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04" r:id="rId2"/>
    <p:sldId id="632" r:id="rId3"/>
    <p:sldId id="623" r:id="rId4"/>
    <p:sldId id="614" r:id="rId5"/>
    <p:sldId id="624" r:id="rId6"/>
    <p:sldId id="608" r:id="rId7"/>
    <p:sldId id="621" r:id="rId8"/>
    <p:sldId id="609" r:id="rId9"/>
    <p:sldId id="612" r:id="rId10"/>
    <p:sldId id="633" r:id="rId11"/>
    <p:sldId id="625" r:id="rId12"/>
    <p:sldId id="626" r:id="rId13"/>
    <p:sldId id="613" r:id="rId14"/>
  </p:sldIdLst>
  <p:sldSz cx="9144000" cy="6858000" type="letter"/>
  <p:notesSz cx="7086600" cy="94107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40000"/>
      </a:spcAft>
      <a:buClr>
        <a:srgbClr val="B30019"/>
      </a:buClr>
      <a:buFont typeface="Monotype Sorts" pitchFamily="2" charset="2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40000"/>
      </a:spcAft>
      <a:buClr>
        <a:srgbClr val="B30019"/>
      </a:buClr>
      <a:buFont typeface="Monotype Sorts" pitchFamily="2" charset="2"/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40000"/>
      </a:spcAft>
      <a:buClr>
        <a:srgbClr val="B30019"/>
      </a:buClr>
      <a:buFont typeface="Monotype Sorts" pitchFamily="2" charset="2"/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40000"/>
      </a:spcAft>
      <a:buClr>
        <a:srgbClr val="B30019"/>
      </a:buClr>
      <a:buFont typeface="Monotype Sorts" pitchFamily="2" charset="2"/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40000"/>
      </a:spcAft>
      <a:buClr>
        <a:srgbClr val="B30019"/>
      </a:buClr>
      <a:buFont typeface="Monotype Sorts" pitchFamily="2" charset="2"/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ST Management Consultants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400"/>
    <a:srgbClr val="9FB1E9"/>
    <a:srgbClr val="3366CC"/>
    <a:srgbClr val="99CCFF"/>
    <a:srgbClr val="0066FF"/>
    <a:srgbClr val="FFFF66"/>
    <a:srgbClr val="F3F97F"/>
    <a:srgbClr val="8A9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31" autoAdjust="0"/>
    <p:restoredTop sz="95164" autoAdjust="0"/>
  </p:normalViewPr>
  <p:slideViewPr>
    <p:cSldViewPr snapToObjects="1">
      <p:cViewPr>
        <p:scale>
          <a:sx n="75" d="100"/>
          <a:sy n="75" d="100"/>
        </p:scale>
        <p:origin x="-2424" y="-462"/>
      </p:cViewPr>
      <p:guideLst>
        <p:guide orient="horz" pos="2928"/>
        <p:guide orient="horz" pos="1920"/>
        <p:guide orient="horz" pos="2352"/>
        <p:guide orient="horz" pos="1296"/>
        <p:guide pos="3072"/>
        <p:guide pos="4608"/>
        <p:guide pos="2688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638" tIns="0" rIns="19638" bIns="0" numCol="1" anchor="t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000" b="0" i="1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181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638" tIns="0" rIns="19638" bIns="0" numCol="1" anchor="t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000" b="0" i="1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3071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638" tIns="0" rIns="19638" bIns="0" numCol="1" anchor="b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000" b="0" i="1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8940800"/>
            <a:ext cx="307181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638" tIns="0" rIns="19638" bIns="0" numCol="1" anchor="b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000" b="0" i="1"/>
            </a:lvl1pPr>
          </a:lstStyle>
          <a:p>
            <a:fld id="{9FC46F9B-5F79-45A8-9672-88A59FCE86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159125" y="8964613"/>
            <a:ext cx="766763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8" tIns="45822" rIns="90008" bIns="45822">
            <a:spAutoFit/>
          </a:bodyPr>
          <a:lstStyle/>
          <a:p>
            <a:pPr algn="ctr" defTabSz="895350">
              <a:spcAft>
                <a:spcPct val="0"/>
              </a:spcAft>
              <a:buClrTx/>
              <a:buFontTx/>
              <a:buNone/>
            </a:pPr>
            <a:r>
              <a:rPr lang="en-US" b="0"/>
              <a:t>Page </a:t>
            </a:r>
            <a:fld id="{2D8D0552-7A01-4089-AD83-848256339AAD}" type="slidenum">
              <a:rPr lang="en-US" b="0"/>
              <a:pPr algn="ctr" defTabSz="895350"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8778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638" tIns="0" rIns="19638" bIns="0" numCol="1" anchor="t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181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638" tIns="0" rIns="19638" bIns="0" numCol="1" anchor="t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3071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638" tIns="0" rIns="19638" bIns="0" numCol="1" anchor="b" anchorCtr="0" compatLnSpc="1">
            <a:prstTxWarp prst="textNoShape">
              <a:avLst/>
            </a:prstTxWarp>
          </a:bodyPr>
          <a:lstStyle>
            <a:lvl1pPr defTabSz="942975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40800"/>
            <a:ext cx="307181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638" tIns="0" rIns="19638" bIns="0" numCol="1" anchor="b" anchorCtr="0" compatLnSpc="1">
            <a:prstTxWarp prst="textNoShape">
              <a:avLst/>
            </a:prstTxWarp>
          </a:bodyPr>
          <a:lstStyle>
            <a:lvl1pPr algn="r" defTabSz="942975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fld id="{7A788E03-2B05-4B37-BACE-B6DCDAEFA9B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159125" y="8964613"/>
            <a:ext cx="766763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8" tIns="45822" rIns="90008" bIns="45822">
            <a:spAutoFit/>
          </a:bodyPr>
          <a:lstStyle/>
          <a:p>
            <a:pPr algn="ctr" defTabSz="895350">
              <a:spcAft>
                <a:spcPct val="0"/>
              </a:spcAft>
              <a:buClrTx/>
              <a:buFontTx/>
              <a:buNone/>
            </a:pPr>
            <a:r>
              <a:rPr lang="en-US" b="0"/>
              <a:t>Page </a:t>
            </a:r>
            <a:fld id="{8DCFAA8C-CF22-4321-892F-91893CC71F70}" type="slidenum">
              <a:rPr lang="en-US" b="0"/>
              <a:pPr algn="ctr" defTabSz="895350"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b="0"/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12788"/>
            <a:ext cx="4687888" cy="3516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70400"/>
            <a:ext cx="5197475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18" tIns="47460" rIns="94918" bIns="474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402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AAED6-CBAB-43C0-BF7B-066FF5D2DDA7}" type="slidenum">
              <a:rPr lang="en-US"/>
              <a:pPr/>
              <a:t>0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11200"/>
            <a:ext cx="4687888" cy="3516313"/>
          </a:xfrm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470400"/>
            <a:ext cx="5197475" cy="42354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E0B16-4EC7-4C1A-9961-914BEB90F989}" type="slidenum">
              <a:rPr lang="en-US"/>
              <a:pPr/>
              <a:t>1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715963"/>
            <a:ext cx="4681538" cy="3511550"/>
          </a:xfrm>
          <a:ln cap="flat"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470400"/>
            <a:ext cx="5197475" cy="4232275"/>
          </a:xfrm>
          <a:ln/>
        </p:spPr>
        <p:txBody>
          <a:bodyPr lIns="96314" tIns="48974" rIns="96314" bIns="4897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887AB-98CE-4507-ADD4-E675E34CFDB3}" type="slidenum">
              <a:rPr lang="en-US"/>
              <a:pPr/>
              <a:t>9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715963"/>
            <a:ext cx="4681538" cy="3511550"/>
          </a:xfrm>
          <a:ln cap="flat"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470400"/>
            <a:ext cx="5197475" cy="4232275"/>
          </a:xfrm>
          <a:ln/>
        </p:spPr>
        <p:txBody>
          <a:bodyPr lIns="96314" tIns="48974" rIns="96314" bIns="4897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222250" y="2722563"/>
            <a:ext cx="8699500" cy="339725"/>
          </a:xfrm>
        </p:spPr>
        <p:txBody>
          <a:bodyPr lIns="45720" rIns="45720"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2250" y="3155950"/>
            <a:ext cx="8699500" cy="284163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0" indent="0">
              <a:spcAft>
                <a:spcPct val="900000"/>
              </a:spcAft>
              <a:buFont typeface="Monotype Sorts" pitchFamily="2" charset="2"/>
              <a:buNone/>
              <a:defRPr sz="1400"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28600" y="3073400"/>
            <a:ext cx="8686800" cy="0"/>
          </a:xfrm>
          <a:prstGeom prst="line">
            <a:avLst/>
          </a:prstGeom>
          <a:noFill/>
          <a:ln w="47625" cmpd="thickThin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228600" y="3073400"/>
            <a:ext cx="8686800" cy="0"/>
          </a:xfrm>
          <a:prstGeom prst="line">
            <a:avLst/>
          </a:prstGeom>
          <a:noFill/>
          <a:ln w="47625" cmpd="thickThin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516188" y="2411413"/>
            <a:ext cx="6399212" cy="1270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0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1892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3001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1890713" cy="6858000"/>
          </a:xfrm>
          <a:prstGeom prst="rect">
            <a:avLst/>
          </a:prstGeom>
          <a:solidFill>
            <a:srgbClr val="00164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1893888" y="0"/>
            <a:ext cx="7250112" cy="2405063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03725" y="2406650"/>
            <a:ext cx="127000" cy="127000"/>
          </a:xfrm>
          <a:prstGeom prst="rect">
            <a:avLst/>
          </a:prstGeom>
          <a:solidFill>
            <a:srgbClr val="83DD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4071938" y="2406650"/>
            <a:ext cx="127000" cy="127000"/>
          </a:xfrm>
          <a:prstGeom prst="rect">
            <a:avLst/>
          </a:prstGeom>
          <a:solidFill>
            <a:srgbClr val="E4A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4237038" y="2406650"/>
            <a:ext cx="127000" cy="127000"/>
          </a:xfrm>
          <a:prstGeom prst="rect">
            <a:avLst/>
          </a:prstGeom>
          <a:solidFill>
            <a:srgbClr val="EFC0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902200" y="2406650"/>
            <a:ext cx="127000" cy="127000"/>
          </a:xfrm>
          <a:prstGeom prst="rect">
            <a:avLst/>
          </a:prstGeom>
          <a:solidFill>
            <a:srgbClr val="53C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3740150" y="2405063"/>
            <a:ext cx="127000" cy="127000"/>
          </a:xfrm>
          <a:prstGeom prst="rect">
            <a:avLst/>
          </a:prstGeom>
          <a:solidFill>
            <a:srgbClr val="150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568825" y="2406650"/>
            <a:ext cx="127000" cy="127000"/>
          </a:xfrm>
          <a:prstGeom prst="rect">
            <a:avLst/>
          </a:prstGeom>
          <a:solidFill>
            <a:srgbClr val="FB4A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905250" y="2406650"/>
            <a:ext cx="127000" cy="127000"/>
          </a:xfrm>
          <a:prstGeom prst="rect">
            <a:avLst/>
          </a:prstGeom>
          <a:solidFill>
            <a:srgbClr val="3BC4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4735513" y="2406650"/>
            <a:ext cx="127000" cy="127000"/>
          </a:xfrm>
          <a:prstGeom prst="rect">
            <a:avLst/>
          </a:prstGeom>
          <a:solidFill>
            <a:srgbClr val="9814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-9525" y="-558800"/>
            <a:ext cx="492125" cy="7416800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430213"/>
            <a:ext cx="2174875" cy="238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250" y="430213"/>
            <a:ext cx="6372225" cy="238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87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250" y="1314450"/>
            <a:ext cx="4273550" cy="149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4273550" cy="149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7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76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54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85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250" y="1314450"/>
            <a:ext cx="8699500" cy="149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1034" name="Picture 10" descr="fade image edge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r="16643"/>
          <a:stretch>
            <a:fillRect/>
          </a:stretch>
        </p:blipFill>
        <p:spPr bwMode="auto">
          <a:xfrm>
            <a:off x="0" y="0"/>
            <a:ext cx="9144000" cy="1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054100"/>
            <a:ext cx="9144000" cy="0"/>
          </a:xfrm>
          <a:prstGeom prst="line">
            <a:avLst/>
          </a:prstGeom>
          <a:noFill/>
          <a:ln w="19050">
            <a:solidFill>
              <a:srgbClr val="0016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580438" y="33338"/>
            <a:ext cx="307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C3AC06AB-C662-4A95-A357-23A8CA7DEC9D}" type="slidenum">
              <a:rPr lang="en-US" sz="800" b="0" i="1"/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sz="800" b="0" i="1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876300" y="463550"/>
            <a:ext cx="789305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en-US" sz="1800" i="1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57250" y="430213"/>
            <a:ext cx="789305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 i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 i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 i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 i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 i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 i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 i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 i="1">
          <a:solidFill>
            <a:schemeClr val="tx1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B30019"/>
        </a:buClr>
        <a:buSzPct val="100000"/>
        <a:buFont typeface="Monotype Sort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282575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B30019"/>
        </a:buClr>
        <a:buSzPct val="90000"/>
        <a:buFont typeface="Monotype Sorts" pitchFamily="2" charset="2"/>
        <a:buChar char="q"/>
        <a:defRPr>
          <a:solidFill>
            <a:schemeClr val="tx1"/>
          </a:solidFill>
          <a:latin typeface="+mn-lt"/>
        </a:defRPr>
      </a:lvl2pPr>
      <a:lvl3pPr marL="747713" indent="-174625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B30019"/>
        </a:buClr>
        <a:buSzPct val="100000"/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974725" indent="-225425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B30019"/>
        </a:buClr>
        <a:buSzPct val="100000"/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ChangeArrowheads="1"/>
          </p:cNvSpPr>
          <p:nvPr/>
        </p:nvSpPr>
        <p:spPr bwMode="auto">
          <a:xfrm>
            <a:off x="1970088" y="3140075"/>
            <a:ext cx="6400800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70000"/>
              </a:lnSpc>
              <a:spcAft>
                <a:spcPct val="900000"/>
              </a:spcAft>
              <a:buSzPct val="100000"/>
            </a:pPr>
            <a:r>
              <a:rPr lang="en-US" sz="2000" i="1" dirty="0"/>
              <a:t>Meeting </a:t>
            </a:r>
            <a:r>
              <a:rPr lang="en-US" sz="2000" i="1" dirty="0" smtClean="0"/>
              <a:t>Management &amp; Participation</a:t>
            </a:r>
            <a:endParaRPr lang="en-US" sz="1600" i="1" dirty="0"/>
          </a:p>
          <a:p>
            <a:pPr>
              <a:lnSpc>
                <a:spcPct val="70000"/>
              </a:lnSpc>
              <a:spcAft>
                <a:spcPct val="900000"/>
              </a:spcAft>
              <a:buSzPct val="100000"/>
            </a:pPr>
            <a:r>
              <a:rPr lang="en-US" sz="1600" i="1" dirty="0" smtClean="0"/>
              <a:t>Summer 2014</a:t>
            </a:r>
            <a:endParaRPr lang="en-US" b="0" i="1" dirty="0"/>
          </a:p>
        </p:txBody>
      </p:sp>
      <p:pic>
        <p:nvPicPr>
          <p:cNvPr id="5007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/>
                    </a:gs>
                    <a:gs pos="5000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074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/>
                    </a:gs>
                    <a:gs pos="5000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0749" name="Picture 13" descr="MASTE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84400"/>
            <a:ext cx="15240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spect="1" noChangeArrowheads="1"/>
          </p:cNvSpPr>
          <p:nvPr/>
        </p:nvSpPr>
        <p:spPr bwMode="auto">
          <a:xfrm>
            <a:off x="1828800" y="2057400"/>
            <a:ext cx="2341563" cy="879475"/>
          </a:xfrm>
          <a:prstGeom prst="rect">
            <a:avLst/>
          </a:prstGeom>
          <a:solidFill>
            <a:srgbClr val="4F6E7F"/>
          </a:solidFill>
          <a:ln>
            <a:noFill/>
          </a:ln>
          <a:effectLst>
            <a:outerShdw dist="71842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600">
                <a:solidFill>
                  <a:srgbClr val="A6A6A6"/>
                </a:solidFill>
              </a:rPr>
              <a:t>GENERAL MEETING GUIDELINES</a:t>
            </a:r>
          </a:p>
        </p:txBody>
      </p:sp>
      <p:sp>
        <p:nvSpPr>
          <p:cNvPr id="583683" name="Rectangle 3"/>
          <p:cNvSpPr>
            <a:spLocks noChangeAspect="1" noChangeArrowheads="1"/>
          </p:cNvSpPr>
          <p:nvPr/>
        </p:nvSpPr>
        <p:spPr bwMode="auto">
          <a:xfrm>
            <a:off x="4876800" y="3733800"/>
            <a:ext cx="2341563" cy="882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71842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1648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 anchorCtr="1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600">
                <a:solidFill>
                  <a:srgbClr val="001648"/>
                </a:solidFill>
              </a:rPr>
              <a:t>THE ASSOCIATE’S ROLE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Turning to the Associate Consultant’s role…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ChangeArrowheads="1"/>
          </p:cNvSpPr>
          <p:nvPr/>
        </p:nvSpPr>
        <p:spPr bwMode="auto">
          <a:xfrm>
            <a:off x="138113" y="1270000"/>
            <a:ext cx="8834437" cy="50958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CC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292100" y="2606675"/>
            <a:ext cx="2022475" cy="3530600"/>
          </a:xfrm>
          <a:prstGeom prst="rect">
            <a:avLst/>
          </a:prstGeom>
          <a:gradFill rotWithShape="1">
            <a:gsLst>
              <a:gs pos="0">
                <a:srgbClr val="CDE6FF"/>
              </a:gs>
              <a:gs pos="100000">
                <a:srgbClr val="CDE6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137160" rIns="92075" bIns="46038"/>
          <a:lstStyle/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Schedule meeting</a:t>
            </a:r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If asked by Project Manager</a:t>
            </a:r>
          </a:p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Invite participants</a:t>
            </a:r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As dictated by Project Manager</a:t>
            </a:r>
          </a:p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Prepare documents for meeting</a:t>
            </a:r>
            <a:endParaRPr lang="en-US" b="0"/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Meeting agenda</a:t>
            </a:r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Presentation</a:t>
            </a:r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Other handouts</a:t>
            </a:r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5175" y="463550"/>
            <a:ext cx="7893050" cy="606425"/>
          </a:xfrm>
        </p:spPr>
        <p:txBody>
          <a:bodyPr/>
          <a:lstStyle/>
          <a:p>
            <a:r>
              <a:rPr lang="en-US"/>
              <a:t>The Associate Consultant may assume </a:t>
            </a:r>
            <a:br>
              <a:rPr lang="en-US"/>
            </a:br>
            <a:r>
              <a:rPr lang="en-US"/>
              <a:t>several roles through the life of a meeting</a:t>
            </a:r>
          </a:p>
        </p:txBody>
      </p:sp>
      <p:sp>
        <p:nvSpPr>
          <p:cNvPr id="572421" name="AutoShape 5"/>
          <p:cNvSpPr>
            <a:spLocks noChangeArrowheads="1"/>
          </p:cNvSpPr>
          <p:nvPr/>
        </p:nvSpPr>
        <p:spPr bwMode="gray">
          <a:xfrm>
            <a:off x="295275" y="6257925"/>
            <a:ext cx="8607425" cy="330200"/>
          </a:xfrm>
          <a:prstGeom prst="homePlate">
            <a:avLst>
              <a:gd name="adj" fmla="val 41153"/>
            </a:avLst>
          </a:prstGeom>
          <a:solidFill>
            <a:srgbClr val="001648"/>
          </a:solidFill>
          <a:ln w="28575">
            <a:solidFill>
              <a:srgbClr val="B3001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Associate Consultant’s Meeting Participation Role(s)</a:t>
            </a:r>
          </a:p>
        </p:txBody>
      </p:sp>
      <p:sp>
        <p:nvSpPr>
          <p:cNvPr id="572422" name="AutoShape 6"/>
          <p:cNvSpPr>
            <a:spLocks noChangeArrowheads="1"/>
          </p:cNvSpPr>
          <p:nvPr/>
        </p:nvSpPr>
        <p:spPr bwMode="gray">
          <a:xfrm flipV="1">
            <a:off x="587375" y="2422525"/>
            <a:ext cx="1430338" cy="257175"/>
          </a:xfrm>
          <a:prstGeom prst="triangle">
            <a:avLst>
              <a:gd name="adj" fmla="val 50000"/>
            </a:avLst>
          </a:prstGeom>
          <a:solidFill>
            <a:srgbClr val="0016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1648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2423" name="AutoShape 7"/>
          <p:cNvSpPr>
            <a:spLocks noChangeArrowheads="1"/>
          </p:cNvSpPr>
          <p:nvPr/>
        </p:nvSpPr>
        <p:spPr bwMode="gray">
          <a:xfrm>
            <a:off x="300038" y="1246188"/>
            <a:ext cx="2006600" cy="1082675"/>
          </a:xfrm>
          <a:prstGeom prst="homePlate">
            <a:avLst>
              <a:gd name="adj" fmla="val 27998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tint val="0"/>
                  <a:invGamma/>
                </a:srgbClr>
              </a:gs>
            </a:gsLst>
            <a:lin ang="0" scaled="1"/>
          </a:gradFill>
          <a:ln w="19050">
            <a:solidFill>
              <a:srgbClr val="001648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Meeting Administration</a:t>
            </a:r>
          </a:p>
        </p:txBody>
      </p:sp>
      <p:sp>
        <p:nvSpPr>
          <p:cNvPr id="572425" name="Rectangle 9"/>
          <p:cNvSpPr>
            <a:spLocks noChangeArrowheads="1"/>
          </p:cNvSpPr>
          <p:nvPr/>
        </p:nvSpPr>
        <p:spPr bwMode="auto">
          <a:xfrm>
            <a:off x="2487613" y="2606675"/>
            <a:ext cx="2022475" cy="3530600"/>
          </a:xfrm>
          <a:prstGeom prst="rect">
            <a:avLst/>
          </a:prstGeom>
          <a:gradFill rotWithShape="1">
            <a:gsLst>
              <a:gs pos="0">
                <a:srgbClr val="CDE6FF"/>
              </a:gs>
              <a:gs pos="100000">
                <a:srgbClr val="CDE6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137160" rIns="92075" bIns="46038"/>
          <a:lstStyle/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Distribute meeting materials</a:t>
            </a:r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Send applicable materials to all attendees</a:t>
            </a:r>
          </a:p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Pre-clear information with project team</a:t>
            </a:r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Discuss what information is to be discussed and what is “off-limits”</a:t>
            </a:r>
          </a:p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Anticipate client questions/concerns</a:t>
            </a:r>
          </a:p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Finalize list of attendees</a:t>
            </a:r>
          </a:p>
        </p:txBody>
      </p:sp>
      <p:sp>
        <p:nvSpPr>
          <p:cNvPr id="572426" name="AutoShape 10"/>
          <p:cNvSpPr>
            <a:spLocks noChangeArrowheads="1"/>
          </p:cNvSpPr>
          <p:nvPr/>
        </p:nvSpPr>
        <p:spPr bwMode="gray">
          <a:xfrm flipV="1">
            <a:off x="2782888" y="2422525"/>
            <a:ext cx="1430337" cy="257175"/>
          </a:xfrm>
          <a:prstGeom prst="triangle">
            <a:avLst>
              <a:gd name="adj" fmla="val 50000"/>
            </a:avLst>
          </a:prstGeom>
          <a:solidFill>
            <a:srgbClr val="0016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1648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2427" name="AutoShape 11"/>
          <p:cNvSpPr>
            <a:spLocks noChangeArrowheads="1"/>
          </p:cNvSpPr>
          <p:nvPr/>
        </p:nvSpPr>
        <p:spPr bwMode="gray">
          <a:xfrm>
            <a:off x="2493963" y="1246188"/>
            <a:ext cx="2006600" cy="1082675"/>
          </a:xfrm>
          <a:prstGeom prst="homePlate">
            <a:avLst>
              <a:gd name="adj" fmla="val 27998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tint val="0"/>
                  <a:invGamma/>
                </a:srgbClr>
              </a:gs>
            </a:gsLst>
            <a:lin ang="0" scaled="1"/>
          </a:gradFill>
          <a:ln w="19050">
            <a:solidFill>
              <a:srgbClr val="001648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Before</a:t>
            </a:r>
            <a:b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Meeting</a:t>
            </a:r>
          </a:p>
        </p:txBody>
      </p:sp>
      <p:sp>
        <p:nvSpPr>
          <p:cNvPr id="572428" name="Rectangle 12"/>
          <p:cNvSpPr>
            <a:spLocks noChangeArrowheads="1"/>
          </p:cNvSpPr>
          <p:nvPr/>
        </p:nvSpPr>
        <p:spPr bwMode="auto">
          <a:xfrm>
            <a:off x="4659313" y="2606675"/>
            <a:ext cx="2022475" cy="3530600"/>
          </a:xfrm>
          <a:prstGeom prst="rect">
            <a:avLst/>
          </a:prstGeom>
          <a:gradFill rotWithShape="1">
            <a:gsLst>
              <a:gs pos="0">
                <a:srgbClr val="CDE6FF"/>
              </a:gs>
              <a:gs pos="100000">
                <a:srgbClr val="CDE6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137160" rIns="92075" bIns="46038"/>
          <a:lstStyle/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Help deliver the presentation</a:t>
            </a:r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Contribute relevant information as dictated by Project Manager</a:t>
            </a:r>
          </a:p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Field questions addressed to you</a:t>
            </a:r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If you do not know the answer, do not guess!</a:t>
            </a:r>
          </a:p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Deflect difficult questions to Project Manager</a:t>
            </a:r>
          </a:p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Take notes</a:t>
            </a:r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Including meeting attendance</a:t>
            </a:r>
            <a:endParaRPr lang="en-US"/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endParaRPr lang="en-US"/>
          </a:p>
          <a:p>
            <a:pPr marL="174625" indent="-174625">
              <a:spcAft>
                <a:spcPct val="50000"/>
              </a:spcAft>
              <a:buSzPct val="100000"/>
            </a:pPr>
            <a:endParaRPr lang="en-US"/>
          </a:p>
        </p:txBody>
      </p:sp>
      <p:sp>
        <p:nvSpPr>
          <p:cNvPr id="572429" name="AutoShape 13"/>
          <p:cNvSpPr>
            <a:spLocks noChangeArrowheads="1"/>
          </p:cNvSpPr>
          <p:nvPr/>
        </p:nvSpPr>
        <p:spPr bwMode="gray">
          <a:xfrm flipV="1">
            <a:off x="4954588" y="2422525"/>
            <a:ext cx="1430337" cy="257175"/>
          </a:xfrm>
          <a:prstGeom prst="triangle">
            <a:avLst>
              <a:gd name="adj" fmla="val 50000"/>
            </a:avLst>
          </a:prstGeom>
          <a:solidFill>
            <a:srgbClr val="0016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1648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2430" name="AutoShape 14"/>
          <p:cNvSpPr>
            <a:spLocks noChangeArrowheads="1"/>
          </p:cNvSpPr>
          <p:nvPr/>
        </p:nvSpPr>
        <p:spPr bwMode="gray">
          <a:xfrm>
            <a:off x="4665663" y="1246188"/>
            <a:ext cx="2006600" cy="1082675"/>
          </a:xfrm>
          <a:prstGeom prst="homePlate">
            <a:avLst>
              <a:gd name="adj" fmla="val 27998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tint val="0"/>
                  <a:invGamma/>
                </a:srgbClr>
              </a:gs>
            </a:gsLst>
            <a:lin ang="0" scaled="1"/>
          </a:gradFill>
          <a:ln w="19050">
            <a:solidFill>
              <a:srgbClr val="001648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During</a:t>
            </a:r>
            <a:b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Meeting</a:t>
            </a:r>
          </a:p>
        </p:txBody>
      </p:sp>
      <p:sp>
        <p:nvSpPr>
          <p:cNvPr id="572431" name="Rectangle 15"/>
          <p:cNvSpPr>
            <a:spLocks noChangeArrowheads="1"/>
          </p:cNvSpPr>
          <p:nvPr/>
        </p:nvSpPr>
        <p:spPr bwMode="auto">
          <a:xfrm>
            <a:off x="6854825" y="2606675"/>
            <a:ext cx="2022475" cy="3530600"/>
          </a:xfrm>
          <a:prstGeom prst="rect">
            <a:avLst/>
          </a:prstGeom>
          <a:gradFill rotWithShape="1">
            <a:gsLst>
              <a:gs pos="0">
                <a:srgbClr val="CDE6FF"/>
              </a:gs>
              <a:gs pos="100000">
                <a:srgbClr val="CDE6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137160" rIns="92075" bIns="46038"/>
          <a:lstStyle/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Organize meeting notes</a:t>
            </a:r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Summarize results</a:t>
            </a:r>
          </a:p>
          <a:p>
            <a:pPr marL="355600" lvl="1" indent="-177800">
              <a:spcAft>
                <a:spcPct val="50000"/>
              </a:spcAft>
              <a:buSzPct val="100000"/>
              <a:buFont typeface="Monotype Sorts" pitchFamily="2" charset="2"/>
              <a:buChar char="q"/>
            </a:pPr>
            <a:r>
              <a:rPr lang="en-US" b="0"/>
              <a:t>Create and distribute meeting minutes</a:t>
            </a:r>
          </a:p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Edit and redistribute meeting documents, if necessary</a:t>
            </a:r>
          </a:p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/>
              <a:t>Notify applicable parties of follow-up/action items</a:t>
            </a:r>
          </a:p>
          <a:p>
            <a:pPr marL="174625" indent="-17462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endParaRPr lang="en-US" b="0"/>
          </a:p>
        </p:txBody>
      </p:sp>
      <p:sp>
        <p:nvSpPr>
          <p:cNvPr id="572432" name="AutoShape 16"/>
          <p:cNvSpPr>
            <a:spLocks noChangeArrowheads="1"/>
          </p:cNvSpPr>
          <p:nvPr/>
        </p:nvSpPr>
        <p:spPr bwMode="gray">
          <a:xfrm flipV="1">
            <a:off x="7150100" y="2422525"/>
            <a:ext cx="1430338" cy="257175"/>
          </a:xfrm>
          <a:prstGeom prst="triangle">
            <a:avLst>
              <a:gd name="adj" fmla="val 50000"/>
            </a:avLst>
          </a:prstGeom>
          <a:solidFill>
            <a:srgbClr val="0016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1648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2433" name="AutoShape 17"/>
          <p:cNvSpPr>
            <a:spLocks noChangeArrowheads="1"/>
          </p:cNvSpPr>
          <p:nvPr/>
        </p:nvSpPr>
        <p:spPr bwMode="gray">
          <a:xfrm>
            <a:off x="6861175" y="1246188"/>
            <a:ext cx="2006600" cy="1082675"/>
          </a:xfrm>
          <a:prstGeom prst="homePlate">
            <a:avLst>
              <a:gd name="adj" fmla="val 27998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tint val="0"/>
                  <a:invGamma/>
                </a:srgbClr>
              </a:gs>
            </a:gsLst>
            <a:lin ang="0" scaled="1"/>
          </a:gradFill>
          <a:ln w="19050">
            <a:solidFill>
              <a:srgbClr val="001648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After</a:t>
            </a:r>
            <a:b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Meeting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ChangeArrowheads="1"/>
          </p:cNvSpPr>
          <p:nvPr/>
        </p:nvSpPr>
        <p:spPr bwMode="auto">
          <a:xfrm>
            <a:off x="138113" y="1270000"/>
            <a:ext cx="8834437" cy="50958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443" name="Freeform 3"/>
          <p:cNvSpPr>
            <a:spLocks/>
          </p:cNvSpPr>
          <p:nvPr/>
        </p:nvSpPr>
        <p:spPr bwMode="auto">
          <a:xfrm>
            <a:off x="242888" y="3348038"/>
            <a:ext cx="3263900" cy="1370012"/>
          </a:xfrm>
          <a:custGeom>
            <a:avLst/>
            <a:gdLst>
              <a:gd name="T0" fmla="*/ 0 w 2056"/>
              <a:gd name="T1" fmla="*/ 0 h 863"/>
              <a:gd name="T2" fmla="*/ 2054 w 2056"/>
              <a:gd name="T3" fmla="*/ 236 h 863"/>
              <a:gd name="T4" fmla="*/ 2056 w 2056"/>
              <a:gd name="T5" fmla="*/ 648 h 863"/>
              <a:gd name="T6" fmla="*/ 0 w 2056"/>
              <a:gd name="T7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" h="863">
                <a:moveTo>
                  <a:pt x="0" y="0"/>
                </a:moveTo>
                <a:lnTo>
                  <a:pt x="2054" y="236"/>
                </a:lnTo>
                <a:lnTo>
                  <a:pt x="2056" y="648"/>
                </a:lnTo>
                <a:lnTo>
                  <a:pt x="0" y="863"/>
                </a:lnTo>
              </a:path>
            </a:pathLst>
          </a:custGeom>
          <a:gradFill rotWithShape="0">
            <a:gsLst>
              <a:gs pos="0">
                <a:srgbClr val="CC9900"/>
              </a:gs>
              <a:gs pos="100000">
                <a:srgbClr val="CDE6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2109788" y="1265238"/>
            <a:ext cx="4949825" cy="331787"/>
          </a:xfrm>
          <a:prstGeom prst="rect">
            <a:avLst/>
          </a:prstGeom>
          <a:solidFill>
            <a:schemeClr val="accent1"/>
          </a:solidFill>
          <a:ln w="19050">
            <a:solidFill>
              <a:srgbClr val="CC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MEETING TIPS FOR ASSOCIATE CONSULTANTS</a:t>
            </a:r>
          </a:p>
        </p:txBody>
      </p:sp>
      <p:sp>
        <p:nvSpPr>
          <p:cNvPr id="573445" name="Freeform 5"/>
          <p:cNvSpPr>
            <a:spLocks/>
          </p:cNvSpPr>
          <p:nvPr/>
        </p:nvSpPr>
        <p:spPr bwMode="auto">
          <a:xfrm>
            <a:off x="242888" y="1473200"/>
            <a:ext cx="3263900" cy="1370013"/>
          </a:xfrm>
          <a:custGeom>
            <a:avLst/>
            <a:gdLst>
              <a:gd name="T0" fmla="*/ 0 w 2056"/>
              <a:gd name="T1" fmla="*/ 0 h 863"/>
              <a:gd name="T2" fmla="*/ 2054 w 2056"/>
              <a:gd name="T3" fmla="*/ 236 h 863"/>
              <a:gd name="T4" fmla="*/ 2056 w 2056"/>
              <a:gd name="T5" fmla="*/ 648 h 863"/>
              <a:gd name="T6" fmla="*/ 0 w 2056"/>
              <a:gd name="T7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" h="863">
                <a:moveTo>
                  <a:pt x="0" y="0"/>
                </a:moveTo>
                <a:lnTo>
                  <a:pt x="2054" y="236"/>
                </a:lnTo>
                <a:lnTo>
                  <a:pt x="2056" y="648"/>
                </a:lnTo>
                <a:lnTo>
                  <a:pt x="0" y="863"/>
                </a:lnTo>
              </a:path>
            </a:pathLst>
          </a:custGeom>
          <a:gradFill rotWithShape="0">
            <a:gsLst>
              <a:gs pos="0">
                <a:srgbClr val="CC9900"/>
              </a:gs>
              <a:gs pos="100000">
                <a:srgbClr val="CDE6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242888" y="3890963"/>
            <a:ext cx="323532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/>
              <a:t>Maintain positive body language; Maintain focus and energy</a:t>
            </a:r>
          </a:p>
        </p:txBody>
      </p:sp>
      <p:sp>
        <p:nvSpPr>
          <p:cNvPr id="573447" name="Freeform 7"/>
          <p:cNvSpPr>
            <a:spLocks/>
          </p:cNvSpPr>
          <p:nvPr/>
        </p:nvSpPr>
        <p:spPr bwMode="auto">
          <a:xfrm>
            <a:off x="242888" y="5230813"/>
            <a:ext cx="3263900" cy="1370012"/>
          </a:xfrm>
          <a:custGeom>
            <a:avLst/>
            <a:gdLst>
              <a:gd name="T0" fmla="*/ 0 w 2056"/>
              <a:gd name="T1" fmla="*/ 0 h 863"/>
              <a:gd name="T2" fmla="*/ 2054 w 2056"/>
              <a:gd name="T3" fmla="*/ 236 h 863"/>
              <a:gd name="T4" fmla="*/ 2056 w 2056"/>
              <a:gd name="T5" fmla="*/ 649 h 863"/>
              <a:gd name="T6" fmla="*/ 0 w 2056"/>
              <a:gd name="T7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6" h="863">
                <a:moveTo>
                  <a:pt x="0" y="0"/>
                </a:moveTo>
                <a:lnTo>
                  <a:pt x="2054" y="236"/>
                </a:lnTo>
                <a:lnTo>
                  <a:pt x="2056" y="649"/>
                </a:lnTo>
                <a:lnTo>
                  <a:pt x="0" y="863"/>
                </a:lnTo>
              </a:path>
            </a:pathLst>
          </a:custGeom>
          <a:gradFill rotWithShape="0">
            <a:gsLst>
              <a:gs pos="0">
                <a:srgbClr val="CC9900"/>
              </a:gs>
              <a:gs pos="100000">
                <a:srgbClr val="CDE6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48" name="Freeform 8"/>
          <p:cNvSpPr>
            <a:spLocks/>
          </p:cNvSpPr>
          <p:nvPr/>
        </p:nvSpPr>
        <p:spPr bwMode="auto">
          <a:xfrm>
            <a:off x="5588000" y="2451100"/>
            <a:ext cx="3467100" cy="1333500"/>
          </a:xfrm>
          <a:custGeom>
            <a:avLst/>
            <a:gdLst>
              <a:gd name="T0" fmla="*/ 2184 w 2184"/>
              <a:gd name="T1" fmla="*/ 0 h 840"/>
              <a:gd name="T2" fmla="*/ 2 w 2184"/>
              <a:gd name="T3" fmla="*/ 206 h 840"/>
              <a:gd name="T4" fmla="*/ 0 w 2184"/>
              <a:gd name="T5" fmla="*/ 624 h 840"/>
              <a:gd name="T6" fmla="*/ 2182 w 2184"/>
              <a:gd name="T7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4" h="840">
                <a:moveTo>
                  <a:pt x="2184" y="0"/>
                </a:moveTo>
                <a:lnTo>
                  <a:pt x="2" y="206"/>
                </a:lnTo>
                <a:lnTo>
                  <a:pt x="0" y="624"/>
                </a:lnTo>
                <a:lnTo>
                  <a:pt x="2182" y="840"/>
                </a:lnTo>
              </a:path>
            </a:pathLst>
          </a:custGeom>
          <a:gradFill rotWithShape="0">
            <a:gsLst>
              <a:gs pos="0">
                <a:srgbClr val="CDE6FF"/>
              </a:gs>
              <a:gs pos="100000">
                <a:srgbClr val="CC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49" name="Rectangle 9"/>
          <p:cNvSpPr>
            <a:spLocks noChangeArrowheads="1"/>
          </p:cNvSpPr>
          <p:nvPr/>
        </p:nvSpPr>
        <p:spPr bwMode="auto">
          <a:xfrm>
            <a:off x="5588000" y="2824163"/>
            <a:ext cx="32289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/>
              <a:t>Start and finish meetings on-time; Do not leave meeting early; Do not check e-mail, phone/blackberry, unrelated materials</a:t>
            </a:r>
          </a:p>
        </p:txBody>
      </p:sp>
      <p:sp>
        <p:nvSpPr>
          <p:cNvPr id="573450" name="Freeform 10"/>
          <p:cNvSpPr>
            <a:spLocks/>
          </p:cNvSpPr>
          <p:nvPr/>
        </p:nvSpPr>
        <p:spPr bwMode="auto">
          <a:xfrm>
            <a:off x="5575300" y="4343400"/>
            <a:ext cx="3479800" cy="1308100"/>
          </a:xfrm>
          <a:custGeom>
            <a:avLst/>
            <a:gdLst>
              <a:gd name="T0" fmla="*/ 2184 w 2192"/>
              <a:gd name="T1" fmla="*/ 0 h 824"/>
              <a:gd name="T2" fmla="*/ 10 w 2192"/>
              <a:gd name="T3" fmla="*/ 196 h 824"/>
              <a:gd name="T4" fmla="*/ 0 w 2192"/>
              <a:gd name="T5" fmla="*/ 616 h 824"/>
              <a:gd name="T6" fmla="*/ 2192 w 2192"/>
              <a:gd name="T7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92" h="824">
                <a:moveTo>
                  <a:pt x="2184" y="0"/>
                </a:moveTo>
                <a:lnTo>
                  <a:pt x="10" y="196"/>
                </a:lnTo>
                <a:lnTo>
                  <a:pt x="0" y="616"/>
                </a:lnTo>
                <a:lnTo>
                  <a:pt x="2192" y="824"/>
                </a:lnTo>
              </a:path>
            </a:pathLst>
          </a:custGeom>
          <a:gradFill rotWithShape="0">
            <a:gsLst>
              <a:gs pos="0">
                <a:srgbClr val="CDE6FF"/>
              </a:gs>
              <a:gs pos="100000">
                <a:srgbClr val="CC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51" name="Rectangle 11"/>
          <p:cNvSpPr>
            <a:spLocks noChangeArrowheads="1"/>
          </p:cNvSpPr>
          <p:nvPr/>
        </p:nvSpPr>
        <p:spPr bwMode="auto">
          <a:xfrm>
            <a:off x="5600700" y="4703763"/>
            <a:ext cx="34067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/>
              <a:t>Discuss with Project Manager how much you will/should say; Know when appropriate to speak and when to listen</a:t>
            </a:r>
          </a:p>
        </p:txBody>
      </p:sp>
      <p:sp>
        <p:nvSpPr>
          <p:cNvPr id="573452" name="Rectangle 12"/>
          <p:cNvSpPr>
            <a:spLocks noChangeArrowheads="1"/>
          </p:cNvSpPr>
          <p:nvPr/>
        </p:nvSpPr>
        <p:spPr bwMode="auto">
          <a:xfrm>
            <a:off x="242888" y="1784350"/>
            <a:ext cx="31178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/>
              <a:t>Introduce yourself as a representative of CAST; Offer firm handshake with eye contact; Exchange business cards with meeting attendees</a:t>
            </a:r>
          </a:p>
        </p:txBody>
      </p:sp>
      <p:sp>
        <p:nvSpPr>
          <p:cNvPr id="573453" name="AutoShape 13"/>
          <p:cNvSpPr>
            <a:spLocks noChangeArrowheads="1"/>
          </p:cNvSpPr>
          <p:nvPr/>
        </p:nvSpPr>
        <p:spPr bwMode="auto">
          <a:xfrm rot="16200000" flipH="1">
            <a:off x="4048125" y="5048250"/>
            <a:ext cx="990600" cy="2095500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tint val="0"/>
                  <a:invGamma/>
                </a:srgbClr>
              </a:gs>
            </a:gsLst>
            <a:lin ang="0" scaled="1"/>
          </a:gradFill>
          <a:ln w="19050">
            <a:solidFill>
              <a:srgbClr val="001648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lIns="92075" tIns="46038" rIns="92075" bIns="46038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500">
                <a:effectLst>
                  <a:outerShdw blurRad="38100" dist="38100" dir="2700000" algn="tl">
                    <a:srgbClr val="FFFFFF"/>
                  </a:outerShdw>
                </a:effectLst>
              </a:rPr>
              <a:t>Responding to Questions</a:t>
            </a:r>
          </a:p>
        </p:txBody>
      </p:sp>
      <p:sp>
        <p:nvSpPr>
          <p:cNvPr id="573454" name="AutoShape 14"/>
          <p:cNvSpPr>
            <a:spLocks noChangeArrowheads="1"/>
          </p:cNvSpPr>
          <p:nvPr/>
        </p:nvSpPr>
        <p:spPr bwMode="auto">
          <a:xfrm rot="16200000" flipH="1">
            <a:off x="4048125" y="4108450"/>
            <a:ext cx="990600" cy="2095500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tint val="0"/>
                  <a:invGamma/>
                </a:srgbClr>
              </a:gs>
            </a:gsLst>
            <a:lin ang="0" scaled="1"/>
          </a:gradFill>
          <a:ln w="19050">
            <a:solidFill>
              <a:srgbClr val="001648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lIns="92075" tIns="46038" rIns="92075" bIns="46038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500">
                <a:effectLst>
                  <a:outerShdw blurRad="38100" dist="38100" dir="2700000" algn="tl">
                    <a:srgbClr val="FFFFFF"/>
                  </a:outerShdw>
                </a:effectLst>
              </a:rPr>
              <a:t>Speaking</a:t>
            </a:r>
          </a:p>
        </p:txBody>
      </p:sp>
      <p:sp>
        <p:nvSpPr>
          <p:cNvPr id="573455" name="AutoShape 15"/>
          <p:cNvSpPr>
            <a:spLocks noChangeArrowheads="1"/>
          </p:cNvSpPr>
          <p:nvPr/>
        </p:nvSpPr>
        <p:spPr bwMode="auto">
          <a:xfrm rot="16200000" flipH="1">
            <a:off x="4048125" y="3168650"/>
            <a:ext cx="990600" cy="2095500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tint val="0"/>
                  <a:invGamma/>
                </a:srgbClr>
              </a:gs>
            </a:gsLst>
            <a:lin ang="0" scaled="1"/>
          </a:gradFill>
          <a:ln w="19050">
            <a:solidFill>
              <a:srgbClr val="001648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lIns="92075" tIns="46038" rIns="92075" bIns="46038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500">
                <a:effectLst>
                  <a:outerShdw blurRad="38100" dist="38100" dir="2700000" algn="tl">
                    <a:srgbClr val="FFFFFF"/>
                  </a:outerShdw>
                </a:effectLst>
              </a:rPr>
              <a:t>In-Meeting</a:t>
            </a:r>
            <a:br>
              <a:rPr lang="en-US" sz="15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1500">
                <a:effectLst>
                  <a:outerShdw blurRad="38100" dist="38100" dir="2700000" algn="tl">
                    <a:srgbClr val="FFFFFF"/>
                  </a:outerShdw>
                </a:effectLst>
              </a:rPr>
              <a:t>Focus</a:t>
            </a:r>
          </a:p>
        </p:txBody>
      </p:sp>
      <p:sp>
        <p:nvSpPr>
          <p:cNvPr id="573456" name="AutoShape 16"/>
          <p:cNvSpPr>
            <a:spLocks noChangeArrowheads="1"/>
          </p:cNvSpPr>
          <p:nvPr/>
        </p:nvSpPr>
        <p:spPr bwMode="auto">
          <a:xfrm rot="16200000" flipH="1">
            <a:off x="4048125" y="2228850"/>
            <a:ext cx="990600" cy="2095500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tint val="0"/>
                  <a:invGamma/>
                </a:srgbClr>
              </a:gs>
            </a:gsLst>
            <a:lin ang="0" scaled="1"/>
          </a:gradFill>
          <a:ln w="19050">
            <a:solidFill>
              <a:srgbClr val="001648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lIns="92075" tIns="46038" rIns="92075" bIns="46038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500">
                <a:effectLst>
                  <a:outerShdw blurRad="38100" dist="38100" dir="2700000" algn="tl">
                    <a:srgbClr val="FFFFFF"/>
                  </a:outerShdw>
                </a:effectLst>
              </a:rPr>
              <a:t>Appropriate </a:t>
            </a:r>
            <a:br>
              <a:rPr lang="en-US" sz="15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1500">
                <a:effectLst>
                  <a:outerShdw blurRad="38100" dist="38100" dir="2700000" algn="tl">
                    <a:srgbClr val="FFFFFF"/>
                  </a:outerShdw>
                </a:effectLst>
              </a:rPr>
              <a:t>Conduct</a:t>
            </a:r>
          </a:p>
        </p:txBody>
      </p:sp>
      <p:sp>
        <p:nvSpPr>
          <p:cNvPr id="573457" name="AutoShape 17"/>
          <p:cNvSpPr>
            <a:spLocks noChangeArrowheads="1"/>
          </p:cNvSpPr>
          <p:nvPr/>
        </p:nvSpPr>
        <p:spPr bwMode="auto">
          <a:xfrm rot="16200000" flipH="1">
            <a:off x="4048125" y="1289050"/>
            <a:ext cx="990600" cy="2095500"/>
          </a:xfrm>
          <a:prstGeom prst="homePlate">
            <a:avLst>
              <a:gd name="adj" fmla="val 33495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tint val="0"/>
                  <a:invGamma/>
                </a:srgbClr>
              </a:gs>
            </a:gsLst>
            <a:lin ang="0" scaled="1"/>
          </a:gradFill>
          <a:ln w="19050">
            <a:solidFill>
              <a:srgbClr val="001648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lIns="92075" tIns="46038" rIns="92075" bIns="46038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500">
                <a:effectLst>
                  <a:outerShdw blurRad="38100" dist="38100" dir="2700000" algn="tl">
                    <a:srgbClr val="FFFFFF"/>
                  </a:outerShdw>
                </a:effectLst>
              </a:rPr>
              <a:t>Pre-Meeting Formalities</a:t>
            </a:r>
          </a:p>
        </p:txBody>
      </p:sp>
      <p:sp>
        <p:nvSpPr>
          <p:cNvPr id="573458" name="Rectangle 18"/>
          <p:cNvSpPr>
            <a:spLocks noChangeArrowheads="1"/>
          </p:cNvSpPr>
          <p:nvPr/>
        </p:nvSpPr>
        <p:spPr bwMode="auto">
          <a:xfrm>
            <a:off x="242888" y="5622925"/>
            <a:ext cx="31670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/>
              <a:t>Deflect difficult/potentially dangerous questions to Project Manager; Never guess when responding to a question</a:t>
            </a:r>
          </a:p>
        </p:txBody>
      </p:sp>
      <p:sp>
        <p:nvSpPr>
          <p:cNvPr id="573459" name="Rectangle 19"/>
          <p:cNvSpPr>
            <a:spLocks noGrp="1" noChangeArrowheads="1"/>
          </p:cNvSpPr>
          <p:nvPr>
            <p:ph type="title"/>
          </p:nvPr>
        </p:nvSpPr>
        <p:spPr>
          <a:xfrm>
            <a:off x="869950" y="463550"/>
            <a:ext cx="7893050" cy="606425"/>
          </a:xfrm>
        </p:spPr>
        <p:txBody>
          <a:bodyPr/>
          <a:lstStyle/>
          <a:p>
            <a:r>
              <a:rPr lang="en-US"/>
              <a:t>In order to facilitate effective meetings, </a:t>
            </a:r>
            <a:br>
              <a:rPr lang="en-US"/>
            </a:br>
            <a:r>
              <a:rPr lang="en-US"/>
              <a:t>Associate Consultants should project a professional image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23888" y="1676400"/>
            <a:ext cx="7853362" cy="480060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CC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/>
          <a:p>
            <a:pPr algn="ctr">
              <a:spcAft>
                <a:spcPct val="100000"/>
              </a:spcAft>
            </a:pPr>
            <a:r>
              <a:rPr lang="en-US" sz="2000"/>
              <a:t>“People don’t have good meetings because they don’t know what good meetings are like.  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Good meetings aren’t just about work.  They’re about fun – keeping people charged up.  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It’s more than collaboration, it’s ‘coliberation’ -- people freeing each other up to think more creatively and decisively.”                                             				</a:t>
            </a:r>
            <a:r>
              <a:rPr lang="en-US" sz="1400"/>
              <a:t>- </a:t>
            </a:r>
            <a:r>
              <a:rPr lang="en-US" sz="1600"/>
              <a:t>Bernard DeKoven</a:t>
            </a:r>
            <a:r>
              <a:rPr lang="en-US" sz="1400"/>
              <a:t> </a:t>
            </a:r>
          </a:p>
        </p:txBody>
      </p:sp>
      <p:pic>
        <p:nvPicPr>
          <p:cNvPr id="560139" name="Picture 11" descr="42-15242024 - Two Faces As 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514600"/>
            <a:ext cx="2705100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1905000" y="1206500"/>
            <a:ext cx="5273675" cy="38576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99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ChangeAspect="1" noChangeArrowheads="1"/>
          </p:cNvSpPr>
          <p:nvPr/>
        </p:nvSpPr>
        <p:spPr bwMode="auto">
          <a:xfrm>
            <a:off x="4876800" y="3733800"/>
            <a:ext cx="2341563" cy="879475"/>
          </a:xfrm>
          <a:prstGeom prst="rect">
            <a:avLst/>
          </a:prstGeom>
          <a:solidFill>
            <a:srgbClr val="4F6E7F"/>
          </a:solidFill>
          <a:ln>
            <a:noFill/>
          </a:ln>
          <a:effectLst>
            <a:outerShdw dist="71842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600">
                <a:solidFill>
                  <a:srgbClr val="A6A6A6"/>
                </a:solidFill>
              </a:rPr>
              <a:t>THE ASSOCIATE’S ROLE</a:t>
            </a:r>
          </a:p>
        </p:txBody>
      </p:sp>
      <p:sp>
        <p:nvSpPr>
          <p:cNvPr id="581635" name="Rectangle 3"/>
          <p:cNvSpPr>
            <a:spLocks noChangeAspect="1" noChangeArrowheads="1"/>
          </p:cNvSpPr>
          <p:nvPr/>
        </p:nvSpPr>
        <p:spPr bwMode="auto">
          <a:xfrm>
            <a:off x="1849438" y="2089150"/>
            <a:ext cx="2341562" cy="882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71842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1648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 anchorCtr="1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600">
                <a:solidFill>
                  <a:srgbClr val="001648"/>
                </a:solidFill>
              </a:rPr>
              <a:t>GENERAL MEETING GUIDELINES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begin with general meeting guidelines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421" name="Oval 53"/>
          <p:cNvSpPr>
            <a:spLocks noChangeArrowheads="1"/>
          </p:cNvSpPr>
          <p:nvPr/>
        </p:nvSpPr>
        <p:spPr bwMode="auto">
          <a:xfrm>
            <a:off x="217488" y="3919538"/>
            <a:ext cx="2144712" cy="2073275"/>
          </a:xfrm>
          <a:prstGeom prst="ellipse">
            <a:avLst/>
          </a:prstGeom>
          <a:gradFill rotWithShape="1">
            <a:gsLst>
              <a:gs pos="0">
                <a:srgbClr val="B30019"/>
              </a:gs>
              <a:gs pos="100000">
                <a:srgbClr val="B30019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CC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rIns="182880" anchor="ctr"/>
          <a:lstStyle/>
          <a:p>
            <a:endParaRPr lang="en-US"/>
          </a:p>
        </p:txBody>
      </p:sp>
      <p:sp>
        <p:nvSpPr>
          <p:cNvPr id="570388" name="Rectangle 20"/>
          <p:cNvSpPr>
            <a:spLocks noChangeAspect="1" noChangeArrowheads="1"/>
          </p:cNvSpPr>
          <p:nvPr/>
        </p:nvSpPr>
        <p:spPr bwMode="auto">
          <a:xfrm>
            <a:off x="474663" y="2209800"/>
            <a:ext cx="1670050" cy="354806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47625" rIns="18288" bIns="47625" anchor="b" anchorCtr="1"/>
          <a:lstStyle/>
          <a:p>
            <a:pPr algn="ctr" defTabSz="984250">
              <a:spcAft>
                <a:spcPct val="0"/>
              </a:spcAft>
              <a:buClrTx/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DEADLY</a:t>
            </a:r>
            <a:b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SINS</a:t>
            </a:r>
            <a:b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OF</a:t>
            </a:r>
            <a:b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MEETINGS</a:t>
            </a:r>
          </a:p>
          <a:p>
            <a:pPr algn="ctr" defTabSz="984250">
              <a:spcAft>
                <a:spcPct val="0"/>
              </a:spcAft>
              <a:buClrTx/>
              <a:buFontTx/>
              <a:buNone/>
            </a:pP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0397" name="Rectangle 29"/>
          <p:cNvSpPr>
            <a:spLocks noGrp="1" noChangeArrowheads="1"/>
          </p:cNvSpPr>
          <p:nvPr>
            <p:ph type="title"/>
          </p:nvPr>
        </p:nvSpPr>
        <p:spPr>
          <a:xfrm>
            <a:off x="1022350" y="430213"/>
            <a:ext cx="7969250" cy="606425"/>
          </a:xfrm>
          <a:noFill/>
          <a:ln/>
        </p:spPr>
        <p:txBody>
          <a:bodyPr/>
          <a:lstStyle/>
          <a:p>
            <a:r>
              <a:rPr lang="en-US" sz="2000"/>
              <a:t>Most meetings have the same common deficiencies …</a:t>
            </a:r>
          </a:p>
        </p:txBody>
      </p:sp>
      <p:sp>
        <p:nvSpPr>
          <p:cNvPr id="570399" name="WordArt 31"/>
          <p:cNvSpPr>
            <a:spLocks noChangeArrowheads="1" noChangeShapeType="1" noTextEdit="1"/>
          </p:cNvSpPr>
          <p:nvPr/>
        </p:nvSpPr>
        <p:spPr bwMode="auto">
          <a:xfrm>
            <a:off x="762000" y="2528888"/>
            <a:ext cx="1095375" cy="17240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i="1" kern="10">
                <a:ln w="762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B30019"/>
                </a:solidFill>
                <a:latin typeface="Arial Black"/>
              </a:rPr>
              <a:t>7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3109913" y="1517650"/>
            <a:ext cx="2489200" cy="920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7255"/>
                  <a:invGamma/>
                </a:schemeClr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9688" bIns="39688" anchor="ctr" anchorCtr="1"/>
          <a:lstStyle/>
          <a:p>
            <a:pPr algn="ctr" defTabSz="684213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sz="1400"/>
              <a:t>MEETINGS</a:t>
            </a:r>
            <a:br>
              <a:rPr lang="en-US" sz="1400"/>
            </a:br>
            <a:r>
              <a:rPr lang="en-US" sz="1400"/>
              <a:t>AREN’T TAKEN SERIOUSLY</a:t>
            </a:r>
          </a:p>
        </p:txBody>
      </p:sp>
      <p:sp>
        <p:nvSpPr>
          <p:cNvPr id="570400" name="WordArt 32"/>
          <p:cNvSpPr>
            <a:spLocks noChangeArrowheads="1" noChangeShapeType="1" noTextEdit="1"/>
          </p:cNvSpPr>
          <p:nvPr/>
        </p:nvSpPr>
        <p:spPr bwMode="auto">
          <a:xfrm>
            <a:off x="2919413" y="1654175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30019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1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121025" y="2838450"/>
            <a:ext cx="2489200" cy="919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7255"/>
                  <a:invGamma/>
                </a:schemeClr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88" bIns="39688" anchor="ctr" anchorCtr="1"/>
          <a:lstStyle/>
          <a:p>
            <a:pPr algn="ctr" defTabSz="684213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sz="1400"/>
              <a:t>MEETINGS ARE</a:t>
            </a:r>
          </a:p>
          <a:p>
            <a:pPr algn="ctr" defTabSz="684213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sz="1400"/>
              <a:t>TOO LONG</a:t>
            </a:r>
          </a:p>
        </p:txBody>
      </p:sp>
      <p:sp>
        <p:nvSpPr>
          <p:cNvPr id="570401" name="WordArt 33"/>
          <p:cNvSpPr>
            <a:spLocks noChangeArrowheads="1" noChangeShapeType="1" noTextEdit="1"/>
          </p:cNvSpPr>
          <p:nvPr/>
        </p:nvSpPr>
        <p:spPr bwMode="auto">
          <a:xfrm>
            <a:off x="2919413" y="2973388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30019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2</a:t>
            </a:r>
          </a:p>
        </p:txBody>
      </p:sp>
      <p:sp>
        <p:nvSpPr>
          <p:cNvPr id="570376" name="Rectangle 8"/>
          <p:cNvSpPr>
            <a:spLocks noChangeArrowheads="1"/>
          </p:cNvSpPr>
          <p:nvPr/>
        </p:nvSpPr>
        <p:spPr bwMode="auto">
          <a:xfrm>
            <a:off x="3146425" y="4157663"/>
            <a:ext cx="2489200" cy="920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7255"/>
                  <a:invGamma/>
                </a:schemeClr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9688" bIns="39688" anchor="ctr" anchorCtr="1"/>
          <a:lstStyle/>
          <a:p>
            <a:pPr algn="ctr" defTabSz="684213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sz="1400"/>
              <a:t>PEOPLE WANDER</a:t>
            </a:r>
            <a:br>
              <a:rPr lang="en-US" sz="1400"/>
            </a:br>
            <a:r>
              <a:rPr lang="en-US" sz="1400"/>
              <a:t>OFF TOPIC</a:t>
            </a:r>
          </a:p>
        </p:txBody>
      </p:sp>
      <p:sp>
        <p:nvSpPr>
          <p:cNvPr id="570402" name="WordArt 34"/>
          <p:cNvSpPr>
            <a:spLocks noChangeArrowheads="1" noChangeShapeType="1" noTextEdit="1"/>
          </p:cNvSpPr>
          <p:nvPr/>
        </p:nvSpPr>
        <p:spPr bwMode="auto">
          <a:xfrm>
            <a:off x="2919413" y="4294188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30019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3</a:t>
            </a:r>
          </a:p>
        </p:txBody>
      </p:sp>
      <p:sp>
        <p:nvSpPr>
          <p:cNvPr id="570378" name="Rectangle 10"/>
          <p:cNvSpPr>
            <a:spLocks noChangeArrowheads="1"/>
          </p:cNvSpPr>
          <p:nvPr/>
        </p:nvSpPr>
        <p:spPr bwMode="auto">
          <a:xfrm flipH="1">
            <a:off x="3144838" y="5480050"/>
            <a:ext cx="2489200" cy="920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9688" bIns="39688" anchor="ctr" anchorCtr="1"/>
          <a:lstStyle/>
          <a:p>
            <a:pPr algn="ctr" defTabSz="684213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sz="1400"/>
              <a:t>NOTHING HAPPENS WHEN THE</a:t>
            </a:r>
            <a:br>
              <a:rPr lang="en-US" sz="1400"/>
            </a:br>
            <a:r>
              <a:rPr lang="en-US" sz="1400"/>
              <a:t>MEETING ENDS</a:t>
            </a:r>
          </a:p>
        </p:txBody>
      </p:sp>
      <p:sp>
        <p:nvSpPr>
          <p:cNvPr id="570403" name="WordArt 35"/>
          <p:cNvSpPr>
            <a:spLocks noChangeArrowheads="1" noChangeShapeType="1" noTextEdit="1"/>
          </p:cNvSpPr>
          <p:nvPr/>
        </p:nvSpPr>
        <p:spPr bwMode="auto">
          <a:xfrm>
            <a:off x="2919413" y="5616575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30019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4</a:t>
            </a:r>
          </a:p>
        </p:txBody>
      </p:sp>
      <p:sp>
        <p:nvSpPr>
          <p:cNvPr id="570375" name="Rectangle 7"/>
          <p:cNvSpPr>
            <a:spLocks noChangeArrowheads="1"/>
          </p:cNvSpPr>
          <p:nvPr/>
        </p:nvSpPr>
        <p:spPr bwMode="auto">
          <a:xfrm>
            <a:off x="6324600" y="2127250"/>
            <a:ext cx="2489200" cy="920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7255"/>
                  <a:invGamma/>
                </a:schemeClr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9688" bIns="39688" anchor="ctr" anchorCtr="1"/>
          <a:lstStyle/>
          <a:p>
            <a:pPr algn="ctr" defTabSz="684213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sz="1400"/>
              <a:t>PEOPLE DON’T</a:t>
            </a:r>
            <a:br>
              <a:rPr lang="en-US" sz="1400"/>
            </a:br>
            <a:r>
              <a:rPr lang="en-US" sz="1400"/>
              <a:t>TELL THE TRUTH</a:t>
            </a:r>
          </a:p>
        </p:txBody>
      </p:sp>
      <p:sp>
        <p:nvSpPr>
          <p:cNvPr id="570404" name="WordArt 36"/>
          <p:cNvSpPr>
            <a:spLocks noChangeArrowheads="1" noChangeShapeType="1" noTextEdit="1"/>
          </p:cNvSpPr>
          <p:nvPr/>
        </p:nvSpPr>
        <p:spPr bwMode="auto">
          <a:xfrm>
            <a:off x="6119813" y="2263775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30019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5</a:t>
            </a:r>
          </a:p>
        </p:txBody>
      </p:sp>
      <p:sp>
        <p:nvSpPr>
          <p:cNvPr id="570379" name="Rectangle 11"/>
          <p:cNvSpPr>
            <a:spLocks noChangeArrowheads="1"/>
          </p:cNvSpPr>
          <p:nvPr/>
        </p:nvSpPr>
        <p:spPr bwMode="auto">
          <a:xfrm flipH="1">
            <a:off x="6305550" y="3460750"/>
            <a:ext cx="2508250" cy="920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9688" bIns="39688" anchor="ctr" anchorCtr="1"/>
          <a:lstStyle/>
          <a:p>
            <a:pPr algn="ctr" defTabSz="684213"/>
            <a:r>
              <a:rPr lang="en-US" sz="1400"/>
              <a:t>MEETINGS ARE ALWAYS MISSING KEY  INFORMATION</a:t>
            </a:r>
          </a:p>
        </p:txBody>
      </p:sp>
      <p:sp>
        <p:nvSpPr>
          <p:cNvPr id="570405" name="WordArt 37"/>
          <p:cNvSpPr>
            <a:spLocks noChangeArrowheads="1" noChangeShapeType="1" noTextEdit="1"/>
          </p:cNvSpPr>
          <p:nvPr/>
        </p:nvSpPr>
        <p:spPr bwMode="auto">
          <a:xfrm>
            <a:off x="6119813" y="3543300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30019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6</a:t>
            </a:r>
          </a:p>
        </p:txBody>
      </p:sp>
      <p:sp>
        <p:nvSpPr>
          <p:cNvPr id="570377" name="Rectangle 9"/>
          <p:cNvSpPr>
            <a:spLocks noChangeArrowheads="1"/>
          </p:cNvSpPr>
          <p:nvPr/>
        </p:nvSpPr>
        <p:spPr bwMode="auto">
          <a:xfrm flipH="1">
            <a:off x="6324600" y="4794250"/>
            <a:ext cx="2489200" cy="920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9688" bIns="39688" anchor="ctr" anchorCtr="1"/>
          <a:lstStyle/>
          <a:p>
            <a:pPr algn="ctr" defTabSz="684213"/>
            <a:r>
              <a:rPr lang="en-US" sz="1400"/>
              <a:t>MEETINGS NEVER GET BETTER  </a:t>
            </a:r>
          </a:p>
        </p:txBody>
      </p:sp>
      <p:sp>
        <p:nvSpPr>
          <p:cNvPr id="570406" name="WordArt 38"/>
          <p:cNvSpPr>
            <a:spLocks noChangeArrowheads="1" noChangeShapeType="1" noTextEdit="1"/>
          </p:cNvSpPr>
          <p:nvPr/>
        </p:nvSpPr>
        <p:spPr bwMode="auto">
          <a:xfrm>
            <a:off x="6119813" y="4941888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30019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191" name="Picture 39" descr="mtg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 t="12968" r="961" b="7500"/>
          <a:stretch>
            <a:fillRect/>
          </a:stretch>
        </p:blipFill>
        <p:spPr bwMode="auto">
          <a:xfrm>
            <a:off x="2451100" y="1628775"/>
            <a:ext cx="4206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1158" name="Rectangle 6"/>
          <p:cNvSpPr>
            <a:spLocks noGrp="1" noChangeArrowheads="1"/>
          </p:cNvSpPr>
          <p:nvPr>
            <p:ph type="title"/>
          </p:nvPr>
        </p:nvSpPr>
        <p:spPr>
          <a:xfrm>
            <a:off x="1022350" y="430213"/>
            <a:ext cx="7969250" cy="606425"/>
          </a:xfrm>
          <a:noFill/>
          <a:ln/>
        </p:spPr>
        <p:txBody>
          <a:bodyPr/>
          <a:lstStyle/>
          <a:p>
            <a:r>
              <a:rPr lang="en-US" sz="2000"/>
              <a:t>Meetings are the most universal – </a:t>
            </a:r>
            <a:br>
              <a:rPr lang="en-US" sz="2000"/>
            </a:br>
            <a:r>
              <a:rPr lang="en-US" sz="2000"/>
              <a:t>and universally despised – part of business life</a:t>
            </a:r>
            <a:r>
              <a:rPr lang="en-US"/>
              <a:t>  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228600" y="2362200"/>
            <a:ext cx="21971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bIns="46038" anchor="ctr"/>
          <a:lstStyle/>
          <a:p>
            <a:pPr marL="222250" lvl="1" indent="-220663">
              <a:lnSpc>
                <a:spcPct val="100000"/>
              </a:lnSpc>
              <a:spcAft>
                <a:spcPct val="10000"/>
              </a:spcAft>
              <a:buSzPct val="90000"/>
              <a:buFont typeface="Monotype Sorts" pitchFamily="2" charset="2"/>
              <a:buChar char="n"/>
            </a:pPr>
            <a:r>
              <a:rPr lang="en-US" sz="1400">
                <a:solidFill>
                  <a:srgbClr val="3366CC"/>
                </a:solidFill>
              </a:rPr>
              <a:t>MEETINGS MATTER</a:t>
            </a:r>
            <a:r>
              <a:rPr lang="en-US" sz="1400"/>
              <a:t> because that’s where an organization’s culture perpetuates itself.</a:t>
            </a:r>
          </a:p>
          <a:p>
            <a:pPr marL="222250" lvl="1" indent="-220663">
              <a:lnSpc>
                <a:spcPct val="100000"/>
              </a:lnSpc>
              <a:spcAft>
                <a:spcPct val="10000"/>
              </a:spcAft>
              <a:buSzPct val="90000"/>
              <a:buFont typeface="Monotype Sorts" pitchFamily="2" charset="2"/>
              <a:buChar char="n"/>
            </a:pPr>
            <a:endParaRPr lang="en-US" sz="1400"/>
          </a:p>
          <a:p>
            <a:pPr marL="222250" lvl="1" indent="-220663">
              <a:lnSpc>
                <a:spcPct val="100000"/>
              </a:lnSpc>
              <a:spcAft>
                <a:spcPct val="10000"/>
              </a:spcAft>
              <a:buSzPct val="90000"/>
              <a:buFont typeface="Monotype Sorts" pitchFamily="2" charset="2"/>
              <a:buChar char="n"/>
            </a:pPr>
            <a:r>
              <a:rPr lang="en-US" sz="1400"/>
              <a:t>More and more companies are </a:t>
            </a:r>
            <a:br>
              <a:rPr lang="en-US" sz="1400"/>
            </a:br>
            <a:r>
              <a:rPr lang="en-US" sz="1400">
                <a:solidFill>
                  <a:srgbClr val="3366CC"/>
                </a:solidFill>
              </a:rPr>
              <a:t>TEAM-BASED</a:t>
            </a:r>
            <a:r>
              <a:rPr lang="en-US" sz="1400"/>
              <a:t> where meetings are becoming the setting in which the most </a:t>
            </a:r>
            <a:r>
              <a:rPr lang="en-US" sz="1400">
                <a:solidFill>
                  <a:srgbClr val="3366CC"/>
                </a:solidFill>
              </a:rPr>
              <a:t>IMPORTANT WORK GETS DONE</a:t>
            </a:r>
            <a:r>
              <a:rPr lang="en-US" sz="1400"/>
              <a:t>.</a:t>
            </a:r>
          </a:p>
        </p:txBody>
      </p:sp>
      <p:sp>
        <p:nvSpPr>
          <p:cNvPr id="561157" name="Rectangle 5"/>
          <p:cNvSpPr>
            <a:spLocks noChangeArrowheads="1"/>
          </p:cNvSpPr>
          <p:nvPr/>
        </p:nvSpPr>
        <p:spPr bwMode="auto">
          <a:xfrm>
            <a:off x="6718300" y="3140075"/>
            <a:ext cx="2352675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bIns="46038" anchor="ctr"/>
          <a:lstStyle/>
          <a:p>
            <a:pPr marL="576263" lvl="2" indent="-352425">
              <a:lnSpc>
                <a:spcPct val="100000"/>
              </a:lnSpc>
              <a:spcAft>
                <a:spcPct val="10000"/>
              </a:spcAft>
              <a:buSzPct val="100000"/>
              <a:buFont typeface="Monotype Sorts" pitchFamily="2" charset="2"/>
              <a:buChar char="n"/>
            </a:pPr>
            <a:endParaRPr lang="en-US" sz="1400"/>
          </a:p>
          <a:p>
            <a:pPr marL="222250" lvl="1" indent="-220663">
              <a:lnSpc>
                <a:spcPct val="100000"/>
              </a:lnSpc>
              <a:spcAft>
                <a:spcPct val="10000"/>
              </a:spcAft>
              <a:buSzPct val="90000"/>
              <a:buFont typeface="Monotype Sorts" pitchFamily="2" charset="2"/>
              <a:buChar char="n"/>
            </a:pPr>
            <a:r>
              <a:rPr lang="en-US" sz="1400"/>
              <a:t>The process for meeting management depends on the type of meeting. </a:t>
            </a:r>
            <a:r>
              <a:rPr lang="en-US" sz="1400">
                <a:solidFill>
                  <a:srgbClr val="3366CC"/>
                </a:solidFill>
              </a:rPr>
              <a:t> </a:t>
            </a:r>
            <a:endParaRPr lang="en-US" sz="1400"/>
          </a:p>
          <a:p>
            <a:pPr marL="222250" lvl="1" indent="-220663">
              <a:lnSpc>
                <a:spcPct val="100000"/>
              </a:lnSpc>
              <a:spcAft>
                <a:spcPct val="10000"/>
              </a:spcAft>
              <a:buSzPct val="90000"/>
              <a:buFont typeface="Monotype Sorts" pitchFamily="2" charset="2"/>
              <a:buChar char="n"/>
            </a:pPr>
            <a:endParaRPr lang="en-US" sz="1400"/>
          </a:p>
          <a:p>
            <a:pPr marL="222250" lvl="1" indent="-220663">
              <a:lnSpc>
                <a:spcPct val="100000"/>
              </a:lnSpc>
              <a:spcAft>
                <a:spcPct val="10000"/>
              </a:spcAft>
              <a:buSzPct val="90000"/>
              <a:buFont typeface="Monotype Sorts" pitchFamily="2" charset="2"/>
              <a:buChar char="n"/>
            </a:pPr>
            <a:r>
              <a:rPr lang="en-US" sz="1400"/>
              <a:t>There are certain basic skills common to most meeting types.</a:t>
            </a:r>
          </a:p>
          <a:p>
            <a:pPr marL="222250" lvl="1" indent="-220663">
              <a:lnSpc>
                <a:spcPct val="100000"/>
              </a:lnSpc>
              <a:spcAft>
                <a:spcPct val="10000"/>
              </a:spcAft>
              <a:buSzPct val="90000"/>
              <a:buFont typeface="Monotype Sorts" pitchFamily="2" charset="2"/>
              <a:buChar char="n"/>
            </a:pPr>
            <a:endParaRPr lang="en-US" sz="1400"/>
          </a:p>
          <a:p>
            <a:pPr marL="222250" lvl="1" indent="-220663">
              <a:lnSpc>
                <a:spcPct val="100000"/>
              </a:lnSpc>
              <a:spcAft>
                <a:spcPct val="10000"/>
              </a:spcAft>
              <a:buSzPct val="90000"/>
              <a:buFont typeface="Monotype Sorts" pitchFamily="2" charset="2"/>
              <a:buChar char="n"/>
            </a:pPr>
            <a:r>
              <a:rPr lang="en-US" sz="1400"/>
              <a:t>Bad meetings can actually make bad companies.</a:t>
            </a:r>
            <a:br>
              <a:rPr lang="en-US" sz="1400"/>
            </a:br>
            <a:endParaRPr lang="en-US" sz="1400"/>
          </a:p>
          <a:p>
            <a:pPr marL="222250" lvl="1" indent="-220663">
              <a:lnSpc>
                <a:spcPct val="100000"/>
              </a:lnSpc>
              <a:spcAft>
                <a:spcPct val="10000"/>
              </a:spcAft>
              <a:buSzPct val="90000"/>
              <a:buFont typeface="Monotype Sorts" pitchFamily="2" charset="2"/>
              <a:buChar char="n"/>
            </a:pPr>
            <a:r>
              <a:rPr lang="en-US" sz="1400"/>
              <a:t>Meetings are very expensive.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406" name="Picture 14" descr="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806575"/>
            <a:ext cx="4799012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1405" name="Rectangle 13"/>
          <p:cNvSpPr>
            <a:spLocks noChangeArrowheads="1"/>
          </p:cNvSpPr>
          <p:nvPr/>
        </p:nvSpPr>
        <p:spPr bwMode="auto">
          <a:xfrm>
            <a:off x="2209800" y="2133600"/>
            <a:ext cx="2895600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/>
          <a:lstStyle/>
          <a:p>
            <a:pPr>
              <a:lnSpc>
                <a:spcPct val="100000"/>
              </a:lnSpc>
              <a:tabLst>
                <a:tab pos="228600" algn="l"/>
                <a:tab pos="3140075" algn="r"/>
              </a:tabLst>
            </a:pPr>
            <a:r>
              <a:rPr lang="en-US" sz="1800" b="0"/>
              <a:t/>
            </a:r>
            <a:br>
              <a:rPr lang="en-US" sz="1800" b="0"/>
            </a:br>
            <a:r>
              <a:rPr lang="en-US" sz="1500"/>
              <a:t>You Need To Consider</a:t>
            </a:r>
            <a:r>
              <a:rPr lang="en-US" sz="1500" b="0"/>
              <a:t>	</a:t>
            </a:r>
            <a:br>
              <a:rPr lang="en-US" sz="1500" b="0"/>
            </a:br>
            <a:r>
              <a:rPr lang="en-US" sz="1500" b="0"/>
              <a:t>1.	What overall outcome you  	want from the meeting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228600" algn="l"/>
                <a:tab pos="3140075" algn="r"/>
              </a:tabLst>
            </a:pPr>
            <a:r>
              <a:rPr lang="en-US" sz="1500" b="0"/>
              <a:t>2.	What activities need to 	occur to reach that 	outcome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228600" algn="l"/>
                <a:tab pos="3140075" algn="r"/>
              </a:tabLst>
            </a:pPr>
            <a:endParaRPr lang="en-US" sz="1500" b="0"/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228600" algn="l"/>
                <a:tab pos="3140075" algn="r"/>
              </a:tabLst>
            </a:pPr>
            <a:r>
              <a:rPr lang="en-US" sz="1500"/>
              <a:t>Each Meeting Needs</a:t>
            </a:r>
            <a:r>
              <a:rPr lang="en-US" sz="1500" b="0"/>
              <a:t>	</a:t>
            </a:r>
            <a:br>
              <a:rPr lang="en-US" sz="1500" b="0"/>
            </a:br>
            <a:r>
              <a:rPr lang="en-US" sz="1500" b="0"/>
              <a:t>1.	A structured agenda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228600" algn="l"/>
                <a:tab pos="3140075" algn="r"/>
              </a:tabLst>
            </a:pPr>
            <a:r>
              <a:rPr lang="en-US" sz="1500" b="0"/>
              <a:t>2.	Clear goals, and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228600" algn="l"/>
                <a:tab pos="3140075" algn="r"/>
              </a:tabLst>
            </a:pPr>
            <a:r>
              <a:rPr lang="en-US" sz="1500" b="0"/>
              <a:t>3.	An outline of the path </a:t>
            </a:r>
            <a:br>
              <a:rPr lang="en-US" sz="1500" b="0"/>
            </a:br>
            <a:r>
              <a:rPr lang="en-US" sz="1500" b="0"/>
              <a:t>	that will be followed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>
          <a:xfrm>
            <a:off x="1098550" y="430213"/>
            <a:ext cx="7893050" cy="606425"/>
          </a:xfrm>
        </p:spPr>
        <p:txBody>
          <a:bodyPr/>
          <a:lstStyle/>
          <a:p>
            <a:r>
              <a:rPr lang="en-US" sz="2000"/>
              <a:t>Planning the meeting is critical.  </a:t>
            </a:r>
            <a:br>
              <a:rPr lang="en-US" sz="2000"/>
            </a:br>
            <a:r>
              <a:rPr lang="en-US" sz="2000"/>
              <a:t>The planning process culminates in the agenda</a:t>
            </a:r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2819400" y="1282700"/>
            <a:ext cx="3352800" cy="38576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99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DEVELOPING AGENDAS</a:t>
            </a:r>
          </a:p>
        </p:txBody>
      </p:sp>
      <p:sp>
        <p:nvSpPr>
          <p:cNvPr id="571400" name="Rectangle 8"/>
          <p:cNvSpPr>
            <a:spLocks noChangeArrowheads="1"/>
          </p:cNvSpPr>
          <p:nvPr/>
        </p:nvSpPr>
        <p:spPr bwMode="auto">
          <a:xfrm>
            <a:off x="5181600" y="1905000"/>
            <a:ext cx="3686175" cy="45720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20000"/>
                  <a:invGamma/>
                </a:srgbClr>
              </a:gs>
              <a:gs pos="100000">
                <a:srgbClr val="FFFF99"/>
              </a:gs>
            </a:gsLst>
            <a:lin ang="2700000" scaled="1"/>
          </a:gradFill>
          <a:ln w="19050">
            <a:solidFill>
              <a:srgbClr val="CC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137160" bIns="46038" anchor="ctr"/>
          <a:lstStyle/>
          <a:p>
            <a:pPr marL="350838" indent="-350838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 sz="1400"/>
              <a:t>Using an agenda template consistently helps ensure a well-run meeting:</a:t>
            </a:r>
          </a:p>
          <a:p>
            <a:pPr marL="685800" lvl="1" indent="-333375">
              <a:spcAft>
                <a:spcPct val="25000"/>
              </a:spcAft>
              <a:buSzPct val="90000"/>
              <a:buFont typeface="Monotype Sorts" pitchFamily="2" charset="2"/>
              <a:buChar char="q"/>
            </a:pPr>
            <a:r>
              <a:rPr lang="en-US" sz="1400" b="0"/>
              <a:t>Purpose</a:t>
            </a:r>
          </a:p>
          <a:p>
            <a:pPr marL="685800" lvl="1" indent="-333375">
              <a:spcAft>
                <a:spcPct val="25000"/>
              </a:spcAft>
              <a:buSzPct val="90000"/>
              <a:buFont typeface="Monotype Sorts" pitchFamily="2" charset="2"/>
              <a:buChar char="q"/>
            </a:pPr>
            <a:r>
              <a:rPr lang="en-US" sz="1400" b="0"/>
              <a:t>Key topics</a:t>
            </a:r>
          </a:p>
          <a:p>
            <a:pPr marL="685800" lvl="1" indent="-333375">
              <a:spcAft>
                <a:spcPct val="25000"/>
              </a:spcAft>
              <a:buSzPct val="90000"/>
              <a:buFont typeface="Monotype Sorts" pitchFamily="2" charset="2"/>
              <a:buChar char="q"/>
            </a:pPr>
            <a:r>
              <a:rPr lang="en-US" sz="1400" b="0"/>
              <a:t>Who will lead which parts of the meeting</a:t>
            </a:r>
          </a:p>
          <a:p>
            <a:pPr marL="685800" lvl="1" indent="-333375">
              <a:spcAft>
                <a:spcPct val="25000"/>
              </a:spcAft>
              <a:buSzPct val="90000"/>
              <a:buFont typeface="Monotype Sorts" pitchFamily="2" charset="2"/>
              <a:buChar char="q"/>
            </a:pPr>
            <a:r>
              <a:rPr lang="en-US" sz="1400" b="0"/>
              <a:t>How long each segment is expected to take</a:t>
            </a:r>
          </a:p>
          <a:p>
            <a:pPr marL="685800" lvl="1" indent="-333375">
              <a:spcAft>
                <a:spcPct val="25000"/>
              </a:spcAft>
              <a:buSzPct val="90000"/>
              <a:buFont typeface="Monotype Sorts" pitchFamily="2" charset="2"/>
              <a:buChar char="q"/>
            </a:pPr>
            <a:r>
              <a:rPr lang="en-US" sz="1400" b="0"/>
              <a:t>The expected outcomes </a:t>
            </a:r>
            <a:br>
              <a:rPr lang="en-US" sz="1400" b="0"/>
            </a:br>
            <a:r>
              <a:rPr lang="en-US" sz="1400" b="0"/>
              <a:t>(i.e., type of action needed or decision made)</a:t>
            </a:r>
          </a:p>
          <a:p>
            <a:pPr marL="685800" lvl="1" indent="-333375">
              <a:spcAft>
                <a:spcPct val="25000"/>
              </a:spcAft>
              <a:buSzPct val="90000"/>
              <a:buFont typeface="Monotype Sorts" pitchFamily="2" charset="2"/>
              <a:buChar char="q"/>
            </a:pPr>
            <a:r>
              <a:rPr lang="en-US" sz="1400" b="0"/>
              <a:t>Person designated to record information</a:t>
            </a:r>
          </a:p>
          <a:p>
            <a:pPr marL="350838" indent="-350838">
              <a:spcAft>
                <a:spcPct val="25000"/>
              </a:spcAft>
              <a:buSzPct val="100000"/>
              <a:buFont typeface="Monotype Sorts" pitchFamily="2" charset="2"/>
              <a:buChar char="n"/>
            </a:pPr>
            <a:r>
              <a:rPr lang="en-US" sz="1400"/>
              <a:t>Design the agenda so that participants get involved early</a:t>
            </a:r>
          </a:p>
          <a:p>
            <a:pPr marL="350838" indent="-350838">
              <a:spcAft>
                <a:spcPct val="25000"/>
              </a:spcAft>
              <a:buSzPct val="100000"/>
              <a:buFont typeface="Monotype Sorts" pitchFamily="2" charset="2"/>
              <a:buChar char="n"/>
            </a:pPr>
            <a:r>
              <a:rPr lang="en-US" sz="1400"/>
              <a:t>Stay on topic.  Try not to digress</a:t>
            </a:r>
          </a:p>
          <a:p>
            <a:pPr marL="350838" indent="-350838">
              <a:spcAft>
                <a:spcPct val="25000"/>
              </a:spcAft>
              <a:buSzPct val="100000"/>
              <a:buFont typeface="Monotype Sorts" pitchFamily="2" charset="2"/>
              <a:buChar char="n"/>
            </a:pPr>
            <a:r>
              <a:rPr lang="en-US" sz="1400"/>
              <a:t>Store distractions in a “parking lot”</a:t>
            </a:r>
          </a:p>
          <a:p>
            <a:pPr marL="350838" indent="-350838">
              <a:spcAft>
                <a:spcPct val="25000"/>
              </a:spcAft>
              <a:buSzPct val="100000"/>
              <a:buFont typeface="Monotype Sorts" pitchFamily="2" charset="2"/>
              <a:buChar char="n"/>
            </a:pPr>
            <a:r>
              <a:rPr lang="en-US" sz="1400"/>
              <a:t>Don’t overly design meetings.  </a:t>
            </a:r>
            <a:br>
              <a:rPr lang="en-US" sz="1400"/>
            </a:br>
            <a:r>
              <a:rPr lang="en-US" sz="1400"/>
              <a:t>Be flexible</a:t>
            </a:r>
            <a:endParaRPr 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The way in which a meeting begins often </a:t>
            </a:r>
            <a:br>
              <a:rPr lang="en-US" sz="2000"/>
            </a:br>
            <a:r>
              <a:rPr lang="en-US" sz="2000"/>
              <a:t>dictates the overall “feel” of the discussion that follows </a:t>
            </a: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957263" y="1752600"/>
            <a:ext cx="7215187" cy="41910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20000"/>
                  <a:invGamma/>
                </a:srgbClr>
              </a:gs>
              <a:gs pos="100000">
                <a:srgbClr val="FFFF99"/>
              </a:gs>
            </a:gsLst>
            <a:lin ang="2700000" scaled="1"/>
          </a:gradFill>
          <a:ln w="19050">
            <a:solidFill>
              <a:srgbClr val="CC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228600" bIns="46038" anchor="ctr"/>
          <a:lstStyle/>
          <a:p>
            <a:pPr marL="636588" lvl="2" indent="-34607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 sz="1800"/>
              <a:t>Always start on time; this respects those who showed up on time and reminds latecomers that the scheduling is serious</a:t>
            </a:r>
          </a:p>
          <a:p>
            <a:pPr marL="636588" lvl="2" indent="-34607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 sz="1800"/>
              <a:t>Participants should not leave early unless it has been agreed to by the leader ahead of time</a:t>
            </a:r>
          </a:p>
          <a:p>
            <a:pPr marL="636588" lvl="2" indent="-34607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 sz="1800"/>
              <a:t>Welcome attendees and thank them for their time</a:t>
            </a:r>
          </a:p>
          <a:p>
            <a:pPr marL="636588" lvl="2" indent="-34607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 sz="1800"/>
              <a:t>Review the agenda at the beginning of each meeting</a:t>
            </a:r>
          </a:p>
          <a:p>
            <a:pPr marL="636588" lvl="2" indent="-34607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 sz="1800"/>
              <a:t>Designate the meeting “recorder”</a:t>
            </a:r>
          </a:p>
          <a:p>
            <a:pPr marL="636588" lvl="2" indent="-34607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 sz="1800"/>
              <a:t>As a leader, you should model the kind of energy and participation needed by attendees</a:t>
            </a:r>
          </a:p>
          <a:p>
            <a:pPr marL="636588" lvl="2" indent="-346075">
              <a:spcAft>
                <a:spcPct val="50000"/>
              </a:spcAft>
              <a:buSzPct val="100000"/>
              <a:buFont typeface="Monotype Sorts" pitchFamily="2" charset="2"/>
              <a:buChar char="n"/>
            </a:pPr>
            <a:r>
              <a:rPr lang="en-US" sz="1800"/>
              <a:t>Don’t overlook the social side of meetings!</a:t>
            </a:r>
          </a:p>
        </p:txBody>
      </p:sp>
      <p:sp>
        <p:nvSpPr>
          <p:cNvPr id="555017" name="Rectangle 9"/>
          <p:cNvSpPr>
            <a:spLocks noChangeArrowheads="1"/>
          </p:cNvSpPr>
          <p:nvPr/>
        </p:nvSpPr>
        <p:spPr bwMode="auto">
          <a:xfrm>
            <a:off x="2990850" y="1509713"/>
            <a:ext cx="3148013" cy="38576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99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OPENING MEETINGS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37" name="Freeform 17"/>
          <p:cNvSpPr>
            <a:spLocks/>
          </p:cNvSpPr>
          <p:nvPr/>
        </p:nvSpPr>
        <p:spPr bwMode="auto">
          <a:xfrm>
            <a:off x="2338388" y="3836988"/>
            <a:ext cx="4437062" cy="1635125"/>
          </a:xfrm>
          <a:custGeom>
            <a:avLst/>
            <a:gdLst>
              <a:gd name="T0" fmla="*/ 1313 w 2795"/>
              <a:gd name="T1" fmla="*/ 0 h 1030"/>
              <a:gd name="T2" fmla="*/ 0 w 2795"/>
              <a:gd name="T3" fmla="*/ 1020 h 1030"/>
              <a:gd name="T4" fmla="*/ 2795 w 2795"/>
              <a:gd name="T5" fmla="*/ 1030 h 1030"/>
              <a:gd name="T6" fmla="*/ 1464 w 2795"/>
              <a:gd name="T7" fmla="*/ 0 h 1030"/>
              <a:gd name="T8" fmla="*/ 1313 w 2795"/>
              <a:gd name="T9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5" h="1030">
                <a:moveTo>
                  <a:pt x="1313" y="0"/>
                </a:moveTo>
                <a:lnTo>
                  <a:pt x="0" y="1020"/>
                </a:lnTo>
                <a:lnTo>
                  <a:pt x="2795" y="1030"/>
                </a:lnTo>
                <a:lnTo>
                  <a:pt x="1464" y="0"/>
                </a:lnTo>
                <a:lnTo>
                  <a:pt x="1313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8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There are a few ground rules that cultivate the</a:t>
            </a:r>
            <a:br>
              <a:rPr lang="en-US" sz="2000"/>
            </a:br>
            <a:r>
              <a:rPr lang="en-US" sz="2000"/>
              <a:t>basic ingredients needed for a successful meeting</a:t>
            </a:r>
          </a:p>
        </p:txBody>
      </p:sp>
      <p:sp>
        <p:nvSpPr>
          <p:cNvPr id="568324" name="Freeform 4"/>
          <p:cNvSpPr>
            <a:spLocks/>
          </p:cNvSpPr>
          <p:nvPr/>
        </p:nvSpPr>
        <p:spPr bwMode="auto">
          <a:xfrm>
            <a:off x="4638675" y="2233613"/>
            <a:ext cx="3879850" cy="1133475"/>
          </a:xfrm>
          <a:custGeom>
            <a:avLst/>
            <a:gdLst>
              <a:gd name="T0" fmla="*/ 459 w 2444"/>
              <a:gd name="T1" fmla="*/ 714 h 714"/>
              <a:gd name="T2" fmla="*/ 2444 w 2444"/>
              <a:gd name="T3" fmla="*/ 260 h 714"/>
              <a:gd name="T4" fmla="*/ 102 w 2444"/>
              <a:gd name="T5" fmla="*/ 0 h 714"/>
              <a:gd name="T6" fmla="*/ 0 w 2444"/>
              <a:gd name="T7" fmla="*/ 610 h 714"/>
              <a:gd name="T8" fmla="*/ 459 w 2444"/>
              <a:gd name="T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714">
                <a:moveTo>
                  <a:pt x="459" y="714"/>
                </a:moveTo>
                <a:lnTo>
                  <a:pt x="2444" y="260"/>
                </a:lnTo>
                <a:lnTo>
                  <a:pt x="102" y="0"/>
                </a:lnTo>
                <a:lnTo>
                  <a:pt x="0" y="610"/>
                </a:lnTo>
                <a:lnTo>
                  <a:pt x="459" y="714"/>
                </a:lnTo>
                <a:close/>
              </a:path>
            </a:pathLst>
          </a:custGeom>
          <a:gradFill rotWithShape="0">
            <a:gsLst>
              <a:gs pos="0">
                <a:srgbClr val="7BB9E7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8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68325" name="Freeform 5"/>
          <p:cNvSpPr>
            <a:spLocks/>
          </p:cNvSpPr>
          <p:nvPr/>
        </p:nvSpPr>
        <p:spPr bwMode="auto">
          <a:xfrm>
            <a:off x="685800" y="2279650"/>
            <a:ext cx="3827463" cy="1087438"/>
          </a:xfrm>
          <a:custGeom>
            <a:avLst/>
            <a:gdLst>
              <a:gd name="T0" fmla="*/ 1952 w 2411"/>
              <a:gd name="T1" fmla="*/ 685 h 685"/>
              <a:gd name="T2" fmla="*/ 0 w 2411"/>
              <a:gd name="T3" fmla="*/ 250 h 685"/>
              <a:gd name="T4" fmla="*/ 2266 w 2411"/>
              <a:gd name="T5" fmla="*/ 0 h 685"/>
              <a:gd name="T6" fmla="*/ 2411 w 2411"/>
              <a:gd name="T7" fmla="*/ 581 h 685"/>
              <a:gd name="T8" fmla="*/ 1952 w 2411"/>
              <a:gd name="T9" fmla="*/ 685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1" h="685">
                <a:moveTo>
                  <a:pt x="1952" y="685"/>
                </a:moveTo>
                <a:lnTo>
                  <a:pt x="0" y="250"/>
                </a:lnTo>
                <a:lnTo>
                  <a:pt x="2266" y="0"/>
                </a:lnTo>
                <a:lnTo>
                  <a:pt x="2411" y="581"/>
                </a:lnTo>
                <a:lnTo>
                  <a:pt x="1952" y="685"/>
                </a:lnTo>
                <a:close/>
              </a:path>
            </a:pathLst>
          </a:custGeom>
          <a:gradFill rotWithShape="0">
            <a:gsLst>
              <a:gs pos="0">
                <a:srgbClr val="7BB9E7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8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68326" name="Freeform 6"/>
          <p:cNvSpPr>
            <a:spLocks/>
          </p:cNvSpPr>
          <p:nvPr/>
        </p:nvSpPr>
        <p:spPr bwMode="auto">
          <a:xfrm>
            <a:off x="4638675" y="3657600"/>
            <a:ext cx="3835400" cy="1000125"/>
          </a:xfrm>
          <a:custGeom>
            <a:avLst/>
            <a:gdLst>
              <a:gd name="T0" fmla="*/ 459 w 2416"/>
              <a:gd name="T1" fmla="*/ 0 h 630"/>
              <a:gd name="T2" fmla="*/ 2416 w 2416"/>
              <a:gd name="T3" fmla="*/ 438 h 630"/>
              <a:gd name="T4" fmla="*/ 102 w 2416"/>
              <a:gd name="T5" fmla="*/ 630 h 630"/>
              <a:gd name="T6" fmla="*/ 0 w 2416"/>
              <a:gd name="T7" fmla="*/ 104 h 630"/>
              <a:gd name="T8" fmla="*/ 459 w 2416"/>
              <a:gd name="T9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6" h="630">
                <a:moveTo>
                  <a:pt x="459" y="0"/>
                </a:moveTo>
                <a:lnTo>
                  <a:pt x="2416" y="438"/>
                </a:lnTo>
                <a:lnTo>
                  <a:pt x="102" y="630"/>
                </a:lnTo>
                <a:lnTo>
                  <a:pt x="0" y="104"/>
                </a:lnTo>
                <a:lnTo>
                  <a:pt x="459" y="0"/>
                </a:lnTo>
                <a:close/>
              </a:path>
            </a:pathLst>
          </a:custGeom>
          <a:gradFill rotWithShape="0">
            <a:gsLst>
              <a:gs pos="0">
                <a:schemeClr val="tx2"/>
              </a:gs>
              <a:gs pos="100000">
                <a:srgbClr val="7BB9E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8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68327" name="Freeform 7"/>
          <p:cNvSpPr>
            <a:spLocks/>
          </p:cNvSpPr>
          <p:nvPr/>
        </p:nvSpPr>
        <p:spPr bwMode="auto">
          <a:xfrm>
            <a:off x="639763" y="3657600"/>
            <a:ext cx="3873500" cy="1152525"/>
          </a:xfrm>
          <a:custGeom>
            <a:avLst/>
            <a:gdLst>
              <a:gd name="T0" fmla="*/ 1981 w 2440"/>
              <a:gd name="T1" fmla="*/ 0 h 726"/>
              <a:gd name="T2" fmla="*/ 0 w 2440"/>
              <a:gd name="T3" fmla="*/ 428 h 726"/>
              <a:gd name="T4" fmla="*/ 2295 w 2440"/>
              <a:gd name="T5" fmla="*/ 726 h 726"/>
              <a:gd name="T6" fmla="*/ 2440 w 2440"/>
              <a:gd name="T7" fmla="*/ 104 h 726"/>
              <a:gd name="T8" fmla="*/ 1981 w 2440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0" h="726">
                <a:moveTo>
                  <a:pt x="1981" y="0"/>
                </a:moveTo>
                <a:lnTo>
                  <a:pt x="0" y="428"/>
                </a:lnTo>
                <a:lnTo>
                  <a:pt x="2295" y="726"/>
                </a:lnTo>
                <a:lnTo>
                  <a:pt x="2440" y="104"/>
                </a:lnTo>
                <a:lnTo>
                  <a:pt x="1981" y="0"/>
                </a:lnTo>
                <a:close/>
              </a:path>
            </a:pathLst>
          </a:custGeom>
          <a:gradFill rotWithShape="0">
            <a:gsLst>
              <a:gs pos="0">
                <a:schemeClr val="tx2"/>
              </a:gs>
              <a:gs pos="100000">
                <a:srgbClr val="7BB9E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8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 rot="5400000">
            <a:off x="2012157" y="2883694"/>
            <a:ext cx="839787" cy="3730625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EFF7FF"/>
              </a:gs>
            </a:gsLst>
            <a:lin ang="5400000" scaled="1"/>
          </a:gradFill>
          <a:ln w="19050">
            <a:solidFill>
              <a:srgbClr val="3366CC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rot="10800000" vert="eaVert" lIns="92075" tIns="46038" rIns="92075" bIns="46038" anchor="ctr"/>
          <a:lstStyle/>
          <a:p>
            <a:pPr marL="104775" algn="ctr">
              <a:spcAft>
                <a:spcPct val="0"/>
              </a:spcAft>
              <a:buClrTx/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MAINTAIN MOMENTUM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 rot="5400000">
            <a:off x="6242844" y="2883694"/>
            <a:ext cx="839787" cy="3730625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EFF7FF"/>
              </a:gs>
            </a:gsLst>
            <a:lin ang="5400000" scaled="1"/>
          </a:gradFill>
          <a:ln w="19050">
            <a:solidFill>
              <a:srgbClr val="3366CC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rot="10800000" vert="eaVert" lIns="92075" tIns="46038" rIns="92075" bIns="46038" anchor="ctr"/>
          <a:lstStyle/>
          <a:p>
            <a:pPr marL="104775" algn="ctr">
              <a:spcAft>
                <a:spcPct val="0"/>
              </a:spcAft>
              <a:buClrTx/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REACH CLOSURE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 rot="5400000">
            <a:off x="2012157" y="392906"/>
            <a:ext cx="839788" cy="3730625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EFF7FF"/>
              </a:gs>
            </a:gsLst>
            <a:lin ang="5400000" scaled="1"/>
          </a:gradFill>
          <a:ln w="19050">
            <a:solidFill>
              <a:srgbClr val="3366CC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rot="10800000" vert="eaVert" lIns="92075" tIns="46038" rIns="92075" bIns="46038" anchor="ctr"/>
          <a:lstStyle/>
          <a:p>
            <a:pPr marL="104775" algn="ctr">
              <a:spcAft>
                <a:spcPct val="0"/>
              </a:spcAft>
              <a:buClrTx/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PARTICIPATE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 rot="5400000">
            <a:off x="6242844" y="392906"/>
            <a:ext cx="839788" cy="3730625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EFF7FF"/>
              </a:gs>
            </a:gsLst>
            <a:lin ang="5400000" scaled="1"/>
          </a:gradFill>
          <a:ln w="19050">
            <a:solidFill>
              <a:srgbClr val="3366CC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rot="10800000" vert="eaVert" lIns="92075" tIns="46038" rIns="92075" bIns="46038" anchor="ctr"/>
          <a:lstStyle/>
          <a:p>
            <a:pPr marL="104775" algn="ctr">
              <a:spcAft>
                <a:spcPct val="0"/>
              </a:spcAft>
              <a:buClrTx/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GET FOCUS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3636963" y="3155950"/>
            <a:ext cx="1857375" cy="679450"/>
          </a:xfrm>
          <a:prstGeom prst="rect">
            <a:avLst/>
          </a:prstGeom>
          <a:solidFill>
            <a:srgbClr val="001648"/>
          </a:solidFill>
          <a:ln w="28575">
            <a:solidFill>
              <a:srgbClr val="3366CC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0" rIns="92075" bIns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GROUND RULES</a:t>
            </a:r>
          </a:p>
        </p:txBody>
      </p:sp>
      <p:sp>
        <p:nvSpPr>
          <p:cNvPr id="568335" name="Rectangle 15"/>
          <p:cNvSpPr>
            <a:spLocks noChangeArrowheads="1"/>
          </p:cNvSpPr>
          <p:nvPr/>
        </p:nvSpPr>
        <p:spPr bwMode="auto">
          <a:xfrm>
            <a:off x="2343150" y="5448300"/>
            <a:ext cx="4424363" cy="990600"/>
          </a:xfrm>
          <a:prstGeom prst="rect">
            <a:avLst/>
          </a:prstGeom>
          <a:solidFill>
            <a:srgbClr val="001648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0" rIns="92075" bIns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Sometimes</a:t>
            </a:r>
            <a:b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CONFIDENTIALITY </a:t>
            </a:r>
            <a:b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 be a fifth ground rule </a:t>
            </a:r>
          </a:p>
        </p:txBody>
      </p:sp>
      <p:sp>
        <p:nvSpPr>
          <p:cNvPr id="568336" name="Rectangle 16"/>
          <p:cNvSpPr>
            <a:spLocks noChangeArrowheads="1"/>
          </p:cNvSpPr>
          <p:nvPr/>
        </p:nvSpPr>
        <p:spPr bwMode="auto">
          <a:xfrm>
            <a:off x="1676400" y="1214438"/>
            <a:ext cx="5730875" cy="38576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99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ESTABLISHING MEETING GROUND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55" name="Oval 23"/>
          <p:cNvSpPr>
            <a:spLocks noChangeArrowheads="1"/>
          </p:cNvSpPr>
          <p:nvPr/>
        </p:nvSpPr>
        <p:spPr bwMode="auto">
          <a:xfrm>
            <a:off x="946150" y="1143000"/>
            <a:ext cx="7512050" cy="5334000"/>
          </a:xfrm>
          <a:prstGeom prst="ellipse">
            <a:avLst/>
          </a:prstGeom>
          <a:gradFill rotWithShape="1">
            <a:gsLst>
              <a:gs pos="0">
                <a:srgbClr val="9FB1E9"/>
              </a:gs>
              <a:gs pos="100000">
                <a:srgbClr val="9FB1E9">
                  <a:gamma/>
                  <a:tint val="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137160" rIns="92075" bIns="46038"/>
          <a:lstStyle/>
          <a:p>
            <a:pPr algn="ctr">
              <a:spcAft>
                <a:spcPct val="100000"/>
              </a:spcAft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6050" name="Rectangle 18"/>
          <p:cNvSpPr>
            <a:spLocks noChangeArrowheads="1"/>
          </p:cNvSpPr>
          <p:nvPr/>
        </p:nvSpPr>
        <p:spPr bwMode="auto">
          <a:xfrm>
            <a:off x="1905000" y="1206500"/>
            <a:ext cx="5273675" cy="38576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99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TIME MANAGEMENT</a:t>
            </a: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Managing the meeting time is a dynamic </a:t>
            </a:r>
            <a:br>
              <a:rPr lang="en-US" sz="2000"/>
            </a:br>
            <a:r>
              <a:rPr lang="en-US" sz="2000"/>
              <a:t>challenge that varies with each meeting</a:t>
            </a:r>
            <a:r>
              <a:rPr lang="en-US" sz="1600"/>
              <a:t> 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2474913" y="1828800"/>
            <a:ext cx="4168775" cy="1893888"/>
          </a:xfrm>
          <a:prstGeom prst="rect">
            <a:avLst/>
          </a:prstGeom>
          <a:gradFill rotWithShape="1">
            <a:gsLst>
              <a:gs pos="0">
                <a:srgbClr val="9FB1E9"/>
              </a:gs>
              <a:gs pos="100000">
                <a:srgbClr val="9FB1E9">
                  <a:gamma/>
                  <a:tint val="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137160" rIns="92075" bIns="46038"/>
          <a:lstStyle/>
          <a:p>
            <a:pPr algn="ctr">
              <a:spcAft>
                <a:spcPct val="100000"/>
              </a:spcAft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Participants must agree that meetings are “real work” – they are not an empty ritual to be suffered through before “getting back to the office” 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319088" y="4038600"/>
            <a:ext cx="3005137" cy="2184400"/>
          </a:xfrm>
          <a:prstGeom prst="rect">
            <a:avLst/>
          </a:prstGeom>
          <a:gradFill rotWithShape="1">
            <a:gsLst>
              <a:gs pos="0">
                <a:srgbClr val="9FB1E9"/>
              </a:gs>
              <a:gs pos="100000">
                <a:srgbClr val="9FB1E9">
                  <a:gamma/>
                  <a:tint val="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137160" rIns="92075" bIns="46038"/>
          <a:lstStyle/>
          <a:p>
            <a:pPr algn="ctr">
              <a:spcAft>
                <a:spcPct val="100000"/>
              </a:spcAft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biggest challenge is maintaining momentum to keep the process moving as expected</a:t>
            </a:r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5805488" y="3124200"/>
            <a:ext cx="3033712" cy="2476500"/>
          </a:xfrm>
          <a:prstGeom prst="rect">
            <a:avLst/>
          </a:prstGeom>
          <a:gradFill rotWithShape="1">
            <a:gsLst>
              <a:gs pos="0">
                <a:srgbClr val="9FB1E9"/>
              </a:gs>
              <a:gs pos="100000">
                <a:srgbClr val="9FB1E9">
                  <a:gamma/>
                  <a:tint val="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137160" rIns="92075" bIns="46038"/>
          <a:lstStyle/>
          <a:p>
            <a:pPr algn="ctr">
              <a:spcAft>
                <a:spcPct val="100000"/>
              </a:spcAft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Time is money.  Meeting costs can be astronomical.  Track the time and cost of your meetings</a:t>
            </a:r>
          </a:p>
        </p:txBody>
      </p:sp>
      <p:pic>
        <p:nvPicPr>
          <p:cNvPr id="556057" name="Picture 25" descr="70433-214 - Part of a C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3228975"/>
            <a:ext cx="2157412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Each meeting should come to a formal conclusion</a:t>
            </a:r>
          </a:p>
        </p:txBody>
      </p:sp>
      <p:sp>
        <p:nvSpPr>
          <p:cNvPr id="559114" name="AutoShape 10"/>
          <p:cNvSpPr>
            <a:spLocks noChangeArrowheads="1"/>
          </p:cNvSpPr>
          <p:nvPr/>
        </p:nvSpPr>
        <p:spPr bwMode="auto">
          <a:xfrm>
            <a:off x="304800" y="2103438"/>
            <a:ext cx="2882900" cy="3587750"/>
          </a:xfrm>
          <a:prstGeom prst="homePlate">
            <a:avLst>
              <a:gd name="adj" fmla="val 25000"/>
            </a:avLst>
          </a:prstGeom>
          <a:solidFill>
            <a:srgbClr val="CC99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CC99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chemeClr val="accent1"/>
                </a:solidFill>
              </a:rPr>
              <a:t>CLOSING</a:t>
            </a:r>
          </a:p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chemeClr val="accent1"/>
                </a:solidFill>
              </a:rPr>
              <a:t> THE</a:t>
            </a:r>
          </a:p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chemeClr val="accent1"/>
                </a:solidFill>
              </a:rPr>
              <a:t> MEETING</a:t>
            </a:r>
          </a:p>
        </p:txBody>
      </p:sp>
      <p:sp>
        <p:nvSpPr>
          <p:cNvPr id="559115" name="Rectangle 11"/>
          <p:cNvSpPr>
            <a:spLocks noChangeArrowheads="1"/>
          </p:cNvSpPr>
          <p:nvPr/>
        </p:nvSpPr>
        <p:spPr bwMode="auto">
          <a:xfrm>
            <a:off x="3352800" y="2103438"/>
            <a:ext cx="5522913" cy="6286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12700">
            <a:solidFill>
              <a:srgbClr val="CC99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 sz="1800"/>
              <a:t>Always end meeting on time, and attempt to end on a positive note</a:t>
            </a:r>
          </a:p>
        </p:txBody>
      </p:sp>
      <p:sp>
        <p:nvSpPr>
          <p:cNvPr id="559116" name="Rectangle 12"/>
          <p:cNvSpPr>
            <a:spLocks noChangeArrowheads="1"/>
          </p:cNvSpPr>
          <p:nvPr/>
        </p:nvSpPr>
        <p:spPr bwMode="auto">
          <a:xfrm>
            <a:off x="3352800" y="3582988"/>
            <a:ext cx="5522913" cy="6286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12700" algn="ctr">
            <a:solidFill>
              <a:srgbClr val="CC99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 sz="1800"/>
              <a:t>Set the time for the next meeting</a:t>
            </a:r>
          </a:p>
        </p:txBody>
      </p:sp>
      <p:sp>
        <p:nvSpPr>
          <p:cNvPr id="559117" name="Rectangle 13"/>
          <p:cNvSpPr>
            <a:spLocks noChangeArrowheads="1"/>
          </p:cNvSpPr>
          <p:nvPr/>
        </p:nvSpPr>
        <p:spPr bwMode="auto">
          <a:xfrm>
            <a:off x="3352800" y="5062538"/>
            <a:ext cx="5522913" cy="6286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12700" algn="ctr">
            <a:solidFill>
              <a:srgbClr val="CC99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 sz="1800"/>
              <a:t>Clarify that meeting “notes” will be reported back to members</a:t>
            </a:r>
          </a:p>
        </p:txBody>
      </p:sp>
      <p:sp>
        <p:nvSpPr>
          <p:cNvPr id="559118" name="Rectangle 14"/>
          <p:cNvSpPr>
            <a:spLocks noChangeArrowheads="1"/>
          </p:cNvSpPr>
          <p:nvPr/>
        </p:nvSpPr>
        <p:spPr bwMode="auto">
          <a:xfrm>
            <a:off x="3352800" y="2843213"/>
            <a:ext cx="5522913" cy="6286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12700" algn="ctr">
            <a:solidFill>
              <a:srgbClr val="CC99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80000"/>
              </a:lnSpc>
              <a:spcAft>
                <a:spcPct val="0"/>
              </a:spcAft>
              <a:buClrTx/>
              <a:buFontTx/>
              <a:buNone/>
            </a:pPr>
            <a:r>
              <a:rPr lang="en-US" sz="1800"/>
              <a:t>Review actions and assignments</a:t>
            </a:r>
          </a:p>
        </p:txBody>
      </p:sp>
      <p:sp>
        <p:nvSpPr>
          <p:cNvPr id="559119" name="Rectangle 15"/>
          <p:cNvSpPr>
            <a:spLocks noChangeArrowheads="1"/>
          </p:cNvSpPr>
          <p:nvPr/>
        </p:nvSpPr>
        <p:spPr bwMode="auto">
          <a:xfrm>
            <a:off x="3352800" y="4322763"/>
            <a:ext cx="5522913" cy="6286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12700" algn="ctr">
            <a:solidFill>
              <a:srgbClr val="CC99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80000"/>
              </a:lnSpc>
              <a:spcAft>
                <a:spcPct val="0"/>
              </a:spcAft>
              <a:buClrTx/>
              <a:buFontTx/>
              <a:buNone/>
            </a:pPr>
            <a:r>
              <a:rPr lang="en-US" sz="1800"/>
              <a:t>Make sure that something happens after the end of the meeting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FF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E700"/>
      </a:accent6>
      <a:hlink>
        <a:srgbClr val="FF0402"/>
      </a:hlink>
      <a:folHlink>
        <a:srgbClr val="919191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CC"/>
            </a:gs>
            <a:gs pos="50000">
              <a:srgbClr val="FFFFCC">
                <a:gamma/>
                <a:tint val="0"/>
                <a:invGamma/>
              </a:srgbClr>
            </a:gs>
            <a:gs pos="100000">
              <a:srgbClr val="FFFFCC"/>
            </a:gs>
          </a:gsLst>
          <a:lin ang="5400000" scaled="1"/>
        </a:gradFill>
        <a:ln w="12700" cap="flat" cmpd="sng" algn="ctr">
          <a:solidFill>
            <a:srgbClr val="CC990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182880" tIns="45720" rIns="182880" bIns="45720" numCol="1" anchor="t" anchorCtr="0" compatLnSpc="1">
        <a:prstTxWarp prst="textNoShape">
          <a:avLst/>
        </a:prstTxWarp>
      </a:bodyPr>
      <a:lstStyle>
        <a:defPPr marL="292100" marR="0" indent="-29210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40000"/>
          </a:spcAft>
          <a:buClr>
            <a:srgbClr val="B30019"/>
          </a:buClr>
          <a:buSzTx/>
          <a:buFont typeface="Monotype Sorts" pitchFamily="2" charset="2"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CC"/>
            </a:gs>
            <a:gs pos="50000">
              <a:srgbClr val="FFFFCC">
                <a:gamma/>
                <a:tint val="0"/>
                <a:invGamma/>
              </a:srgbClr>
            </a:gs>
            <a:gs pos="100000">
              <a:srgbClr val="FFFFCC"/>
            </a:gs>
          </a:gsLst>
          <a:lin ang="5400000" scaled="1"/>
        </a:gradFill>
        <a:ln w="12700" cap="flat" cmpd="sng" algn="ctr">
          <a:solidFill>
            <a:srgbClr val="CC990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182880" tIns="45720" rIns="182880" bIns="45720" numCol="1" anchor="t" anchorCtr="0" compatLnSpc="1">
        <a:prstTxWarp prst="textNoShape">
          <a:avLst/>
        </a:prstTxWarp>
      </a:bodyPr>
      <a:lstStyle>
        <a:defPPr marL="292100" marR="0" indent="-29210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40000"/>
          </a:spcAft>
          <a:buClr>
            <a:srgbClr val="B30019"/>
          </a:buClr>
          <a:buSzTx/>
          <a:buFont typeface="Monotype Sorts" pitchFamily="2" charset="2"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12019</TotalTime>
  <Words>675</Words>
  <Application>Microsoft Office PowerPoint</Application>
  <PresentationFormat>Letter Paper (8.5x11 in)</PresentationFormat>
  <Paragraphs>136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</vt:lpstr>
      <vt:lpstr>PowerPoint Presentation</vt:lpstr>
      <vt:lpstr>We begin with general meeting guidelines</vt:lpstr>
      <vt:lpstr>Most meetings have the same common deficiencies …</vt:lpstr>
      <vt:lpstr>Meetings are the most universal –  and universally despised – part of business life  </vt:lpstr>
      <vt:lpstr>Planning the meeting is critical.   The planning process culminates in the agenda</vt:lpstr>
      <vt:lpstr>The way in which a meeting begins often  dictates the overall “feel” of the discussion that follows </vt:lpstr>
      <vt:lpstr>There are a few ground rules that cultivate the basic ingredients needed for a successful meeting</vt:lpstr>
      <vt:lpstr>Managing the meeting time is a dynamic  challenge that varies with each meeting </vt:lpstr>
      <vt:lpstr>Each meeting should come to a formal conclusion</vt:lpstr>
      <vt:lpstr>Turning to the Associate Consultant’s role…</vt:lpstr>
      <vt:lpstr>The Associate Consultant may assume  several roles through the life of a meeting</vt:lpstr>
      <vt:lpstr>In order to facilitate effective meetings,  Associate Consultants should project a professional image </vt:lpstr>
      <vt:lpstr>PowerPoint Presentation</vt:lpstr>
    </vt:vector>
  </TitlesOfParts>
  <Company>CAST Management Consultants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ptemp</dc:creator>
  <cp:lastModifiedBy>Skyler Ferry</cp:lastModifiedBy>
  <cp:revision>237</cp:revision>
  <dcterms:created xsi:type="dcterms:W3CDTF">2005-02-03T19:38:30Z</dcterms:created>
  <dcterms:modified xsi:type="dcterms:W3CDTF">2015-08-19T23:03:05Z</dcterms:modified>
</cp:coreProperties>
</file>