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2" r:id="rId1"/>
  </p:sldMasterIdLst>
  <p:notesMasterIdLst>
    <p:notesMasterId r:id="rId22"/>
  </p:notesMasterIdLst>
  <p:handoutMasterIdLst>
    <p:handoutMasterId r:id="rId23"/>
  </p:handoutMasterIdLst>
  <p:sldIdLst>
    <p:sldId id="279" r:id="rId2"/>
    <p:sldId id="336" r:id="rId3"/>
    <p:sldId id="337" r:id="rId4"/>
    <p:sldId id="338" r:id="rId5"/>
    <p:sldId id="339" r:id="rId6"/>
    <p:sldId id="340" r:id="rId7"/>
    <p:sldId id="341" r:id="rId8"/>
    <p:sldId id="342" r:id="rId9"/>
    <p:sldId id="356" r:id="rId10"/>
    <p:sldId id="344" r:id="rId11"/>
    <p:sldId id="345" r:id="rId12"/>
    <p:sldId id="346" r:id="rId13"/>
    <p:sldId id="347" r:id="rId14"/>
    <p:sldId id="348" r:id="rId15"/>
    <p:sldId id="349" r:id="rId16"/>
    <p:sldId id="357" r:id="rId17"/>
    <p:sldId id="351" r:id="rId18"/>
    <p:sldId id="352" r:id="rId19"/>
    <p:sldId id="353" r:id="rId20"/>
    <p:sldId id="354" r:id="rId21"/>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6F1"/>
    <a:srgbClr val="FDF4ED"/>
    <a:srgbClr val="FDF2E9"/>
    <a:srgbClr val="FDF1E7"/>
    <a:srgbClr val="F5F8EE"/>
    <a:srgbClr val="FDEFE3"/>
    <a:srgbClr val="984807"/>
    <a:srgbClr val="ECF1F8"/>
    <a:srgbClr val="E3EBF5"/>
    <a:srgbClr val="7BA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1" autoAdjust="0"/>
    <p:restoredTop sz="94532" autoAdjust="0"/>
  </p:normalViewPr>
  <p:slideViewPr>
    <p:cSldViewPr snapToGrid="0" showGuides="1">
      <p:cViewPr>
        <p:scale>
          <a:sx n="90" d="100"/>
          <a:sy n="90" d="100"/>
        </p:scale>
        <p:origin x="-1722" y="0"/>
      </p:cViewPr>
      <p:guideLst>
        <p:guide orient="horz" pos="3730"/>
        <p:guide orient="horz" pos="2868"/>
        <p:guide orient="horz" pos="556"/>
        <p:guide orient="horz" pos="1529"/>
        <p:guide pos="2880"/>
        <p:guide pos="1613"/>
        <p:guide pos="221"/>
      </p:guideLst>
    </p:cSldViewPr>
  </p:slideViewPr>
  <p:notesTextViewPr>
    <p:cViewPr>
      <p:scale>
        <a:sx n="1" d="1"/>
        <a:sy n="1" d="1"/>
      </p:scale>
      <p:origin x="0" y="0"/>
    </p:cViewPr>
  </p:notesTextViewPr>
  <p:sorterViewPr>
    <p:cViewPr>
      <p:scale>
        <a:sx n="100" d="100"/>
        <a:sy n="100" d="100"/>
      </p:scale>
      <p:origin x="0" y="1296"/>
    </p:cViewPr>
  </p:sorterViewPr>
  <p:notesViewPr>
    <p:cSldViewPr snapToGrid="0">
      <p:cViewPr varScale="1">
        <p:scale>
          <a:sx n="68" d="100"/>
          <a:sy n="68" d="100"/>
        </p:scale>
        <p:origin x="-3306" y="-102"/>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colorful1" csCatId="colorful" phldr="1"/>
      <dgm:spPr/>
      <dgm:t>
        <a:bodyPr/>
        <a:lstStyle/>
        <a:p>
          <a:endParaRPr lang="en-US"/>
        </a:p>
      </dgm:t>
    </dgm:pt>
    <dgm:pt modelId="{09CD9B39-7A44-4DF2-8985-7F16A805DD51}">
      <dgm:prSet phldrT="[Text]" custT="1"/>
      <dgm:spPr>
        <a:solidFill>
          <a:schemeClr val="tx2"/>
        </a:solidFill>
      </dgm:spPr>
      <dgm:t>
        <a:bodyPr/>
        <a:lstStyle/>
        <a:p>
          <a:r>
            <a:rPr lang="en-US" sz="2400" b="1" dirty="0" smtClean="0"/>
            <a:t>Key Facets</a:t>
          </a:r>
          <a:endParaRPr lang="en-US" sz="2400" b="1" dirty="0"/>
        </a:p>
      </dgm:t>
    </dgm:pt>
    <dgm:pt modelId="{F677AD31-6117-48B3-97DF-5BCDCFB0A4AE}" type="parTrans" cxnId="{B44A62B1-198A-4528-833C-E77D1D7BD13E}">
      <dgm:prSet/>
      <dgm:spPr/>
      <dgm:t>
        <a:bodyPr/>
        <a:lstStyle/>
        <a:p>
          <a:endParaRPr lang="en-US" b="1"/>
        </a:p>
      </dgm:t>
    </dgm:pt>
    <dgm:pt modelId="{A2C186ED-AAED-42EB-9FBC-CB815FE3AC38}" type="sibTrans" cxnId="{B44A62B1-198A-4528-833C-E77D1D7BD13E}">
      <dgm:prSet/>
      <dgm:spPr/>
      <dgm:t>
        <a:bodyPr/>
        <a:lstStyle/>
        <a:p>
          <a:endParaRPr lang="en-US" b="1"/>
        </a:p>
      </dgm:t>
    </dgm:pt>
    <dgm:pt modelId="{D759C90C-FB8B-4D75-9878-2F966429B502}">
      <dgm:prSet phldrT="[Text]" custT="1"/>
      <dgm:spPr/>
      <dgm:t>
        <a:bodyPr/>
        <a:lstStyle/>
        <a:p>
          <a:r>
            <a:rPr lang="en-US" sz="1550" b="1" dirty="0" smtClean="0"/>
            <a:t>STRATEGY</a:t>
          </a:r>
          <a:endParaRPr lang="en-US" sz="1550" b="1" dirty="0"/>
        </a:p>
      </dgm:t>
    </dgm:pt>
    <dgm:pt modelId="{E84FA923-5202-4140-8C61-12734312F3F2}" type="parTrans" cxnId="{FFA5BEE7-69E9-475C-A304-F7FE2A756052}">
      <dgm:prSet/>
      <dgm:spPr/>
      <dgm:t>
        <a:bodyPr/>
        <a:lstStyle/>
        <a:p>
          <a:endParaRPr lang="en-US" b="1"/>
        </a:p>
      </dgm:t>
    </dgm:pt>
    <dgm:pt modelId="{A24326A4-32CD-47DC-B14D-BED957F6821B}" type="sibTrans" cxnId="{FFA5BEE7-69E9-475C-A304-F7FE2A756052}">
      <dgm:prSet/>
      <dgm:spPr/>
      <dgm:t>
        <a:bodyPr/>
        <a:lstStyle/>
        <a:p>
          <a:endParaRPr lang="en-US" b="1"/>
        </a:p>
      </dgm:t>
    </dgm:pt>
    <dgm:pt modelId="{6B2A0688-441A-4174-9DFD-57479373706F}">
      <dgm:prSet phldrT="[Text]" custT="1"/>
      <dgm:spPr/>
      <dgm:t>
        <a:bodyPr/>
        <a:lstStyle/>
        <a:p>
          <a:r>
            <a:rPr lang="en-US" sz="1550" b="1" dirty="0" smtClean="0"/>
            <a:t>STRUCTURE</a:t>
          </a:r>
          <a:endParaRPr lang="en-US" sz="1550" b="1" dirty="0"/>
        </a:p>
      </dgm:t>
    </dgm:pt>
    <dgm:pt modelId="{148D46EE-37E0-4F9F-BA8F-B12E7A531890}" type="parTrans" cxnId="{6BD5B006-863D-4669-B6A0-2F6336CB3847}">
      <dgm:prSet/>
      <dgm:spPr/>
      <dgm:t>
        <a:bodyPr/>
        <a:lstStyle/>
        <a:p>
          <a:endParaRPr lang="en-US" b="1"/>
        </a:p>
      </dgm:t>
    </dgm:pt>
    <dgm:pt modelId="{EB9EF751-D57B-4CB7-906D-926F99393C75}" type="sibTrans" cxnId="{6BD5B006-863D-4669-B6A0-2F6336CB3847}">
      <dgm:prSet/>
      <dgm:spPr/>
      <dgm:t>
        <a:bodyPr/>
        <a:lstStyle/>
        <a:p>
          <a:endParaRPr lang="en-US" b="1"/>
        </a:p>
      </dgm:t>
    </dgm:pt>
    <dgm:pt modelId="{9377F736-1668-45B4-8F7B-F9A46292F9B6}">
      <dgm:prSet phldrT="[Text]" custT="1"/>
      <dgm:spPr/>
      <dgm:t>
        <a:bodyPr/>
        <a:lstStyle/>
        <a:p>
          <a:r>
            <a:rPr lang="en-US" sz="1550" b="1" dirty="0" smtClean="0"/>
            <a:t>PEOPLE</a:t>
          </a:r>
          <a:endParaRPr lang="en-US" sz="1550" b="1" dirty="0"/>
        </a:p>
      </dgm:t>
    </dgm:pt>
    <dgm:pt modelId="{C990E738-5075-4133-A7F9-A3FE42CBD6D9}" type="parTrans" cxnId="{3824519E-B24F-4859-B826-2911F0CA42BB}">
      <dgm:prSet/>
      <dgm:spPr/>
      <dgm:t>
        <a:bodyPr/>
        <a:lstStyle/>
        <a:p>
          <a:endParaRPr lang="en-US" b="1"/>
        </a:p>
      </dgm:t>
    </dgm:pt>
    <dgm:pt modelId="{1B92EEAF-DA14-4558-B49B-1EE5769A5DEE}" type="sibTrans" cxnId="{3824519E-B24F-4859-B826-2911F0CA42BB}">
      <dgm:prSet/>
      <dgm:spPr/>
      <dgm:t>
        <a:bodyPr/>
        <a:lstStyle/>
        <a:p>
          <a:endParaRPr lang="en-US" b="1"/>
        </a:p>
      </dgm:t>
    </dgm:pt>
    <dgm:pt modelId="{74002899-83B2-44F1-AAAA-4B64BA46B063}">
      <dgm:prSet phldrT="[Text]" custT="1"/>
      <dgm:spPr/>
      <dgm:t>
        <a:bodyPr/>
        <a:lstStyle/>
        <a:p>
          <a:r>
            <a:rPr lang="en-US" sz="1550" b="1" dirty="0" smtClean="0"/>
            <a:t>PROCESS</a:t>
          </a:r>
          <a:endParaRPr lang="en-US" sz="1550" b="1" dirty="0"/>
        </a:p>
      </dgm:t>
    </dgm:pt>
    <dgm:pt modelId="{3B5C075D-8DC3-4665-8D6A-9C3EFCBA98DF}" type="parTrans" cxnId="{88C384F3-20D2-4544-A997-1A5F6D153B18}">
      <dgm:prSet/>
      <dgm:spPr/>
      <dgm:t>
        <a:bodyPr/>
        <a:lstStyle/>
        <a:p>
          <a:endParaRPr lang="en-US" b="1"/>
        </a:p>
      </dgm:t>
    </dgm:pt>
    <dgm:pt modelId="{9518C93A-4098-4337-9BEA-0B4465194DBF}" type="sibTrans" cxnId="{88C384F3-20D2-4544-A997-1A5F6D153B18}">
      <dgm:prSet/>
      <dgm:spPr/>
      <dgm:t>
        <a:bodyPr/>
        <a:lstStyle/>
        <a:p>
          <a:endParaRPr lang="en-US" b="1"/>
        </a:p>
      </dgm:t>
    </dgm:pt>
    <dgm:pt modelId="{77436A55-FD78-486B-BCA9-0E72F573CD98}">
      <dgm:prSet phldrT="[Text]" custT="1"/>
      <dgm:spPr>
        <a:solidFill>
          <a:schemeClr val="accent6">
            <a:lumMod val="75000"/>
          </a:schemeClr>
        </a:solidFill>
      </dgm:spPr>
      <dgm:t>
        <a:bodyPr/>
        <a:lstStyle/>
        <a:p>
          <a:r>
            <a:rPr lang="en-US" sz="1550" b="1" dirty="0" smtClean="0"/>
            <a:t>REWARDS</a:t>
          </a:r>
          <a:endParaRPr lang="en-US" sz="1550" b="1" dirty="0"/>
        </a:p>
      </dgm:t>
    </dgm:pt>
    <dgm:pt modelId="{CC208476-D745-4D36-8108-E99A501E6E7D}" type="parTrans" cxnId="{667264AA-0206-4746-9B88-240760762D9C}">
      <dgm:prSet/>
      <dgm:spPr/>
      <dgm:t>
        <a:bodyPr/>
        <a:lstStyle/>
        <a:p>
          <a:endParaRPr lang="en-US"/>
        </a:p>
      </dgm:t>
    </dgm:pt>
    <dgm:pt modelId="{E798768A-17A9-44F2-9CEE-DA32AC19E653}" type="sibTrans" cxnId="{667264AA-0206-4746-9B88-240760762D9C}">
      <dgm:prSet/>
      <dgm:spPr/>
      <dgm:t>
        <a:bodyPr/>
        <a:lstStyle/>
        <a:p>
          <a:endParaRPr lang="en-US"/>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Y="89663"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15131" custScaleY="100740"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15131" custScaleY="100740"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15131" custScaleY="100740"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15131" custScaleY="100740"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15131" custScaleY="100740"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2718F5EA-6FF8-49C5-8A2E-21E31F92F854}" type="presOf" srcId="{61E3F390-ABC6-4579-BA18-92F840549267}" destId="{4BCCFE67-2EDB-4DBE-85C6-EEDEE4C6F3E1}" srcOrd="0" destOrd="0" presId="urn:microsoft.com/office/officeart/2005/8/layout/radial6"/>
    <dgm:cxn modelId="{FC7F5A64-9BAF-4E3C-870A-98231D970295}" type="presOf" srcId="{77436A55-FD78-486B-BCA9-0E72F573CD98}" destId="{1DE31FB5-1BF7-487F-A6AC-5A4A1AE4B2DD}" srcOrd="0" destOrd="0" presId="urn:microsoft.com/office/officeart/2005/8/layout/radial6"/>
    <dgm:cxn modelId="{D7848500-9DE1-40EA-9122-7BC20C230BC1}" type="presOf" srcId="{D759C90C-FB8B-4D75-9878-2F966429B502}" destId="{D8C34068-A5F0-4264-A205-DC80C3BAF99D}" srcOrd="0" destOrd="0" presId="urn:microsoft.com/office/officeart/2005/8/layout/radial6"/>
    <dgm:cxn modelId="{468DBAA0-D393-4877-8E31-472F1806FB92}" type="presOf" srcId="{9377F736-1668-45B4-8F7B-F9A46292F9B6}" destId="{88ABBCD7-EF54-4FCA-BDDF-97C12F6BB66A}" srcOrd="0" destOrd="0" presId="urn:microsoft.com/office/officeart/2005/8/layout/radial6"/>
    <dgm:cxn modelId="{7DE5B59B-56F8-4D71-BB66-1CB29954B360}" type="presOf" srcId="{EB9EF751-D57B-4CB7-906D-926F99393C75}" destId="{1A2E466F-5CBB-4D90-8253-6F4C4C4F56E8}" srcOrd="0" destOrd="0" presId="urn:microsoft.com/office/officeart/2005/8/layout/radial6"/>
    <dgm:cxn modelId="{3673DD7E-87BB-438C-A990-01792C6434C3}" type="presOf" srcId="{6B2A0688-441A-4174-9DFD-57479373706F}" destId="{F03F37A9-32E5-4AFA-86BD-A42DFA0A029B}" srcOrd="0" destOrd="0" presId="urn:microsoft.com/office/officeart/2005/8/layout/radial6"/>
    <dgm:cxn modelId="{88C384F3-20D2-4544-A997-1A5F6D153B18}" srcId="{09CD9B39-7A44-4DF2-8985-7F16A805DD51}" destId="{74002899-83B2-44F1-AAAA-4B64BA46B063}" srcOrd="3" destOrd="0" parTransId="{3B5C075D-8DC3-4665-8D6A-9C3EFCBA98DF}" sibTransId="{9518C93A-4098-4337-9BEA-0B4465194DBF}"/>
    <dgm:cxn modelId="{DCE07CE1-C479-494D-A4C2-33D8EFC022A9}" type="presOf" srcId="{E798768A-17A9-44F2-9CEE-DA32AC19E653}" destId="{B39EB234-CA73-4478-922A-F79F6C62542A}" srcOrd="0" destOrd="0" presId="urn:microsoft.com/office/officeart/2005/8/layout/radial6"/>
    <dgm:cxn modelId="{BD13B45D-EA3D-4D9D-8D7B-1A0B0A985475}" type="presOf" srcId="{A24326A4-32CD-47DC-B14D-BED957F6821B}" destId="{CD5A5376-FC98-4740-815C-B86196CA4C95}"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3D7357E0-73B5-4EA5-A64E-C51352F8FD66}" type="presOf" srcId="{1B92EEAF-DA14-4558-B49B-1EE5769A5DEE}" destId="{0FECEE5B-FF9E-4ACB-AA68-927ECB0D94A4}" srcOrd="0" destOrd="0" presId="urn:microsoft.com/office/officeart/2005/8/layout/radial6"/>
    <dgm:cxn modelId="{38297C03-4BDE-4CEB-B2BD-78E9EAB1DF5F}" type="presOf" srcId="{74002899-83B2-44F1-AAAA-4B64BA46B063}" destId="{44A29687-5A70-4F3A-A1B0-EA33723B46CC}" srcOrd="0" destOrd="0" presId="urn:microsoft.com/office/officeart/2005/8/layout/radial6"/>
    <dgm:cxn modelId="{3EF14BE8-C757-4784-A55C-BE69DA600DA4}" type="presOf" srcId="{09CD9B39-7A44-4DF2-8985-7F16A805DD51}" destId="{7E1EABA6-745A-4D57-8A09-4B698E34FBAC}" srcOrd="0" destOrd="0" presId="urn:microsoft.com/office/officeart/2005/8/layout/radial6"/>
    <dgm:cxn modelId="{3824519E-B24F-4859-B826-2911F0CA42BB}" srcId="{09CD9B39-7A44-4DF2-8985-7F16A805DD51}" destId="{9377F736-1668-45B4-8F7B-F9A46292F9B6}" srcOrd="2" destOrd="0" parTransId="{C990E738-5075-4133-A7F9-A3FE42CBD6D9}" sibTransId="{1B92EEAF-DA14-4558-B49B-1EE5769A5DEE}"/>
    <dgm:cxn modelId="{6BD5B006-863D-4669-B6A0-2F6336CB3847}" srcId="{09CD9B39-7A44-4DF2-8985-7F16A805DD51}" destId="{6B2A0688-441A-4174-9DFD-57479373706F}" srcOrd="1" destOrd="0" parTransId="{148D46EE-37E0-4F9F-BA8F-B12E7A531890}" sibTransId="{EB9EF751-D57B-4CB7-906D-926F99393C75}"/>
    <dgm:cxn modelId="{6C988AE3-966C-42B3-AAA8-1ABEA18E94EA}" type="presOf" srcId="{9518C93A-4098-4337-9BEA-0B4465194DBF}" destId="{3F5A7A82-4441-47EE-BED5-DF7EA0AA711E}" srcOrd="0" destOrd="0" presId="urn:microsoft.com/office/officeart/2005/8/layout/radial6"/>
    <dgm:cxn modelId="{667264AA-0206-4746-9B88-240760762D9C}" srcId="{09CD9B39-7A44-4DF2-8985-7F16A805DD51}" destId="{77436A55-FD78-486B-BCA9-0E72F573CD98}" srcOrd="4" destOrd="0" parTransId="{CC208476-D745-4D36-8108-E99A501E6E7D}" sibTransId="{E798768A-17A9-44F2-9CEE-DA32AC19E653}"/>
    <dgm:cxn modelId="{B44A62B1-198A-4528-833C-E77D1D7BD13E}" srcId="{61E3F390-ABC6-4579-BA18-92F840549267}" destId="{09CD9B39-7A44-4DF2-8985-7F16A805DD51}" srcOrd="0" destOrd="0" parTransId="{F677AD31-6117-48B3-97DF-5BCDCFB0A4AE}" sibTransId="{A2C186ED-AAED-42EB-9FBC-CB815FE3AC38}"/>
    <dgm:cxn modelId="{40348084-10BD-48A3-84D4-6C0B1453992D}" type="presParOf" srcId="{4BCCFE67-2EDB-4DBE-85C6-EEDEE4C6F3E1}" destId="{7E1EABA6-745A-4D57-8A09-4B698E34FBAC}" srcOrd="0" destOrd="0" presId="urn:microsoft.com/office/officeart/2005/8/layout/radial6"/>
    <dgm:cxn modelId="{D0BCF137-844A-45B0-89E0-1D92A9FEF46C}" type="presParOf" srcId="{4BCCFE67-2EDB-4DBE-85C6-EEDEE4C6F3E1}" destId="{D8C34068-A5F0-4264-A205-DC80C3BAF99D}" srcOrd="1" destOrd="0" presId="urn:microsoft.com/office/officeart/2005/8/layout/radial6"/>
    <dgm:cxn modelId="{4F7A838B-0FEA-49F6-9626-DC8C2505AF31}" type="presParOf" srcId="{4BCCFE67-2EDB-4DBE-85C6-EEDEE4C6F3E1}" destId="{AF75C881-BE63-4318-8E5A-CEAF4D7CDE8A}" srcOrd="2" destOrd="0" presId="urn:microsoft.com/office/officeart/2005/8/layout/radial6"/>
    <dgm:cxn modelId="{550EA987-E807-41CE-8722-B1B47761B0E7}" type="presParOf" srcId="{4BCCFE67-2EDB-4DBE-85C6-EEDEE4C6F3E1}" destId="{CD5A5376-FC98-4740-815C-B86196CA4C95}" srcOrd="3" destOrd="0" presId="urn:microsoft.com/office/officeart/2005/8/layout/radial6"/>
    <dgm:cxn modelId="{6CA2B92F-A927-4BC1-BBDC-2B7C33B15987}" type="presParOf" srcId="{4BCCFE67-2EDB-4DBE-85C6-EEDEE4C6F3E1}" destId="{F03F37A9-32E5-4AFA-86BD-A42DFA0A029B}" srcOrd="4" destOrd="0" presId="urn:microsoft.com/office/officeart/2005/8/layout/radial6"/>
    <dgm:cxn modelId="{8F581E5C-856A-4925-9C3F-D34A7CF866BB}" type="presParOf" srcId="{4BCCFE67-2EDB-4DBE-85C6-EEDEE4C6F3E1}" destId="{27D3B319-BBD7-443E-BE90-E87B1C565CFA}" srcOrd="5" destOrd="0" presId="urn:microsoft.com/office/officeart/2005/8/layout/radial6"/>
    <dgm:cxn modelId="{222B0F06-E3AB-4C04-933F-F27891F2C0F3}" type="presParOf" srcId="{4BCCFE67-2EDB-4DBE-85C6-EEDEE4C6F3E1}" destId="{1A2E466F-5CBB-4D90-8253-6F4C4C4F56E8}" srcOrd="6" destOrd="0" presId="urn:microsoft.com/office/officeart/2005/8/layout/radial6"/>
    <dgm:cxn modelId="{16EC9E5A-6055-457E-858F-E836DBBFDF16}" type="presParOf" srcId="{4BCCFE67-2EDB-4DBE-85C6-EEDEE4C6F3E1}" destId="{88ABBCD7-EF54-4FCA-BDDF-97C12F6BB66A}" srcOrd="7" destOrd="0" presId="urn:microsoft.com/office/officeart/2005/8/layout/radial6"/>
    <dgm:cxn modelId="{A71A8BDE-F198-4F2C-8E0A-F49175690335}" type="presParOf" srcId="{4BCCFE67-2EDB-4DBE-85C6-EEDEE4C6F3E1}" destId="{30E51A11-D153-422D-AC96-B65344BE1193}" srcOrd="8" destOrd="0" presId="urn:microsoft.com/office/officeart/2005/8/layout/radial6"/>
    <dgm:cxn modelId="{E916D8A9-F65A-4257-9769-5842E6053E36}" type="presParOf" srcId="{4BCCFE67-2EDB-4DBE-85C6-EEDEE4C6F3E1}" destId="{0FECEE5B-FF9E-4ACB-AA68-927ECB0D94A4}" srcOrd="9" destOrd="0" presId="urn:microsoft.com/office/officeart/2005/8/layout/radial6"/>
    <dgm:cxn modelId="{942ED8D3-6A30-4B0E-AC7F-95F6020A4FEF}" type="presParOf" srcId="{4BCCFE67-2EDB-4DBE-85C6-EEDEE4C6F3E1}" destId="{44A29687-5A70-4F3A-A1B0-EA33723B46CC}" srcOrd="10" destOrd="0" presId="urn:microsoft.com/office/officeart/2005/8/layout/radial6"/>
    <dgm:cxn modelId="{F2EC02B9-E537-4012-BE9E-C9BF91A0A710}" type="presParOf" srcId="{4BCCFE67-2EDB-4DBE-85C6-EEDEE4C6F3E1}" destId="{BDCE89AE-A238-490E-B4B8-16F046C764EA}" srcOrd="11" destOrd="0" presId="urn:microsoft.com/office/officeart/2005/8/layout/radial6"/>
    <dgm:cxn modelId="{BCC71AD9-132D-4541-9286-3DF808A4FD84}" type="presParOf" srcId="{4BCCFE67-2EDB-4DBE-85C6-EEDEE4C6F3E1}" destId="{3F5A7A82-4441-47EE-BED5-DF7EA0AA711E}" srcOrd="12" destOrd="0" presId="urn:microsoft.com/office/officeart/2005/8/layout/radial6"/>
    <dgm:cxn modelId="{72376259-3170-42A2-B221-71F01F6A98F3}" type="presParOf" srcId="{4BCCFE67-2EDB-4DBE-85C6-EEDEE4C6F3E1}" destId="{1DE31FB5-1BF7-487F-A6AC-5A4A1AE4B2DD}" srcOrd="13" destOrd="0" presId="urn:microsoft.com/office/officeart/2005/8/layout/radial6"/>
    <dgm:cxn modelId="{6632A944-2196-4054-A73C-79B38477CBB0}" type="presParOf" srcId="{4BCCFE67-2EDB-4DBE-85C6-EEDEE4C6F3E1}" destId="{77585BB6-E38A-4102-8CBB-F35E645C2C08}" srcOrd="14" destOrd="0" presId="urn:microsoft.com/office/officeart/2005/8/layout/radial6"/>
    <dgm:cxn modelId="{04E2E9B6-EDB3-4A2D-B609-CC56B41E9F42}"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en-US"/>
        </a:p>
      </dgm:t>
    </dgm:pt>
    <dgm:pt modelId="{09CD9B39-7A44-4DF2-8985-7F16A805DD51}">
      <dgm:prSet phldrT="[Text]" custT="1"/>
      <dgm:spPr>
        <a:solidFill>
          <a:schemeClr val="tx1">
            <a:lumMod val="50000"/>
            <a:lumOff val="50000"/>
          </a:schemeClr>
        </a:solidFill>
      </dgm:spPr>
      <dgm:t>
        <a:bodyPr/>
        <a:lstStyle/>
        <a:p>
          <a:r>
            <a:rPr lang="en-US" sz="700" b="0" dirty="0" smtClean="0"/>
            <a:t>Key Facets</a:t>
          </a:r>
          <a:endParaRPr lang="en-US" sz="700" b="0" dirty="0"/>
        </a:p>
      </dgm:t>
    </dgm:pt>
    <dgm:pt modelId="{F677AD31-6117-48B3-97DF-5BCDCFB0A4AE}" type="parTrans" cxnId="{B44A62B1-198A-4528-833C-E77D1D7BD13E}">
      <dgm:prSet/>
      <dgm:spPr/>
      <dgm:t>
        <a:bodyPr/>
        <a:lstStyle/>
        <a:p>
          <a:endParaRPr lang="en-US" sz="500" b="1"/>
        </a:p>
      </dgm:t>
    </dgm:pt>
    <dgm:pt modelId="{A2C186ED-AAED-42EB-9FBC-CB815FE3AC38}" type="sibTrans" cxnId="{B44A62B1-198A-4528-833C-E77D1D7BD13E}">
      <dgm:prSet/>
      <dgm:spPr/>
      <dgm:t>
        <a:bodyPr/>
        <a:lstStyle/>
        <a:p>
          <a:endParaRPr lang="en-US" sz="500" b="1"/>
        </a:p>
      </dgm:t>
    </dgm:pt>
    <dgm:pt modelId="{D759C90C-FB8B-4D75-9878-2F966429B502}">
      <dgm:prSet phldrT="[Text]" custT="1"/>
      <dgm:spPr/>
      <dgm:t>
        <a:bodyPr/>
        <a:lstStyle/>
        <a:p>
          <a:r>
            <a:rPr lang="en-US" sz="700" b="1" dirty="0" smtClean="0"/>
            <a:t>Strategy</a:t>
          </a:r>
          <a:endParaRPr lang="en-US" sz="700" b="1" dirty="0"/>
        </a:p>
      </dgm:t>
    </dgm:pt>
    <dgm:pt modelId="{E84FA923-5202-4140-8C61-12734312F3F2}" type="parTrans" cxnId="{FFA5BEE7-69E9-475C-A304-F7FE2A756052}">
      <dgm:prSet/>
      <dgm:spPr/>
      <dgm:t>
        <a:bodyPr/>
        <a:lstStyle/>
        <a:p>
          <a:endParaRPr lang="en-US" sz="500" b="1"/>
        </a:p>
      </dgm:t>
    </dgm:pt>
    <dgm:pt modelId="{A24326A4-32CD-47DC-B14D-BED957F6821B}" type="sibTrans" cxnId="{FFA5BEE7-69E9-475C-A304-F7FE2A756052}">
      <dgm:prSet/>
      <dgm:spPr/>
      <dgm:t>
        <a:bodyPr/>
        <a:lstStyle/>
        <a:p>
          <a:endParaRPr lang="en-US" sz="700" b="0"/>
        </a:p>
      </dgm:t>
    </dgm:pt>
    <dgm:pt modelId="{6B2A0688-441A-4174-9DFD-57479373706F}">
      <dgm:prSet phldrT="[Text]" custT="1"/>
      <dgm:spPr>
        <a:solidFill>
          <a:schemeClr val="tx1">
            <a:lumMod val="50000"/>
            <a:lumOff val="50000"/>
          </a:schemeClr>
        </a:solidFill>
      </dgm:spPr>
      <dgm:t>
        <a:bodyPr/>
        <a:lstStyle/>
        <a:p>
          <a:r>
            <a:rPr lang="en-US" sz="500" b="0" dirty="0" smtClean="0"/>
            <a:t>Structure</a:t>
          </a:r>
          <a:endParaRPr lang="en-US" sz="500" b="0" dirty="0"/>
        </a:p>
      </dgm:t>
    </dgm:pt>
    <dgm:pt modelId="{148D46EE-37E0-4F9F-BA8F-B12E7A531890}" type="parTrans" cxnId="{6BD5B006-863D-4669-B6A0-2F6336CB3847}">
      <dgm:prSet/>
      <dgm:spPr/>
      <dgm:t>
        <a:bodyPr/>
        <a:lstStyle/>
        <a:p>
          <a:endParaRPr lang="en-US" sz="500" b="1"/>
        </a:p>
      </dgm:t>
    </dgm:pt>
    <dgm:pt modelId="{EB9EF751-D57B-4CB7-906D-926F99393C75}" type="sibTrans" cxnId="{6BD5B006-863D-4669-B6A0-2F6336CB3847}">
      <dgm:prSet/>
      <dgm:spPr/>
      <dgm:t>
        <a:bodyPr/>
        <a:lstStyle/>
        <a:p>
          <a:endParaRPr lang="en-US" sz="700" b="0"/>
        </a:p>
      </dgm:t>
    </dgm:pt>
    <dgm:pt modelId="{9377F736-1668-45B4-8F7B-F9A46292F9B6}">
      <dgm:prSet phldrT="[Text]" custT="1"/>
      <dgm:spPr>
        <a:solidFill>
          <a:schemeClr val="tx1">
            <a:lumMod val="50000"/>
            <a:lumOff val="50000"/>
          </a:schemeClr>
        </a:solidFill>
      </dgm:spPr>
      <dgm:t>
        <a:bodyPr/>
        <a:lstStyle/>
        <a:p>
          <a:r>
            <a:rPr lang="en-US" sz="500" b="0" dirty="0" smtClean="0"/>
            <a:t>People</a:t>
          </a:r>
          <a:endParaRPr lang="en-US" sz="500" b="0" dirty="0"/>
        </a:p>
      </dgm:t>
    </dgm:pt>
    <dgm:pt modelId="{C990E738-5075-4133-A7F9-A3FE42CBD6D9}" type="parTrans" cxnId="{3824519E-B24F-4859-B826-2911F0CA42BB}">
      <dgm:prSet/>
      <dgm:spPr/>
      <dgm:t>
        <a:bodyPr/>
        <a:lstStyle/>
        <a:p>
          <a:endParaRPr lang="en-US" sz="500" b="1"/>
        </a:p>
      </dgm:t>
    </dgm:pt>
    <dgm:pt modelId="{1B92EEAF-DA14-4558-B49B-1EE5769A5DEE}" type="sibTrans" cxnId="{3824519E-B24F-4859-B826-2911F0CA42BB}">
      <dgm:prSet/>
      <dgm:spPr/>
      <dgm:t>
        <a:bodyPr/>
        <a:lstStyle/>
        <a:p>
          <a:endParaRPr lang="en-US" sz="700" b="0"/>
        </a:p>
      </dgm:t>
    </dgm:pt>
    <dgm:pt modelId="{74002899-83B2-44F1-AAAA-4B64BA46B063}">
      <dgm:prSet phldrT="[Text]" custT="1"/>
      <dgm:spPr>
        <a:solidFill>
          <a:schemeClr val="tx1">
            <a:lumMod val="50000"/>
            <a:lumOff val="50000"/>
          </a:schemeClr>
        </a:solidFill>
      </dgm:spPr>
      <dgm:t>
        <a:bodyPr/>
        <a:lstStyle/>
        <a:p>
          <a:r>
            <a:rPr lang="en-US" sz="500" b="0" dirty="0" smtClean="0"/>
            <a:t>Process</a:t>
          </a:r>
          <a:endParaRPr lang="en-US" sz="500" b="0" dirty="0"/>
        </a:p>
      </dgm:t>
    </dgm:pt>
    <dgm:pt modelId="{3B5C075D-8DC3-4665-8D6A-9C3EFCBA98DF}" type="parTrans" cxnId="{88C384F3-20D2-4544-A997-1A5F6D153B18}">
      <dgm:prSet/>
      <dgm:spPr/>
      <dgm:t>
        <a:bodyPr/>
        <a:lstStyle/>
        <a:p>
          <a:endParaRPr lang="en-US" sz="500" b="1"/>
        </a:p>
      </dgm:t>
    </dgm:pt>
    <dgm:pt modelId="{9518C93A-4098-4337-9BEA-0B4465194DBF}" type="sibTrans" cxnId="{88C384F3-20D2-4544-A997-1A5F6D153B18}">
      <dgm:prSet/>
      <dgm:spPr/>
      <dgm:t>
        <a:bodyPr/>
        <a:lstStyle/>
        <a:p>
          <a:endParaRPr lang="en-US" sz="700" b="0"/>
        </a:p>
      </dgm:t>
    </dgm:pt>
    <dgm:pt modelId="{77436A55-FD78-486B-BCA9-0E72F573CD98}">
      <dgm:prSet phldrT="[Text]" custT="1"/>
      <dgm:spPr>
        <a:solidFill>
          <a:schemeClr val="tx1">
            <a:lumMod val="50000"/>
            <a:lumOff val="50000"/>
          </a:schemeClr>
        </a:solidFill>
      </dgm:spPr>
      <dgm:t>
        <a:bodyPr/>
        <a:lstStyle/>
        <a:p>
          <a:r>
            <a:rPr lang="en-US" sz="500" b="0" dirty="0" smtClean="0"/>
            <a:t>Rewards</a:t>
          </a:r>
          <a:endParaRPr lang="en-US" sz="500" b="0" dirty="0"/>
        </a:p>
      </dgm:t>
    </dgm:pt>
    <dgm:pt modelId="{CC208476-D745-4D36-8108-E99A501E6E7D}" type="parTrans" cxnId="{667264AA-0206-4746-9B88-240760762D9C}">
      <dgm:prSet/>
      <dgm:spPr/>
      <dgm:t>
        <a:bodyPr/>
        <a:lstStyle/>
        <a:p>
          <a:endParaRPr lang="en-US" sz="500"/>
        </a:p>
      </dgm:t>
    </dgm:pt>
    <dgm:pt modelId="{E798768A-17A9-44F2-9CEE-DA32AC19E653}" type="sibTrans" cxnId="{667264AA-0206-4746-9B88-240760762D9C}">
      <dgm:prSet/>
      <dgm:spPr/>
      <dgm:t>
        <a:bodyPr/>
        <a:lstStyle/>
        <a:p>
          <a:endParaRPr lang="en-US" sz="700" b="0"/>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X="76246" custScaleY="74513"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26251" custScaleY="101496"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26251" custScaleY="101496"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26251" custScaleY="101496"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26251" custScaleY="101496"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26251" custScaleY="101496"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ABB2A27D-CFB9-40D7-AE25-EBC4314FC881}" type="presOf" srcId="{1B92EEAF-DA14-4558-B49B-1EE5769A5DEE}" destId="{0FECEE5B-FF9E-4ACB-AA68-927ECB0D94A4}" srcOrd="0" destOrd="0" presId="urn:microsoft.com/office/officeart/2005/8/layout/radial6"/>
    <dgm:cxn modelId="{37C4F597-8711-4268-92CC-6BCF38AE12C5}" type="presOf" srcId="{09CD9B39-7A44-4DF2-8985-7F16A805DD51}" destId="{7E1EABA6-745A-4D57-8A09-4B698E34FBAC}" srcOrd="0" destOrd="0" presId="urn:microsoft.com/office/officeart/2005/8/layout/radial6"/>
    <dgm:cxn modelId="{51917815-BB01-4DB8-8350-FD9195B64241}" type="presOf" srcId="{9377F736-1668-45B4-8F7B-F9A46292F9B6}" destId="{88ABBCD7-EF54-4FCA-BDDF-97C12F6BB66A}" srcOrd="0" destOrd="0" presId="urn:microsoft.com/office/officeart/2005/8/layout/radial6"/>
    <dgm:cxn modelId="{88C384F3-20D2-4544-A997-1A5F6D153B18}" srcId="{09CD9B39-7A44-4DF2-8985-7F16A805DD51}" destId="{74002899-83B2-44F1-AAAA-4B64BA46B063}" srcOrd="3" destOrd="0" parTransId="{3B5C075D-8DC3-4665-8D6A-9C3EFCBA98DF}" sibTransId="{9518C93A-4098-4337-9BEA-0B4465194DBF}"/>
    <dgm:cxn modelId="{65DEB6D8-03F0-4C5D-A6F5-4D8AAB998D68}" type="presOf" srcId="{74002899-83B2-44F1-AAAA-4B64BA46B063}" destId="{44A29687-5A70-4F3A-A1B0-EA33723B46CC}"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B3EC2368-32D6-4E5F-A592-888D868A5533}" type="presOf" srcId="{6B2A0688-441A-4174-9DFD-57479373706F}" destId="{F03F37A9-32E5-4AFA-86BD-A42DFA0A029B}" srcOrd="0" destOrd="0" presId="urn:microsoft.com/office/officeart/2005/8/layout/radial6"/>
    <dgm:cxn modelId="{7C55AC79-6674-4D0D-A7D2-0E6ED1D4D9CF}" type="presOf" srcId="{D759C90C-FB8B-4D75-9878-2F966429B502}" destId="{D8C34068-A5F0-4264-A205-DC80C3BAF99D}" srcOrd="0" destOrd="0" presId="urn:microsoft.com/office/officeart/2005/8/layout/radial6"/>
    <dgm:cxn modelId="{1BCCB4DB-CFC8-4099-BEF2-08D2463FA5F9}" type="presOf" srcId="{E798768A-17A9-44F2-9CEE-DA32AC19E653}" destId="{B39EB234-CA73-4478-922A-F79F6C62542A}" srcOrd="0" destOrd="0" presId="urn:microsoft.com/office/officeart/2005/8/layout/radial6"/>
    <dgm:cxn modelId="{D006D7FC-AB81-4913-98E2-ABC8CC6413CA}" type="presOf" srcId="{77436A55-FD78-486B-BCA9-0E72F573CD98}" destId="{1DE31FB5-1BF7-487F-A6AC-5A4A1AE4B2DD}" srcOrd="0" destOrd="0" presId="urn:microsoft.com/office/officeart/2005/8/layout/radial6"/>
    <dgm:cxn modelId="{9C4A2CFF-7F58-4F7D-8A93-1EB909B79EFB}" type="presOf" srcId="{9518C93A-4098-4337-9BEA-0B4465194DBF}" destId="{3F5A7A82-4441-47EE-BED5-DF7EA0AA711E}" srcOrd="0" destOrd="0" presId="urn:microsoft.com/office/officeart/2005/8/layout/radial6"/>
    <dgm:cxn modelId="{3824519E-B24F-4859-B826-2911F0CA42BB}" srcId="{09CD9B39-7A44-4DF2-8985-7F16A805DD51}" destId="{9377F736-1668-45B4-8F7B-F9A46292F9B6}" srcOrd="2" destOrd="0" parTransId="{C990E738-5075-4133-A7F9-A3FE42CBD6D9}" sibTransId="{1B92EEAF-DA14-4558-B49B-1EE5769A5DEE}"/>
    <dgm:cxn modelId="{6BD5B006-863D-4669-B6A0-2F6336CB3847}" srcId="{09CD9B39-7A44-4DF2-8985-7F16A805DD51}" destId="{6B2A0688-441A-4174-9DFD-57479373706F}" srcOrd="1" destOrd="0" parTransId="{148D46EE-37E0-4F9F-BA8F-B12E7A531890}" sibTransId="{EB9EF751-D57B-4CB7-906D-926F99393C75}"/>
    <dgm:cxn modelId="{BF49EBC3-B0FE-40E2-AF94-2B721FC3677F}" type="presOf" srcId="{EB9EF751-D57B-4CB7-906D-926F99393C75}" destId="{1A2E466F-5CBB-4D90-8253-6F4C4C4F56E8}" srcOrd="0" destOrd="0" presId="urn:microsoft.com/office/officeart/2005/8/layout/radial6"/>
    <dgm:cxn modelId="{EBE8C4B1-8B78-4357-AD08-A11834CA0EEA}" type="presOf" srcId="{A24326A4-32CD-47DC-B14D-BED957F6821B}" destId="{CD5A5376-FC98-4740-815C-B86196CA4C95}" srcOrd="0" destOrd="0" presId="urn:microsoft.com/office/officeart/2005/8/layout/radial6"/>
    <dgm:cxn modelId="{667264AA-0206-4746-9B88-240760762D9C}" srcId="{09CD9B39-7A44-4DF2-8985-7F16A805DD51}" destId="{77436A55-FD78-486B-BCA9-0E72F573CD98}" srcOrd="4" destOrd="0" parTransId="{CC208476-D745-4D36-8108-E99A501E6E7D}" sibTransId="{E798768A-17A9-44F2-9CEE-DA32AC19E653}"/>
    <dgm:cxn modelId="{BF69EB46-0A6A-45EE-92AF-F7E12FA96853}" type="presOf" srcId="{61E3F390-ABC6-4579-BA18-92F840549267}" destId="{4BCCFE67-2EDB-4DBE-85C6-EEDEE4C6F3E1}" srcOrd="0" destOrd="0" presId="urn:microsoft.com/office/officeart/2005/8/layout/radial6"/>
    <dgm:cxn modelId="{B44A62B1-198A-4528-833C-E77D1D7BD13E}" srcId="{61E3F390-ABC6-4579-BA18-92F840549267}" destId="{09CD9B39-7A44-4DF2-8985-7F16A805DD51}" srcOrd="0" destOrd="0" parTransId="{F677AD31-6117-48B3-97DF-5BCDCFB0A4AE}" sibTransId="{A2C186ED-AAED-42EB-9FBC-CB815FE3AC38}"/>
    <dgm:cxn modelId="{56B9385E-A617-4629-AF47-DBD69E952CE2}" type="presParOf" srcId="{4BCCFE67-2EDB-4DBE-85C6-EEDEE4C6F3E1}" destId="{7E1EABA6-745A-4D57-8A09-4B698E34FBAC}" srcOrd="0" destOrd="0" presId="urn:microsoft.com/office/officeart/2005/8/layout/radial6"/>
    <dgm:cxn modelId="{5C1BE73C-BF12-40BE-8F88-3D1CB033BB4E}" type="presParOf" srcId="{4BCCFE67-2EDB-4DBE-85C6-EEDEE4C6F3E1}" destId="{D8C34068-A5F0-4264-A205-DC80C3BAF99D}" srcOrd="1" destOrd="0" presId="urn:microsoft.com/office/officeart/2005/8/layout/radial6"/>
    <dgm:cxn modelId="{AA1FA3C0-41C0-4152-B902-DDF91B92E0C9}" type="presParOf" srcId="{4BCCFE67-2EDB-4DBE-85C6-EEDEE4C6F3E1}" destId="{AF75C881-BE63-4318-8E5A-CEAF4D7CDE8A}" srcOrd="2" destOrd="0" presId="urn:microsoft.com/office/officeart/2005/8/layout/radial6"/>
    <dgm:cxn modelId="{EFCD1C6B-3908-4D2E-8647-33F6136DE40F}" type="presParOf" srcId="{4BCCFE67-2EDB-4DBE-85C6-EEDEE4C6F3E1}" destId="{CD5A5376-FC98-4740-815C-B86196CA4C95}" srcOrd="3" destOrd="0" presId="urn:microsoft.com/office/officeart/2005/8/layout/radial6"/>
    <dgm:cxn modelId="{E20023EA-CE67-442E-9B06-A8846E570DE2}" type="presParOf" srcId="{4BCCFE67-2EDB-4DBE-85C6-EEDEE4C6F3E1}" destId="{F03F37A9-32E5-4AFA-86BD-A42DFA0A029B}" srcOrd="4" destOrd="0" presId="urn:microsoft.com/office/officeart/2005/8/layout/radial6"/>
    <dgm:cxn modelId="{A328F2BE-ADFD-4056-A6CB-F482E0FDCDD0}" type="presParOf" srcId="{4BCCFE67-2EDB-4DBE-85C6-EEDEE4C6F3E1}" destId="{27D3B319-BBD7-443E-BE90-E87B1C565CFA}" srcOrd="5" destOrd="0" presId="urn:microsoft.com/office/officeart/2005/8/layout/radial6"/>
    <dgm:cxn modelId="{DE91CD36-4151-437E-B98D-737B5EE38710}" type="presParOf" srcId="{4BCCFE67-2EDB-4DBE-85C6-EEDEE4C6F3E1}" destId="{1A2E466F-5CBB-4D90-8253-6F4C4C4F56E8}" srcOrd="6" destOrd="0" presId="urn:microsoft.com/office/officeart/2005/8/layout/radial6"/>
    <dgm:cxn modelId="{EAAE6D8E-DD67-49C6-A891-00BBDCB40764}" type="presParOf" srcId="{4BCCFE67-2EDB-4DBE-85C6-EEDEE4C6F3E1}" destId="{88ABBCD7-EF54-4FCA-BDDF-97C12F6BB66A}" srcOrd="7" destOrd="0" presId="urn:microsoft.com/office/officeart/2005/8/layout/radial6"/>
    <dgm:cxn modelId="{5DAEB4B4-4BC0-4889-A3BC-F08D0CEAAA54}" type="presParOf" srcId="{4BCCFE67-2EDB-4DBE-85C6-EEDEE4C6F3E1}" destId="{30E51A11-D153-422D-AC96-B65344BE1193}" srcOrd="8" destOrd="0" presId="urn:microsoft.com/office/officeart/2005/8/layout/radial6"/>
    <dgm:cxn modelId="{C7DE181C-8399-45F7-B3FC-82584F5FB24D}" type="presParOf" srcId="{4BCCFE67-2EDB-4DBE-85C6-EEDEE4C6F3E1}" destId="{0FECEE5B-FF9E-4ACB-AA68-927ECB0D94A4}" srcOrd="9" destOrd="0" presId="urn:microsoft.com/office/officeart/2005/8/layout/radial6"/>
    <dgm:cxn modelId="{229678D5-65B0-4BBA-B790-84558BC2EF9C}" type="presParOf" srcId="{4BCCFE67-2EDB-4DBE-85C6-EEDEE4C6F3E1}" destId="{44A29687-5A70-4F3A-A1B0-EA33723B46CC}" srcOrd="10" destOrd="0" presId="urn:microsoft.com/office/officeart/2005/8/layout/radial6"/>
    <dgm:cxn modelId="{18B75139-CEA9-43EB-B594-040774283121}" type="presParOf" srcId="{4BCCFE67-2EDB-4DBE-85C6-EEDEE4C6F3E1}" destId="{BDCE89AE-A238-490E-B4B8-16F046C764EA}" srcOrd="11" destOrd="0" presId="urn:microsoft.com/office/officeart/2005/8/layout/radial6"/>
    <dgm:cxn modelId="{35AA40F9-CF84-45F2-8E58-6872A92A2604}" type="presParOf" srcId="{4BCCFE67-2EDB-4DBE-85C6-EEDEE4C6F3E1}" destId="{3F5A7A82-4441-47EE-BED5-DF7EA0AA711E}" srcOrd="12" destOrd="0" presId="urn:microsoft.com/office/officeart/2005/8/layout/radial6"/>
    <dgm:cxn modelId="{2B043E73-8145-4969-B466-F54939E0AA93}" type="presParOf" srcId="{4BCCFE67-2EDB-4DBE-85C6-EEDEE4C6F3E1}" destId="{1DE31FB5-1BF7-487F-A6AC-5A4A1AE4B2DD}" srcOrd="13" destOrd="0" presId="urn:microsoft.com/office/officeart/2005/8/layout/radial6"/>
    <dgm:cxn modelId="{70DB453B-5272-4102-AA6E-C72A82CC8A0B}" type="presParOf" srcId="{4BCCFE67-2EDB-4DBE-85C6-EEDEE4C6F3E1}" destId="{77585BB6-E38A-4102-8CBB-F35E645C2C08}" srcOrd="14" destOrd="0" presId="urn:microsoft.com/office/officeart/2005/8/layout/radial6"/>
    <dgm:cxn modelId="{EF909AA4-1531-4E78-A1EB-5B134F67F49C}"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en-US"/>
        </a:p>
      </dgm:t>
    </dgm:pt>
    <dgm:pt modelId="{09CD9B39-7A44-4DF2-8985-7F16A805DD51}">
      <dgm:prSet phldrT="[Text]" custT="1"/>
      <dgm:spPr>
        <a:solidFill>
          <a:schemeClr val="tx1">
            <a:lumMod val="50000"/>
            <a:lumOff val="50000"/>
          </a:schemeClr>
        </a:solidFill>
      </dgm:spPr>
      <dgm:t>
        <a:bodyPr/>
        <a:lstStyle/>
        <a:p>
          <a:r>
            <a:rPr lang="en-US" sz="700" b="1" dirty="0" smtClean="0"/>
            <a:t>Key Facets</a:t>
          </a:r>
          <a:endParaRPr lang="en-US" sz="700" b="1" dirty="0"/>
        </a:p>
      </dgm:t>
    </dgm:pt>
    <dgm:pt modelId="{F677AD31-6117-48B3-97DF-5BCDCFB0A4AE}" type="parTrans" cxnId="{B44A62B1-198A-4528-833C-E77D1D7BD13E}">
      <dgm:prSet/>
      <dgm:spPr/>
      <dgm:t>
        <a:bodyPr/>
        <a:lstStyle/>
        <a:p>
          <a:endParaRPr lang="en-US" sz="500" b="1"/>
        </a:p>
      </dgm:t>
    </dgm:pt>
    <dgm:pt modelId="{A2C186ED-AAED-42EB-9FBC-CB815FE3AC38}" type="sibTrans" cxnId="{B44A62B1-198A-4528-833C-E77D1D7BD13E}">
      <dgm:prSet/>
      <dgm:spPr/>
      <dgm:t>
        <a:bodyPr/>
        <a:lstStyle/>
        <a:p>
          <a:endParaRPr lang="en-US" sz="500" b="1"/>
        </a:p>
      </dgm:t>
    </dgm:pt>
    <dgm:pt modelId="{D759C90C-FB8B-4D75-9878-2F966429B502}">
      <dgm:prSet phldrT="[Text]" custT="1"/>
      <dgm:spPr>
        <a:solidFill>
          <a:schemeClr val="tx1">
            <a:lumMod val="50000"/>
            <a:lumOff val="50000"/>
          </a:schemeClr>
        </a:solidFill>
      </dgm:spPr>
      <dgm:t>
        <a:bodyPr/>
        <a:lstStyle/>
        <a:p>
          <a:r>
            <a:rPr lang="en-US" sz="500" b="0" dirty="0" smtClean="0"/>
            <a:t>Strategy</a:t>
          </a:r>
          <a:endParaRPr lang="en-US" sz="500" b="0" dirty="0"/>
        </a:p>
      </dgm:t>
    </dgm:pt>
    <dgm:pt modelId="{E84FA923-5202-4140-8C61-12734312F3F2}" type="parTrans" cxnId="{FFA5BEE7-69E9-475C-A304-F7FE2A756052}">
      <dgm:prSet/>
      <dgm:spPr/>
      <dgm:t>
        <a:bodyPr/>
        <a:lstStyle/>
        <a:p>
          <a:endParaRPr lang="en-US" sz="500" b="1"/>
        </a:p>
      </dgm:t>
    </dgm:pt>
    <dgm:pt modelId="{A24326A4-32CD-47DC-B14D-BED957F6821B}" type="sibTrans" cxnId="{FFA5BEE7-69E9-475C-A304-F7FE2A756052}">
      <dgm:prSet/>
      <dgm:spPr/>
      <dgm:t>
        <a:bodyPr/>
        <a:lstStyle/>
        <a:p>
          <a:endParaRPr lang="en-US" sz="700" b="1"/>
        </a:p>
      </dgm:t>
    </dgm:pt>
    <dgm:pt modelId="{6B2A0688-441A-4174-9DFD-57479373706F}">
      <dgm:prSet phldrT="[Text]" custT="1"/>
      <dgm:spPr>
        <a:solidFill>
          <a:schemeClr val="tx2"/>
        </a:solidFill>
      </dgm:spPr>
      <dgm:t>
        <a:bodyPr/>
        <a:lstStyle/>
        <a:p>
          <a:r>
            <a:rPr lang="en-US" sz="700" b="1" dirty="0" smtClean="0"/>
            <a:t>Structure</a:t>
          </a:r>
          <a:endParaRPr lang="en-US" sz="700" b="1" dirty="0"/>
        </a:p>
      </dgm:t>
    </dgm:pt>
    <dgm:pt modelId="{148D46EE-37E0-4F9F-BA8F-B12E7A531890}" type="parTrans" cxnId="{6BD5B006-863D-4669-B6A0-2F6336CB3847}">
      <dgm:prSet/>
      <dgm:spPr/>
      <dgm:t>
        <a:bodyPr/>
        <a:lstStyle/>
        <a:p>
          <a:endParaRPr lang="en-US" sz="500" b="1"/>
        </a:p>
      </dgm:t>
    </dgm:pt>
    <dgm:pt modelId="{EB9EF751-D57B-4CB7-906D-926F99393C75}" type="sibTrans" cxnId="{6BD5B006-863D-4669-B6A0-2F6336CB3847}">
      <dgm:prSet/>
      <dgm:spPr/>
      <dgm:t>
        <a:bodyPr/>
        <a:lstStyle/>
        <a:p>
          <a:endParaRPr lang="en-US" sz="700" b="1"/>
        </a:p>
      </dgm:t>
    </dgm:pt>
    <dgm:pt modelId="{9377F736-1668-45B4-8F7B-F9A46292F9B6}">
      <dgm:prSet phldrT="[Text]" custT="1"/>
      <dgm:spPr>
        <a:solidFill>
          <a:schemeClr val="tx1">
            <a:lumMod val="50000"/>
            <a:lumOff val="50000"/>
          </a:schemeClr>
        </a:solidFill>
      </dgm:spPr>
      <dgm:t>
        <a:bodyPr/>
        <a:lstStyle/>
        <a:p>
          <a:r>
            <a:rPr lang="en-US" sz="500" b="1" dirty="0" smtClean="0"/>
            <a:t>People</a:t>
          </a:r>
          <a:endParaRPr lang="en-US" sz="500" b="1" dirty="0"/>
        </a:p>
      </dgm:t>
    </dgm:pt>
    <dgm:pt modelId="{C990E738-5075-4133-A7F9-A3FE42CBD6D9}" type="parTrans" cxnId="{3824519E-B24F-4859-B826-2911F0CA42BB}">
      <dgm:prSet/>
      <dgm:spPr/>
      <dgm:t>
        <a:bodyPr/>
        <a:lstStyle/>
        <a:p>
          <a:endParaRPr lang="en-US" sz="500" b="1"/>
        </a:p>
      </dgm:t>
    </dgm:pt>
    <dgm:pt modelId="{1B92EEAF-DA14-4558-B49B-1EE5769A5DEE}" type="sibTrans" cxnId="{3824519E-B24F-4859-B826-2911F0CA42BB}">
      <dgm:prSet/>
      <dgm:spPr/>
      <dgm:t>
        <a:bodyPr/>
        <a:lstStyle/>
        <a:p>
          <a:endParaRPr lang="en-US" sz="700" b="1"/>
        </a:p>
      </dgm:t>
    </dgm:pt>
    <dgm:pt modelId="{74002899-83B2-44F1-AAAA-4B64BA46B063}">
      <dgm:prSet phldrT="[Text]" custT="1"/>
      <dgm:spPr>
        <a:solidFill>
          <a:schemeClr val="tx1">
            <a:lumMod val="50000"/>
            <a:lumOff val="50000"/>
          </a:schemeClr>
        </a:solidFill>
      </dgm:spPr>
      <dgm:t>
        <a:bodyPr/>
        <a:lstStyle/>
        <a:p>
          <a:r>
            <a:rPr lang="en-US" sz="500" b="1" dirty="0" smtClean="0"/>
            <a:t>Process</a:t>
          </a:r>
          <a:endParaRPr lang="en-US" sz="500" b="1" dirty="0"/>
        </a:p>
      </dgm:t>
    </dgm:pt>
    <dgm:pt modelId="{3B5C075D-8DC3-4665-8D6A-9C3EFCBA98DF}" type="parTrans" cxnId="{88C384F3-20D2-4544-A997-1A5F6D153B18}">
      <dgm:prSet/>
      <dgm:spPr/>
      <dgm:t>
        <a:bodyPr/>
        <a:lstStyle/>
        <a:p>
          <a:endParaRPr lang="en-US" sz="500" b="1"/>
        </a:p>
      </dgm:t>
    </dgm:pt>
    <dgm:pt modelId="{9518C93A-4098-4337-9BEA-0B4465194DBF}" type="sibTrans" cxnId="{88C384F3-20D2-4544-A997-1A5F6D153B18}">
      <dgm:prSet/>
      <dgm:spPr/>
      <dgm:t>
        <a:bodyPr/>
        <a:lstStyle/>
        <a:p>
          <a:endParaRPr lang="en-US" sz="700" b="1"/>
        </a:p>
      </dgm:t>
    </dgm:pt>
    <dgm:pt modelId="{77436A55-FD78-486B-BCA9-0E72F573CD98}">
      <dgm:prSet phldrT="[Text]" custT="1"/>
      <dgm:spPr>
        <a:solidFill>
          <a:schemeClr val="tx1">
            <a:lumMod val="50000"/>
            <a:lumOff val="50000"/>
          </a:schemeClr>
        </a:solidFill>
      </dgm:spPr>
      <dgm:t>
        <a:bodyPr/>
        <a:lstStyle/>
        <a:p>
          <a:r>
            <a:rPr lang="en-US" sz="500" b="1" dirty="0" smtClean="0"/>
            <a:t>Rewards</a:t>
          </a:r>
          <a:endParaRPr lang="en-US" sz="500" b="1" dirty="0"/>
        </a:p>
      </dgm:t>
    </dgm:pt>
    <dgm:pt modelId="{CC208476-D745-4D36-8108-E99A501E6E7D}" type="parTrans" cxnId="{667264AA-0206-4746-9B88-240760762D9C}">
      <dgm:prSet/>
      <dgm:spPr/>
      <dgm:t>
        <a:bodyPr/>
        <a:lstStyle/>
        <a:p>
          <a:endParaRPr lang="en-US" sz="500"/>
        </a:p>
      </dgm:t>
    </dgm:pt>
    <dgm:pt modelId="{E798768A-17A9-44F2-9CEE-DA32AC19E653}" type="sibTrans" cxnId="{667264AA-0206-4746-9B88-240760762D9C}">
      <dgm:prSet/>
      <dgm:spPr/>
      <dgm:t>
        <a:bodyPr/>
        <a:lstStyle/>
        <a:p>
          <a:endParaRPr lang="en-US" sz="700"/>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X="76280" custScaleY="73668"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16349" custScaleY="100740"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41104" custScaleY="100740"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16349" custScaleY="100740"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16349" custScaleY="100740"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16349" custScaleY="100740"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79E5C9F0-E212-48B0-B847-598D2195707F}" type="presOf" srcId="{61E3F390-ABC6-4579-BA18-92F840549267}" destId="{4BCCFE67-2EDB-4DBE-85C6-EEDEE4C6F3E1}" srcOrd="0" destOrd="0" presId="urn:microsoft.com/office/officeart/2005/8/layout/radial6"/>
    <dgm:cxn modelId="{885F2C70-A741-4EE4-A9A3-971D5173CFED}" type="presOf" srcId="{09CD9B39-7A44-4DF2-8985-7F16A805DD51}" destId="{7E1EABA6-745A-4D57-8A09-4B698E34FBAC}" srcOrd="0" destOrd="0" presId="urn:microsoft.com/office/officeart/2005/8/layout/radial6"/>
    <dgm:cxn modelId="{3C1159FB-6FBF-40F2-BFD9-B3A8C1DE4F49}" type="presOf" srcId="{74002899-83B2-44F1-AAAA-4B64BA46B063}" destId="{44A29687-5A70-4F3A-A1B0-EA33723B46CC}" srcOrd="0" destOrd="0" presId="urn:microsoft.com/office/officeart/2005/8/layout/radial6"/>
    <dgm:cxn modelId="{1BA36EDB-4DE4-43BB-98E7-660DA2E9C9B6}" type="presOf" srcId="{E798768A-17A9-44F2-9CEE-DA32AC19E653}" destId="{B39EB234-CA73-4478-922A-F79F6C62542A}" srcOrd="0" destOrd="0" presId="urn:microsoft.com/office/officeart/2005/8/layout/radial6"/>
    <dgm:cxn modelId="{625ADC0F-DBD7-4731-B2D4-421E4E115A17}" type="presOf" srcId="{9377F736-1668-45B4-8F7B-F9A46292F9B6}" destId="{88ABBCD7-EF54-4FCA-BDDF-97C12F6BB66A}" srcOrd="0" destOrd="0" presId="urn:microsoft.com/office/officeart/2005/8/layout/radial6"/>
    <dgm:cxn modelId="{88C384F3-20D2-4544-A997-1A5F6D153B18}" srcId="{09CD9B39-7A44-4DF2-8985-7F16A805DD51}" destId="{74002899-83B2-44F1-AAAA-4B64BA46B063}" srcOrd="3" destOrd="0" parTransId="{3B5C075D-8DC3-4665-8D6A-9C3EFCBA98DF}" sibTransId="{9518C93A-4098-4337-9BEA-0B4465194DBF}"/>
    <dgm:cxn modelId="{2923FE42-8D6B-455D-8F77-638420E14D44}" type="presOf" srcId="{9518C93A-4098-4337-9BEA-0B4465194DBF}" destId="{3F5A7A82-4441-47EE-BED5-DF7EA0AA711E}"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55BC0A39-2B8A-45FD-9FBB-3C1F06366571}" type="presOf" srcId="{77436A55-FD78-486B-BCA9-0E72F573CD98}" destId="{1DE31FB5-1BF7-487F-A6AC-5A4A1AE4B2DD}" srcOrd="0" destOrd="0" presId="urn:microsoft.com/office/officeart/2005/8/layout/radial6"/>
    <dgm:cxn modelId="{BB7DFCC6-9D0F-49A6-B5D2-0815CE8B859A}" type="presOf" srcId="{1B92EEAF-DA14-4558-B49B-1EE5769A5DEE}" destId="{0FECEE5B-FF9E-4ACB-AA68-927ECB0D94A4}" srcOrd="0" destOrd="0" presId="urn:microsoft.com/office/officeart/2005/8/layout/radial6"/>
    <dgm:cxn modelId="{C79BD93E-376B-44D3-BD8C-1B4560407638}" type="presOf" srcId="{A24326A4-32CD-47DC-B14D-BED957F6821B}" destId="{CD5A5376-FC98-4740-815C-B86196CA4C95}" srcOrd="0" destOrd="0" presId="urn:microsoft.com/office/officeart/2005/8/layout/radial6"/>
    <dgm:cxn modelId="{7E8D5482-51EE-4434-AFFE-71C07F39BF60}" type="presOf" srcId="{D759C90C-FB8B-4D75-9878-2F966429B502}" destId="{D8C34068-A5F0-4264-A205-DC80C3BAF99D}" srcOrd="0" destOrd="0" presId="urn:microsoft.com/office/officeart/2005/8/layout/radial6"/>
    <dgm:cxn modelId="{C1AC6FD2-7F30-494E-92C0-64ACD203E0E9}" type="presOf" srcId="{EB9EF751-D57B-4CB7-906D-926F99393C75}" destId="{1A2E466F-5CBB-4D90-8253-6F4C4C4F56E8}" srcOrd="0" destOrd="0" presId="urn:microsoft.com/office/officeart/2005/8/layout/radial6"/>
    <dgm:cxn modelId="{2BE21C04-D228-4074-9570-480E6A220712}" type="presOf" srcId="{6B2A0688-441A-4174-9DFD-57479373706F}" destId="{F03F37A9-32E5-4AFA-86BD-A42DFA0A029B}" srcOrd="0" destOrd="0" presId="urn:microsoft.com/office/officeart/2005/8/layout/radial6"/>
    <dgm:cxn modelId="{3824519E-B24F-4859-B826-2911F0CA42BB}" srcId="{09CD9B39-7A44-4DF2-8985-7F16A805DD51}" destId="{9377F736-1668-45B4-8F7B-F9A46292F9B6}" srcOrd="2" destOrd="0" parTransId="{C990E738-5075-4133-A7F9-A3FE42CBD6D9}" sibTransId="{1B92EEAF-DA14-4558-B49B-1EE5769A5DEE}"/>
    <dgm:cxn modelId="{6BD5B006-863D-4669-B6A0-2F6336CB3847}" srcId="{09CD9B39-7A44-4DF2-8985-7F16A805DD51}" destId="{6B2A0688-441A-4174-9DFD-57479373706F}" srcOrd="1" destOrd="0" parTransId="{148D46EE-37E0-4F9F-BA8F-B12E7A531890}" sibTransId="{EB9EF751-D57B-4CB7-906D-926F99393C75}"/>
    <dgm:cxn modelId="{667264AA-0206-4746-9B88-240760762D9C}" srcId="{09CD9B39-7A44-4DF2-8985-7F16A805DD51}" destId="{77436A55-FD78-486B-BCA9-0E72F573CD98}" srcOrd="4" destOrd="0" parTransId="{CC208476-D745-4D36-8108-E99A501E6E7D}" sibTransId="{E798768A-17A9-44F2-9CEE-DA32AC19E653}"/>
    <dgm:cxn modelId="{B44A62B1-198A-4528-833C-E77D1D7BD13E}" srcId="{61E3F390-ABC6-4579-BA18-92F840549267}" destId="{09CD9B39-7A44-4DF2-8985-7F16A805DD51}" srcOrd="0" destOrd="0" parTransId="{F677AD31-6117-48B3-97DF-5BCDCFB0A4AE}" sibTransId="{A2C186ED-AAED-42EB-9FBC-CB815FE3AC38}"/>
    <dgm:cxn modelId="{DBAE6BEC-FAEE-4947-A50C-D627565F065F}" type="presParOf" srcId="{4BCCFE67-2EDB-4DBE-85C6-EEDEE4C6F3E1}" destId="{7E1EABA6-745A-4D57-8A09-4B698E34FBAC}" srcOrd="0" destOrd="0" presId="urn:microsoft.com/office/officeart/2005/8/layout/radial6"/>
    <dgm:cxn modelId="{057EA7B2-77EE-4FCB-A571-62D7B2DB5936}" type="presParOf" srcId="{4BCCFE67-2EDB-4DBE-85C6-EEDEE4C6F3E1}" destId="{D8C34068-A5F0-4264-A205-DC80C3BAF99D}" srcOrd="1" destOrd="0" presId="urn:microsoft.com/office/officeart/2005/8/layout/radial6"/>
    <dgm:cxn modelId="{E3ED38F7-513E-4FAB-94A3-4AE9282F0AF0}" type="presParOf" srcId="{4BCCFE67-2EDB-4DBE-85C6-EEDEE4C6F3E1}" destId="{AF75C881-BE63-4318-8E5A-CEAF4D7CDE8A}" srcOrd="2" destOrd="0" presId="urn:microsoft.com/office/officeart/2005/8/layout/radial6"/>
    <dgm:cxn modelId="{0F0604A0-02E1-4956-841F-D006135E9156}" type="presParOf" srcId="{4BCCFE67-2EDB-4DBE-85C6-EEDEE4C6F3E1}" destId="{CD5A5376-FC98-4740-815C-B86196CA4C95}" srcOrd="3" destOrd="0" presId="urn:microsoft.com/office/officeart/2005/8/layout/radial6"/>
    <dgm:cxn modelId="{07E14009-1038-4B64-B51D-4EE6F6B814DC}" type="presParOf" srcId="{4BCCFE67-2EDB-4DBE-85C6-EEDEE4C6F3E1}" destId="{F03F37A9-32E5-4AFA-86BD-A42DFA0A029B}" srcOrd="4" destOrd="0" presId="urn:microsoft.com/office/officeart/2005/8/layout/radial6"/>
    <dgm:cxn modelId="{612B0F6C-0330-4839-8E90-ABFCD7309F93}" type="presParOf" srcId="{4BCCFE67-2EDB-4DBE-85C6-EEDEE4C6F3E1}" destId="{27D3B319-BBD7-443E-BE90-E87B1C565CFA}" srcOrd="5" destOrd="0" presId="urn:microsoft.com/office/officeart/2005/8/layout/radial6"/>
    <dgm:cxn modelId="{248DFD7A-9D95-4B6E-A033-F7E1F50E0F92}" type="presParOf" srcId="{4BCCFE67-2EDB-4DBE-85C6-EEDEE4C6F3E1}" destId="{1A2E466F-5CBB-4D90-8253-6F4C4C4F56E8}" srcOrd="6" destOrd="0" presId="urn:microsoft.com/office/officeart/2005/8/layout/radial6"/>
    <dgm:cxn modelId="{244AC6D6-A159-4AB2-9655-88EF4524FF1E}" type="presParOf" srcId="{4BCCFE67-2EDB-4DBE-85C6-EEDEE4C6F3E1}" destId="{88ABBCD7-EF54-4FCA-BDDF-97C12F6BB66A}" srcOrd="7" destOrd="0" presId="urn:microsoft.com/office/officeart/2005/8/layout/radial6"/>
    <dgm:cxn modelId="{690556C6-4CA8-42B7-8C06-08210F521C16}" type="presParOf" srcId="{4BCCFE67-2EDB-4DBE-85C6-EEDEE4C6F3E1}" destId="{30E51A11-D153-422D-AC96-B65344BE1193}" srcOrd="8" destOrd="0" presId="urn:microsoft.com/office/officeart/2005/8/layout/radial6"/>
    <dgm:cxn modelId="{80354D1F-8345-4390-92F1-0F80B10F3A8C}" type="presParOf" srcId="{4BCCFE67-2EDB-4DBE-85C6-EEDEE4C6F3E1}" destId="{0FECEE5B-FF9E-4ACB-AA68-927ECB0D94A4}" srcOrd="9" destOrd="0" presId="urn:microsoft.com/office/officeart/2005/8/layout/radial6"/>
    <dgm:cxn modelId="{031F9F6A-77EA-4534-8705-22C3DAB8FFAF}" type="presParOf" srcId="{4BCCFE67-2EDB-4DBE-85C6-EEDEE4C6F3E1}" destId="{44A29687-5A70-4F3A-A1B0-EA33723B46CC}" srcOrd="10" destOrd="0" presId="urn:microsoft.com/office/officeart/2005/8/layout/radial6"/>
    <dgm:cxn modelId="{8653679D-04DA-4B69-BCA8-89989D6992DD}" type="presParOf" srcId="{4BCCFE67-2EDB-4DBE-85C6-EEDEE4C6F3E1}" destId="{BDCE89AE-A238-490E-B4B8-16F046C764EA}" srcOrd="11" destOrd="0" presId="urn:microsoft.com/office/officeart/2005/8/layout/radial6"/>
    <dgm:cxn modelId="{1EA65352-076D-4F05-A319-5CBCC1D16DAD}" type="presParOf" srcId="{4BCCFE67-2EDB-4DBE-85C6-EEDEE4C6F3E1}" destId="{3F5A7A82-4441-47EE-BED5-DF7EA0AA711E}" srcOrd="12" destOrd="0" presId="urn:microsoft.com/office/officeart/2005/8/layout/radial6"/>
    <dgm:cxn modelId="{5B96BEFE-EACB-4CD0-9B55-F9C0ED669F49}" type="presParOf" srcId="{4BCCFE67-2EDB-4DBE-85C6-EEDEE4C6F3E1}" destId="{1DE31FB5-1BF7-487F-A6AC-5A4A1AE4B2DD}" srcOrd="13" destOrd="0" presId="urn:microsoft.com/office/officeart/2005/8/layout/radial6"/>
    <dgm:cxn modelId="{EB69BAD1-3BB8-448A-B638-9DDE232A8148}" type="presParOf" srcId="{4BCCFE67-2EDB-4DBE-85C6-EEDEE4C6F3E1}" destId="{77585BB6-E38A-4102-8CBB-F35E645C2C08}" srcOrd="14" destOrd="0" presId="urn:microsoft.com/office/officeart/2005/8/layout/radial6"/>
    <dgm:cxn modelId="{1D2F28C3-C8FD-4EC0-9185-41437B72A250}"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en-US"/>
        </a:p>
      </dgm:t>
    </dgm:pt>
    <dgm:pt modelId="{09CD9B39-7A44-4DF2-8985-7F16A805DD51}">
      <dgm:prSet phldrT="[Text]" custT="1"/>
      <dgm:spPr>
        <a:solidFill>
          <a:schemeClr val="tx1">
            <a:lumMod val="50000"/>
            <a:lumOff val="50000"/>
          </a:schemeClr>
        </a:solidFill>
      </dgm:spPr>
      <dgm:t>
        <a:bodyPr/>
        <a:lstStyle/>
        <a:p>
          <a:r>
            <a:rPr lang="en-US" sz="700" b="1" dirty="0" smtClean="0"/>
            <a:t>Key Facets</a:t>
          </a:r>
          <a:endParaRPr lang="en-US" sz="700" b="1" dirty="0"/>
        </a:p>
      </dgm:t>
    </dgm:pt>
    <dgm:pt modelId="{F677AD31-6117-48B3-97DF-5BCDCFB0A4AE}" type="parTrans" cxnId="{B44A62B1-198A-4528-833C-E77D1D7BD13E}">
      <dgm:prSet/>
      <dgm:spPr/>
      <dgm:t>
        <a:bodyPr/>
        <a:lstStyle/>
        <a:p>
          <a:endParaRPr lang="en-US" sz="500" b="1"/>
        </a:p>
      </dgm:t>
    </dgm:pt>
    <dgm:pt modelId="{A2C186ED-AAED-42EB-9FBC-CB815FE3AC38}" type="sibTrans" cxnId="{B44A62B1-198A-4528-833C-E77D1D7BD13E}">
      <dgm:prSet/>
      <dgm:spPr/>
      <dgm:t>
        <a:bodyPr/>
        <a:lstStyle/>
        <a:p>
          <a:endParaRPr lang="en-US" sz="500" b="1"/>
        </a:p>
      </dgm:t>
    </dgm:pt>
    <dgm:pt modelId="{D759C90C-FB8B-4D75-9878-2F966429B502}">
      <dgm:prSet phldrT="[Text]" custT="1"/>
      <dgm:spPr>
        <a:solidFill>
          <a:schemeClr val="tx1">
            <a:lumMod val="50000"/>
            <a:lumOff val="50000"/>
          </a:schemeClr>
        </a:solidFill>
      </dgm:spPr>
      <dgm:t>
        <a:bodyPr/>
        <a:lstStyle/>
        <a:p>
          <a:r>
            <a:rPr lang="en-US" sz="500" b="0" dirty="0" smtClean="0"/>
            <a:t>Strategy</a:t>
          </a:r>
          <a:endParaRPr lang="en-US" sz="500" b="0" dirty="0"/>
        </a:p>
      </dgm:t>
    </dgm:pt>
    <dgm:pt modelId="{E84FA923-5202-4140-8C61-12734312F3F2}" type="parTrans" cxnId="{FFA5BEE7-69E9-475C-A304-F7FE2A756052}">
      <dgm:prSet/>
      <dgm:spPr/>
      <dgm:t>
        <a:bodyPr/>
        <a:lstStyle/>
        <a:p>
          <a:endParaRPr lang="en-US" sz="500" b="1"/>
        </a:p>
      </dgm:t>
    </dgm:pt>
    <dgm:pt modelId="{A24326A4-32CD-47DC-B14D-BED957F6821B}" type="sibTrans" cxnId="{FFA5BEE7-69E9-475C-A304-F7FE2A756052}">
      <dgm:prSet/>
      <dgm:spPr/>
      <dgm:t>
        <a:bodyPr/>
        <a:lstStyle/>
        <a:p>
          <a:endParaRPr lang="en-US" sz="700" b="1"/>
        </a:p>
      </dgm:t>
    </dgm:pt>
    <dgm:pt modelId="{6B2A0688-441A-4174-9DFD-57479373706F}">
      <dgm:prSet phldrT="[Text]" custT="1"/>
      <dgm:spPr>
        <a:solidFill>
          <a:schemeClr val="tx1">
            <a:lumMod val="50000"/>
            <a:lumOff val="50000"/>
          </a:schemeClr>
        </a:solidFill>
      </dgm:spPr>
      <dgm:t>
        <a:bodyPr/>
        <a:lstStyle/>
        <a:p>
          <a:r>
            <a:rPr lang="en-US" sz="500" b="0" dirty="0" smtClean="0"/>
            <a:t>Structure</a:t>
          </a:r>
          <a:endParaRPr lang="en-US" sz="500" b="0" dirty="0"/>
        </a:p>
      </dgm:t>
    </dgm:pt>
    <dgm:pt modelId="{148D46EE-37E0-4F9F-BA8F-B12E7A531890}" type="parTrans" cxnId="{6BD5B006-863D-4669-B6A0-2F6336CB3847}">
      <dgm:prSet/>
      <dgm:spPr/>
      <dgm:t>
        <a:bodyPr/>
        <a:lstStyle/>
        <a:p>
          <a:endParaRPr lang="en-US" sz="500" b="1"/>
        </a:p>
      </dgm:t>
    </dgm:pt>
    <dgm:pt modelId="{EB9EF751-D57B-4CB7-906D-926F99393C75}" type="sibTrans" cxnId="{6BD5B006-863D-4669-B6A0-2F6336CB3847}">
      <dgm:prSet/>
      <dgm:spPr/>
      <dgm:t>
        <a:bodyPr/>
        <a:lstStyle/>
        <a:p>
          <a:endParaRPr lang="en-US" sz="700" b="1"/>
        </a:p>
      </dgm:t>
    </dgm:pt>
    <dgm:pt modelId="{9377F736-1668-45B4-8F7B-F9A46292F9B6}">
      <dgm:prSet phldrT="[Text]" custT="1"/>
      <dgm:spPr>
        <a:solidFill>
          <a:schemeClr val="tx2"/>
        </a:solidFill>
      </dgm:spPr>
      <dgm:t>
        <a:bodyPr/>
        <a:lstStyle/>
        <a:p>
          <a:r>
            <a:rPr lang="en-US" sz="800" b="1" dirty="0" smtClean="0"/>
            <a:t>People</a:t>
          </a:r>
          <a:endParaRPr lang="en-US" sz="800" b="1" dirty="0"/>
        </a:p>
      </dgm:t>
    </dgm:pt>
    <dgm:pt modelId="{C990E738-5075-4133-A7F9-A3FE42CBD6D9}" type="parTrans" cxnId="{3824519E-B24F-4859-B826-2911F0CA42BB}">
      <dgm:prSet/>
      <dgm:spPr/>
      <dgm:t>
        <a:bodyPr/>
        <a:lstStyle/>
        <a:p>
          <a:endParaRPr lang="en-US" sz="500" b="1"/>
        </a:p>
      </dgm:t>
    </dgm:pt>
    <dgm:pt modelId="{1B92EEAF-DA14-4558-B49B-1EE5769A5DEE}" type="sibTrans" cxnId="{3824519E-B24F-4859-B826-2911F0CA42BB}">
      <dgm:prSet/>
      <dgm:spPr/>
      <dgm:t>
        <a:bodyPr/>
        <a:lstStyle/>
        <a:p>
          <a:endParaRPr lang="en-US" sz="700" b="1"/>
        </a:p>
      </dgm:t>
    </dgm:pt>
    <dgm:pt modelId="{74002899-83B2-44F1-AAAA-4B64BA46B063}">
      <dgm:prSet phldrT="[Text]" custT="1"/>
      <dgm:spPr>
        <a:solidFill>
          <a:schemeClr val="tx1">
            <a:lumMod val="50000"/>
            <a:lumOff val="50000"/>
          </a:schemeClr>
        </a:solidFill>
      </dgm:spPr>
      <dgm:t>
        <a:bodyPr/>
        <a:lstStyle/>
        <a:p>
          <a:r>
            <a:rPr lang="en-US" sz="500" b="1" dirty="0" smtClean="0"/>
            <a:t>Process</a:t>
          </a:r>
          <a:endParaRPr lang="en-US" sz="500" b="1" dirty="0"/>
        </a:p>
      </dgm:t>
    </dgm:pt>
    <dgm:pt modelId="{3B5C075D-8DC3-4665-8D6A-9C3EFCBA98DF}" type="parTrans" cxnId="{88C384F3-20D2-4544-A997-1A5F6D153B18}">
      <dgm:prSet/>
      <dgm:spPr/>
      <dgm:t>
        <a:bodyPr/>
        <a:lstStyle/>
        <a:p>
          <a:endParaRPr lang="en-US" sz="500" b="1"/>
        </a:p>
      </dgm:t>
    </dgm:pt>
    <dgm:pt modelId="{9518C93A-4098-4337-9BEA-0B4465194DBF}" type="sibTrans" cxnId="{88C384F3-20D2-4544-A997-1A5F6D153B18}">
      <dgm:prSet/>
      <dgm:spPr/>
      <dgm:t>
        <a:bodyPr/>
        <a:lstStyle/>
        <a:p>
          <a:endParaRPr lang="en-US" sz="700" b="1"/>
        </a:p>
      </dgm:t>
    </dgm:pt>
    <dgm:pt modelId="{77436A55-FD78-486B-BCA9-0E72F573CD98}">
      <dgm:prSet phldrT="[Text]" custT="1"/>
      <dgm:spPr>
        <a:solidFill>
          <a:schemeClr val="tx1">
            <a:lumMod val="50000"/>
            <a:lumOff val="50000"/>
          </a:schemeClr>
        </a:solidFill>
      </dgm:spPr>
      <dgm:t>
        <a:bodyPr/>
        <a:lstStyle/>
        <a:p>
          <a:r>
            <a:rPr lang="en-US" sz="500" b="1" dirty="0" smtClean="0"/>
            <a:t>Rewards</a:t>
          </a:r>
          <a:endParaRPr lang="en-US" sz="500" b="1" dirty="0"/>
        </a:p>
      </dgm:t>
    </dgm:pt>
    <dgm:pt modelId="{CC208476-D745-4D36-8108-E99A501E6E7D}" type="parTrans" cxnId="{667264AA-0206-4746-9B88-240760762D9C}">
      <dgm:prSet/>
      <dgm:spPr/>
      <dgm:t>
        <a:bodyPr/>
        <a:lstStyle/>
        <a:p>
          <a:endParaRPr lang="en-US" sz="500"/>
        </a:p>
      </dgm:t>
    </dgm:pt>
    <dgm:pt modelId="{E798768A-17A9-44F2-9CEE-DA32AC19E653}" type="sibTrans" cxnId="{667264AA-0206-4746-9B88-240760762D9C}">
      <dgm:prSet/>
      <dgm:spPr/>
      <dgm:t>
        <a:bodyPr/>
        <a:lstStyle/>
        <a:p>
          <a:endParaRPr lang="en-US" sz="700"/>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X="76280" custScaleY="73668"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16349" custScaleY="100740"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16349" custScaleY="100740"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36154" custScaleY="100740"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16349" custScaleY="100740"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16349" custScaleY="100740"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21C66DCE-7F2C-433E-8938-C5523839B6E7}" type="presOf" srcId="{EB9EF751-D57B-4CB7-906D-926F99393C75}" destId="{1A2E466F-5CBB-4D90-8253-6F4C4C4F56E8}" srcOrd="0" destOrd="0" presId="urn:microsoft.com/office/officeart/2005/8/layout/radial6"/>
    <dgm:cxn modelId="{3EC57F63-3F83-4510-A5FF-005AF8EC3B55}" type="presOf" srcId="{9518C93A-4098-4337-9BEA-0B4465194DBF}" destId="{3F5A7A82-4441-47EE-BED5-DF7EA0AA711E}" srcOrd="0" destOrd="0" presId="urn:microsoft.com/office/officeart/2005/8/layout/radial6"/>
    <dgm:cxn modelId="{9AE8A8DB-2477-4783-B6BC-5DE4383684A2}" type="presOf" srcId="{9377F736-1668-45B4-8F7B-F9A46292F9B6}" destId="{88ABBCD7-EF54-4FCA-BDDF-97C12F6BB66A}" srcOrd="0" destOrd="0" presId="urn:microsoft.com/office/officeart/2005/8/layout/radial6"/>
    <dgm:cxn modelId="{C014B5C5-C48D-4B40-A2A3-7225D6699A15}" type="presOf" srcId="{61E3F390-ABC6-4579-BA18-92F840549267}" destId="{4BCCFE67-2EDB-4DBE-85C6-EEDEE4C6F3E1}" srcOrd="0" destOrd="0" presId="urn:microsoft.com/office/officeart/2005/8/layout/radial6"/>
    <dgm:cxn modelId="{88C384F3-20D2-4544-A997-1A5F6D153B18}" srcId="{09CD9B39-7A44-4DF2-8985-7F16A805DD51}" destId="{74002899-83B2-44F1-AAAA-4B64BA46B063}" srcOrd="3" destOrd="0" parTransId="{3B5C075D-8DC3-4665-8D6A-9C3EFCBA98DF}" sibTransId="{9518C93A-4098-4337-9BEA-0B4465194DBF}"/>
    <dgm:cxn modelId="{F0EBE5D1-A444-49BE-BB3B-B392DCA5B113}" type="presOf" srcId="{A24326A4-32CD-47DC-B14D-BED957F6821B}" destId="{CD5A5376-FC98-4740-815C-B86196CA4C95}" srcOrd="0" destOrd="0" presId="urn:microsoft.com/office/officeart/2005/8/layout/radial6"/>
    <dgm:cxn modelId="{AEF8DCD6-D42C-4C6F-A732-DF3166A73A80}" type="presOf" srcId="{74002899-83B2-44F1-AAAA-4B64BA46B063}" destId="{44A29687-5A70-4F3A-A1B0-EA33723B46CC}"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A12D14DE-FFF4-48B3-A573-7B2BAB101ADB}" type="presOf" srcId="{09CD9B39-7A44-4DF2-8985-7F16A805DD51}" destId="{7E1EABA6-745A-4D57-8A09-4B698E34FBAC}" srcOrd="0" destOrd="0" presId="urn:microsoft.com/office/officeart/2005/8/layout/radial6"/>
    <dgm:cxn modelId="{3FEF8996-9ED0-4B49-BF58-98F72CDD4C45}" type="presOf" srcId="{E798768A-17A9-44F2-9CEE-DA32AC19E653}" destId="{B39EB234-CA73-4478-922A-F79F6C62542A}" srcOrd="0" destOrd="0" presId="urn:microsoft.com/office/officeart/2005/8/layout/radial6"/>
    <dgm:cxn modelId="{30ED7CE3-69BC-4BA7-81DA-9F449B58219A}" type="presOf" srcId="{D759C90C-FB8B-4D75-9878-2F966429B502}" destId="{D8C34068-A5F0-4264-A205-DC80C3BAF99D}" srcOrd="0" destOrd="0" presId="urn:microsoft.com/office/officeart/2005/8/layout/radial6"/>
    <dgm:cxn modelId="{27931793-60E1-4471-B240-49570DD74996}" type="presOf" srcId="{6B2A0688-441A-4174-9DFD-57479373706F}" destId="{F03F37A9-32E5-4AFA-86BD-A42DFA0A029B}" srcOrd="0" destOrd="0" presId="urn:microsoft.com/office/officeart/2005/8/layout/radial6"/>
    <dgm:cxn modelId="{3824519E-B24F-4859-B826-2911F0CA42BB}" srcId="{09CD9B39-7A44-4DF2-8985-7F16A805DD51}" destId="{9377F736-1668-45B4-8F7B-F9A46292F9B6}" srcOrd="2" destOrd="0" parTransId="{C990E738-5075-4133-A7F9-A3FE42CBD6D9}" sibTransId="{1B92EEAF-DA14-4558-B49B-1EE5769A5DEE}"/>
    <dgm:cxn modelId="{6BD5B006-863D-4669-B6A0-2F6336CB3847}" srcId="{09CD9B39-7A44-4DF2-8985-7F16A805DD51}" destId="{6B2A0688-441A-4174-9DFD-57479373706F}" srcOrd="1" destOrd="0" parTransId="{148D46EE-37E0-4F9F-BA8F-B12E7A531890}" sibTransId="{EB9EF751-D57B-4CB7-906D-926F99393C75}"/>
    <dgm:cxn modelId="{CE1DB222-0275-4090-A345-4B7C04F1FDF1}" type="presOf" srcId="{77436A55-FD78-486B-BCA9-0E72F573CD98}" destId="{1DE31FB5-1BF7-487F-A6AC-5A4A1AE4B2DD}" srcOrd="0" destOrd="0" presId="urn:microsoft.com/office/officeart/2005/8/layout/radial6"/>
    <dgm:cxn modelId="{258D17A0-4E37-447C-8A65-51EB4B24266A}" type="presOf" srcId="{1B92EEAF-DA14-4558-B49B-1EE5769A5DEE}" destId="{0FECEE5B-FF9E-4ACB-AA68-927ECB0D94A4}" srcOrd="0" destOrd="0" presId="urn:microsoft.com/office/officeart/2005/8/layout/radial6"/>
    <dgm:cxn modelId="{667264AA-0206-4746-9B88-240760762D9C}" srcId="{09CD9B39-7A44-4DF2-8985-7F16A805DD51}" destId="{77436A55-FD78-486B-BCA9-0E72F573CD98}" srcOrd="4" destOrd="0" parTransId="{CC208476-D745-4D36-8108-E99A501E6E7D}" sibTransId="{E798768A-17A9-44F2-9CEE-DA32AC19E653}"/>
    <dgm:cxn modelId="{B44A62B1-198A-4528-833C-E77D1D7BD13E}" srcId="{61E3F390-ABC6-4579-BA18-92F840549267}" destId="{09CD9B39-7A44-4DF2-8985-7F16A805DD51}" srcOrd="0" destOrd="0" parTransId="{F677AD31-6117-48B3-97DF-5BCDCFB0A4AE}" sibTransId="{A2C186ED-AAED-42EB-9FBC-CB815FE3AC38}"/>
    <dgm:cxn modelId="{DC29D039-CC73-4D60-9207-0DCDB250B711}" type="presParOf" srcId="{4BCCFE67-2EDB-4DBE-85C6-EEDEE4C6F3E1}" destId="{7E1EABA6-745A-4D57-8A09-4B698E34FBAC}" srcOrd="0" destOrd="0" presId="urn:microsoft.com/office/officeart/2005/8/layout/radial6"/>
    <dgm:cxn modelId="{1A5594D8-17EC-4C81-AAF3-1E1183CBA693}" type="presParOf" srcId="{4BCCFE67-2EDB-4DBE-85C6-EEDEE4C6F3E1}" destId="{D8C34068-A5F0-4264-A205-DC80C3BAF99D}" srcOrd="1" destOrd="0" presId="urn:microsoft.com/office/officeart/2005/8/layout/radial6"/>
    <dgm:cxn modelId="{4239EBFA-D6BE-48BC-9A53-4255A5747648}" type="presParOf" srcId="{4BCCFE67-2EDB-4DBE-85C6-EEDEE4C6F3E1}" destId="{AF75C881-BE63-4318-8E5A-CEAF4D7CDE8A}" srcOrd="2" destOrd="0" presId="urn:microsoft.com/office/officeart/2005/8/layout/radial6"/>
    <dgm:cxn modelId="{F199BB6B-667A-432D-9605-A2CD229A24C1}" type="presParOf" srcId="{4BCCFE67-2EDB-4DBE-85C6-EEDEE4C6F3E1}" destId="{CD5A5376-FC98-4740-815C-B86196CA4C95}" srcOrd="3" destOrd="0" presId="urn:microsoft.com/office/officeart/2005/8/layout/radial6"/>
    <dgm:cxn modelId="{06495DBC-2550-463B-9CF0-0B50B443E0C7}" type="presParOf" srcId="{4BCCFE67-2EDB-4DBE-85C6-EEDEE4C6F3E1}" destId="{F03F37A9-32E5-4AFA-86BD-A42DFA0A029B}" srcOrd="4" destOrd="0" presId="urn:microsoft.com/office/officeart/2005/8/layout/radial6"/>
    <dgm:cxn modelId="{D15E29FA-55ED-4223-B072-ABDADFED2BA6}" type="presParOf" srcId="{4BCCFE67-2EDB-4DBE-85C6-EEDEE4C6F3E1}" destId="{27D3B319-BBD7-443E-BE90-E87B1C565CFA}" srcOrd="5" destOrd="0" presId="urn:microsoft.com/office/officeart/2005/8/layout/radial6"/>
    <dgm:cxn modelId="{5F5A33B5-42A3-4BD7-88B4-426E02FF7F85}" type="presParOf" srcId="{4BCCFE67-2EDB-4DBE-85C6-EEDEE4C6F3E1}" destId="{1A2E466F-5CBB-4D90-8253-6F4C4C4F56E8}" srcOrd="6" destOrd="0" presId="urn:microsoft.com/office/officeart/2005/8/layout/radial6"/>
    <dgm:cxn modelId="{7BE4E492-B873-4A8D-96DD-A47CD0AC0982}" type="presParOf" srcId="{4BCCFE67-2EDB-4DBE-85C6-EEDEE4C6F3E1}" destId="{88ABBCD7-EF54-4FCA-BDDF-97C12F6BB66A}" srcOrd="7" destOrd="0" presId="urn:microsoft.com/office/officeart/2005/8/layout/radial6"/>
    <dgm:cxn modelId="{CF112988-758E-4CD6-93AE-1CBADF2C7B85}" type="presParOf" srcId="{4BCCFE67-2EDB-4DBE-85C6-EEDEE4C6F3E1}" destId="{30E51A11-D153-422D-AC96-B65344BE1193}" srcOrd="8" destOrd="0" presId="urn:microsoft.com/office/officeart/2005/8/layout/radial6"/>
    <dgm:cxn modelId="{E51A95C4-F02E-44EC-A521-48C875DC6256}" type="presParOf" srcId="{4BCCFE67-2EDB-4DBE-85C6-EEDEE4C6F3E1}" destId="{0FECEE5B-FF9E-4ACB-AA68-927ECB0D94A4}" srcOrd="9" destOrd="0" presId="urn:microsoft.com/office/officeart/2005/8/layout/radial6"/>
    <dgm:cxn modelId="{80BD2942-5B3B-437A-A7D8-87E1A8B0C64E}" type="presParOf" srcId="{4BCCFE67-2EDB-4DBE-85C6-EEDEE4C6F3E1}" destId="{44A29687-5A70-4F3A-A1B0-EA33723B46CC}" srcOrd="10" destOrd="0" presId="urn:microsoft.com/office/officeart/2005/8/layout/radial6"/>
    <dgm:cxn modelId="{F9518DDD-A31F-4C3E-A8DF-92291F3AA506}" type="presParOf" srcId="{4BCCFE67-2EDB-4DBE-85C6-EEDEE4C6F3E1}" destId="{BDCE89AE-A238-490E-B4B8-16F046C764EA}" srcOrd="11" destOrd="0" presId="urn:microsoft.com/office/officeart/2005/8/layout/radial6"/>
    <dgm:cxn modelId="{63B5E543-83DC-4011-B09B-CCB4ED8299E6}" type="presParOf" srcId="{4BCCFE67-2EDB-4DBE-85C6-EEDEE4C6F3E1}" destId="{3F5A7A82-4441-47EE-BED5-DF7EA0AA711E}" srcOrd="12" destOrd="0" presId="urn:microsoft.com/office/officeart/2005/8/layout/radial6"/>
    <dgm:cxn modelId="{E601449F-D521-47B6-900E-1D8F73378A16}" type="presParOf" srcId="{4BCCFE67-2EDB-4DBE-85C6-EEDEE4C6F3E1}" destId="{1DE31FB5-1BF7-487F-A6AC-5A4A1AE4B2DD}" srcOrd="13" destOrd="0" presId="urn:microsoft.com/office/officeart/2005/8/layout/radial6"/>
    <dgm:cxn modelId="{C9518AC7-8EC4-4626-8B88-CCB83A171495}" type="presParOf" srcId="{4BCCFE67-2EDB-4DBE-85C6-EEDEE4C6F3E1}" destId="{77585BB6-E38A-4102-8CBB-F35E645C2C08}" srcOrd="14" destOrd="0" presId="urn:microsoft.com/office/officeart/2005/8/layout/radial6"/>
    <dgm:cxn modelId="{B0D106C5-78FC-4B9B-A733-C9F54D087666}"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en-US"/>
        </a:p>
      </dgm:t>
    </dgm:pt>
    <dgm:pt modelId="{09CD9B39-7A44-4DF2-8985-7F16A805DD51}">
      <dgm:prSet phldrT="[Text]" custT="1"/>
      <dgm:spPr>
        <a:solidFill>
          <a:schemeClr val="tx1">
            <a:lumMod val="50000"/>
            <a:lumOff val="50000"/>
          </a:schemeClr>
        </a:solidFill>
      </dgm:spPr>
      <dgm:t>
        <a:bodyPr/>
        <a:lstStyle/>
        <a:p>
          <a:r>
            <a:rPr lang="en-US" sz="700" b="1" dirty="0" smtClean="0"/>
            <a:t>Key Facets</a:t>
          </a:r>
          <a:endParaRPr lang="en-US" sz="700" b="1" dirty="0"/>
        </a:p>
      </dgm:t>
    </dgm:pt>
    <dgm:pt modelId="{F677AD31-6117-48B3-97DF-5BCDCFB0A4AE}" type="parTrans" cxnId="{B44A62B1-198A-4528-833C-E77D1D7BD13E}">
      <dgm:prSet/>
      <dgm:spPr/>
      <dgm:t>
        <a:bodyPr/>
        <a:lstStyle/>
        <a:p>
          <a:endParaRPr lang="en-US" sz="500" b="1"/>
        </a:p>
      </dgm:t>
    </dgm:pt>
    <dgm:pt modelId="{A2C186ED-AAED-42EB-9FBC-CB815FE3AC38}" type="sibTrans" cxnId="{B44A62B1-198A-4528-833C-E77D1D7BD13E}">
      <dgm:prSet/>
      <dgm:spPr/>
      <dgm:t>
        <a:bodyPr/>
        <a:lstStyle/>
        <a:p>
          <a:endParaRPr lang="en-US" sz="500" b="1"/>
        </a:p>
      </dgm:t>
    </dgm:pt>
    <dgm:pt modelId="{D759C90C-FB8B-4D75-9878-2F966429B502}">
      <dgm:prSet phldrT="[Text]" custT="1"/>
      <dgm:spPr>
        <a:solidFill>
          <a:schemeClr val="tx1">
            <a:lumMod val="50000"/>
            <a:lumOff val="50000"/>
          </a:schemeClr>
        </a:solidFill>
      </dgm:spPr>
      <dgm:t>
        <a:bodyPr/>
        <a:lstStyle/>
        <a:p>
          <a:r>
            <a:rPr lang="en-US" sz="500" b="0" dirty="0" smtClean="0"/>
            <a:t>Strategy</a:t>
          </a:r>
          <a:endParaRPr lang="en-US" sz="500" b="0" dirty="0"/>
        </a:p>
      </dgm:t>
    </dgm:pt>
    <dgm:pt modelId="{E84FA923-5202-4140-8C61-12734312F3F2}" type="parTrans" cxnId="{FFA5BEE7-69E9-475C-A304-F7FE2A756052}">
      <dgm:prSet/>
      <dgm:spPr/>
      <dgm:t>
        <a:bodyPr/>
        <a:lstStyle/>
        <a:p>
          <a:endParaRPr lang="en-US" sz="500" b="1"/>
        </a:p>
      </dgm:t>
    </dgm:pt>
    <dgm:pt modelId="{A24326A4-32CD-47DC-B14D-BED957F6821B}" type="sibTrans" cxnId="{FFA5BEE7-69E9-475C-A304-F7FE2A756052}">
      <dgm:prSet/>
      <dgm:spPr/>
      <dgm:t>
        <a:bodyPr/>
        <a:lstStyle/>
        <a:p>
          <a:endParaRPr lang="en-US" sz="700" b="1"/>
        </a:p>
      </dgm:t>
    </dgm:pt>
    <dgm:pt modelId="{6B2A0688-441A-4174-9DFD-57479373706F}">
      <dgm:prSet phldrT="[Text]" custT="1"/>
      <dgm:spPr>
        <a:solidFill>
          <a:schemeClr val="tx1">
            <a:lumMod val="50000"/>
            <a:lumOff val="50000"/>
          </a:schemeClr>
        </a:solidFill>
      </dgm:spPr>
      <dgm:t>
        <a:bodyPr/>
        <a:lstStyle/>
        <a:p>
          <a:r>
            <a:rPr lang="en-US" sz="500" b="0" dirty="0" smtClean="0"/>
            <a:t>Structure</a:t>
          </a:r>
          <a:endParaRPr lang="en-US" sz="500" b="0" dirty="0"/>
        </a:p>
      </dgm:t>
    </dgm:pt>
    <dgm:pt modelId="{148D46EE-37E0-4F9F-BA8F-B12E7A531890}" type="parTrans" cxnId="{6BD5B006-863D-4669-B6A0-2F6336CB3847}">
      <dgm:prSet/>
      <dgm:spPr/>
      <dgm:t>
        <a:bodyPr/>
        <a:lstStyle/>
        <a:p>
          <a:endParaRPr lang="en-US" sz="500" b="1"/>
        </a:p>
      </dgm:t>
    </dgm:pt>
    <dgm:pt modelId="{EB9EF751-D57B-4CB7-906D-926F99393C75}" type="sibTrans" cxnId="{6BD5B006-863D-4669-B6A0-2F6336CB3847}">
      <dgm:prSet/>
      <dgm:spPr/>
      <dgm:t>
        <a:bodyPr/>
        <a:lstStyle/>
        <a:p>
          <a:endParaRPr lang="en-US" sz="700" b="1"/>
        </a:p>
      </dgm:t>
    </dgm:pt>
    <dgm:pt modelId="{9377F736-1668-45B4-8F7B-F9A46292F9B6}">
      <dgm:prSet phldrT="[Text]" custT="1"/>
      <dgm:spPr>
        <a:solidFill>
          <a:schemeClr val="tx1">
            <a:lumMod val="50000"/>
            <a:lumOff val="50000"/>
          </a:schemeClr>
        </a:solidFill>
      </dgm:spPr>
      <dgm:t>
        <a:bodyPr/>
        <a:lstStyle/>
        <a:p>
          <a:r>
            <a:rPr lang="en-US" sz="500" b="0" dirty="0" smtClean="0"/>
            <a:t>People</a:t>
          </a:r>
          <a:endParaRPr lang="en-US" sz="500" b="0" dirty="0"/>
        </a:p>
      </dgm:t>
    </dgm:pt>
    <dgm:pt modelId="{C990E738-5075-4133-A7F9-A3FE42CBD6D9}" type="parTrans" cxnId="{3824519E-B24F-4859-B826-2911F0CA42BB}">
      <dgm:prSet/>
      <dgm:spPr/>
      <dgm:t>
        <a:bodyPr/>
        <a:lstStyle/>
        <a:p>
          <a:endParaRPr lang="en-US" sz="500" b="1"/>
        </a:p>
      </dgm:t>
    </dgm:pt>
    <dgm:pt modelId="{1B92EEAF-DA14-4558-B49B-1EE5769A5DEE}" type="sibTrans" cxnId="{3824519E-B24F-4859-B826-2911F0CA42BB}">
      <dgm:prSet/>
      <dgm:spPr/>
      <dgm:t>
        <a:bodyPr/>
        <a:lstStyle/>
        <a:p>
          <a:endParaRPr lang="en-US" sz="700" b="1"/>
        </a:p>
      </dgm:t>
    </dgm:pt>
    <dgm:pt modelId="{74002899-83B2-44F1-AAAA-4B64BA46B063}">
      <dgm:prSet phldrT="[Text]" custT="1"/>
      <dgm:spPr>
        <a:solidFill>
          <a:schemeClr val="tx2"/>
        </a:solidFill>
      </dgm:spPr>
      <dgm:t>
        <a:bodyPr/>
        <a:lstStyle/>
        <a:p>
          <a:r>
            <a:rPr lang="en-US" sz="800" b="1" dirty="0" smtClean="0"/>
            <a:t>Process</a:t>
          </a:r>
          <a:endParaRPr lang="en-US" sz="800" b="1" dirty="0"/>
        </a:p>
      </dgm:t>
    </dgm:pt>
    <dgm:pt modelId="{3B5C075D-8DC3-4665-8D6A-9C3EFCBA98DF}" type="parTrans" cxnId="{88C384F3-20D2-4544-A997-1A5F6D153B18}">
      <dgm:prSet/>
      <dgm:spPr/>
      <dgm:t>
        <a:bodyPr/>
        <a:lstStyle/>
        <a:p>
          <a:endParaRPr lang="en-US" sz="500" b="1"/>
        </a:p>
      </dgm:t>
    </dgm:pt>
    <dgm:pt modelId="{9518C93A-4098-4337-9BEA-0B4465194DBF}" type="sibTrans" cxnId="{88C384F3-20D2-4544-A997-1A5F6D153B18}">
      <dgm:prSet/>
      <dgm:spPr/>
      <dgm:t>
        <a:bodyPr/>
        <a:lstStyle/>
        <a:p>
          <a:endParaRPr lang="en-US" sz="700" b="1"/>
        </a:p>
      </dgm:t>
    </dgm:pt>
    <dgm:pt modelId="{77436A55-FD78-486B-BCA9-0E72F573CD98}">
      <dgm:prSet phldrT="[Text]" custT="1"/>
      <dgm:spPr>
        <a:solidFill>
          <a:schemeClr val="tx1">
            <a:lumMod val="50000"/>
            <a:lumOff val="50000"/>
          </a:schemeClr>
        </a:solidFill>
      </dgm:spPr>
      <dgm:t>
        <a:bodyPr/>
        <a:lstStyle/>
        <a:p>
          <a:r>
            <a:rPr lang="en-US" sz="500" b="1" dirty="0" smtClean="0"/>
            <a:t>Rewards</a:t>
          </a:r>
          <a:endParaRPr lang="en-US" sz="500" b="1" dirty="0"/>
        </a:p>
      </dgm:t>
    </dgm:pt>
    <dgm:pt modelId="{CC208476-D745-4D36-8108-E99A501E6E7D}" type="parTrans" cxnId="{667264AA-0206-4746-9B88-240760762D9C}">
      <dgm:prSet/>
      <dgm:spPr/>
      <dgm:t>
        <a:bodyPr/>
        <a:lstStyle/>
        <a:p>
          <a:endParaRPr lang="en-US" sz="500"/>
        </a:p>
      </dgm:t>
    </dgm:pt>
    <dgm:pt modelId="{E798768A-17A9-44F2-9CEE-DA32AC19E653}" type="sibTrans" cxnId="{667264AA-0206-4746-9B88-240760762D9C}">
      <dgm:prSet/>
      <dgm:spPr/>
      <dgm:t>
        <a:bodyPr/>
        <a:lstStyle/>
        <a:p>
          <a:endParaRPr lang="en-US" sz="700"/>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X="76280" custScaleY="73668"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16349" custScaleY="100740"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16349" custScaleY="100740"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16349" custScaleY="100740"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36154" custScaleY="100740"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16349" custScaleY="100740"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051CE5D9-A87F-40A2-908A-49CFBB7EB063}" type="presOf" srcId="{1B92EEAF-DA14-4558-B49B-1EE5769A5DEE}" destId="{0FECEE5B-FF9E-4ACB-AA68-927ECB0D94A4}" srcOrd="0" destOrd="0" presId="urn:microsoft.com/office/officeart/2005/8/layout/radial6"/>
    <dgm:cxn modelId="{DFD69D55-8848-460F-8A51-03C76D0F07BE}" type="presOf" srcId="{9377F736-1668-45B4-8F7B-F9A46292F9B6}" destId="{88ABBCD7-EF54-4FCA-BDDF-97C12F6BB66A}" srcOrd="0" destOrd="0" presId="urn:microsoft.com/office/officeart/2005/8/layout/radial6"/>
    <dgm:cxn modelId="{E0B0C36B-BEA3-4CEC-9A5A-00DFFA2BDC7D}" type="presOf" srcId="{D759C90C-FB8B-4D75-9878-2F966429B502}" destId="{D8C34068-A5F0-4264-A205-DC80C3BAF99D}" srcOrd="0" destOrd="0" presId="urn:microsoft.com/office/officeart/2005/8/layout/radial6"/>
    <dgm:cxn modelId="{7DDEDF8D-2A91-4595-9CEA-6CFC56888103}" type="presOf" srcId="{77436A55-FD78-486B-BCA9-0E72F573CD98}" destId="{1DE31FB5-1BF7-487F-A6AC-5A4A1AE4B2DD}" srcOrd="0" destOrd="0" presId="urn:microsoft.com/office/officeart/2005/8/layout/radial6"/>
    <dgm:cxn modelId="{88C384F3-20D2-4544-A997-1A5F6D153B18}" srcId="{09CD9B39-7A44-4DF2-8985-7F16A805DD51}" destId="{74002899-83B2-44F1-AAAA-4B64BA46B063}" srcOrd="3" destOrd="0" parTransId="{3B5C075D-8DC3-4665-8D6A-9C3EFCBA98DF}" sibTransId="{9518C93A-4098-4337-9BEA-0B4465194DBF}"/>
    <dgm:cxn modelId="{2378B80D-C43C-4CA3-8428-1756CF9BAAE6}" type="presOf" srcId="{61E3F390-ABC6-4579-BA18-92F840549267}" destId="{4BCCFE67-2EDB-4DBE-85C6-EEDEE4C6F3E1}"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2BFAB823-EA89-4D8A-99AB-82B861FD529C}" type="presOf" srcId="{9518C93A-4098-4337-9BEA-0B4465194DBF}" destId="{3F5A7A82-4441-47EE-BED5-DF7EA0AA711E}" srcOrd="0" destOrd="0" presId="urn:microsoft.com/office/officeart/2005/8/layout/radial6"/>
    <dgm:cxn modelId="{2040BE16-B922-4877-A75C-35F390BC9546}" type="presOf" srcId="{74002899-83B2-44F1-AAAA-4B64BA46B063}" destId="{44A29687-5A70-4F3A-A1B0-EA33723B46CC}" srcOrd="0" destOrd="0" presId="urn:microsoft.com/office/officeart/2005/8/layout/radial6"/>
    <dgm:cxn modelId="{3824519E-B24F-4859-B826-2911F0CA42BB}" srcId="{09CD9B39-7A44-4DF2-8985-7F16A805DD51}" destId="{9377F736-1668-45B4-8F7B-F9A46292F9B6}" srcOrd="2" destOrd="0" parTransId="{C990E738-5075-4133-A7F9-A3FE42CBD6D9}" sibTransId="{1B92EEAF-DA14-4558-B49B-1EE5769A5DEE}"/>
    <dgm:cxn modelId="{AE031221-5937-4470-9731-76AE6FF218AD}" type="presOf" srcId="{6B2A0688-441A-4174-9DFD-57479373706F}" destId="{F03F37A9-32E5-4AFA-86BD-A42DFA0A029B}" srcOrd="0" destOrd="0" presId="urn:microsoft.com/office/officeart/2005/8/layout/radial6"/>
    <dgm:cxn modelId="{6BD5B006-863D-4669-B6A0-2F6336CB3847}" srcId="{09CD9B39-7A44-4DF2-8985-7F16A805DD51}" destId="{6B2A0688-441A-4174-9DFD-57479373706F}" srcOrd="1" destOrd="0" parTransId="{148D46EE-37E0-4F9F-BA8F-B12E7A531890}" sibTransId="{EB9EF751-D57B-4CB7-906D-926F99393C75}"/>
    <dgm:cxn modelId="{1A680868-FF54-4BB8-85A7-F35B3339B1D9}" type="presOf" srcId="{09CD9B39-7A44-4DF2-8985-7F16A805DD51}" destId="{7E1EABA6-745A-4D57-8A09-4B698E34FBAC}" srcOrd="0" destOrd="0" presId="urn:microsoft.com/office/officeart/2005/8/layout/radial6"/>
    <dgm:cxn modelId="{CF7A6EDF-DA8B-4C18-8941-8FDD9EEA39EB}" type="presOf" srcId="{A24326A4-32CD-47DC-B14D-BED957F6821B}" destId="{CD5A5376-FC98-4740-815C-B86196CA4C95}" srcOrd="0" destOrd="0" presId="urn:microsoft.com/office/officeart/2005/8/layout/radial6"/>
    <dgm:cxn modelId="{667264AA-0206-4746-9B88-240760762D9C}" srcId="{09CD9B39-7A44-4DF2-8985-7F16A805DD51}" destId="{77436A55-FD78-486B-BCA9-0E72F573CD98}" srcOrd="4" destOrd="0" parTransId="{CC208476-D745-4D36-8108-E99A501E6E7D}" sibTransId="{E798768A-17A9-44F2-9CEE-DA32AC19E653}"/>
    <dgm:cxn modelId="{B44A62B1-198A-4528-833C-E77D1D7BD13E}" srcId="{61E3F390-ABC6-4579-BA18-92F840549267}" destId="{09CD9B39-7A44-4DF2-8985-7F16A805DD51}" srcOrd="0" destOrd="0" parTransId="{F677AD31-6117-48B3-97DF-5BCDCFB0A4AE}" sibTransId="{A2C186ED-AAED-42EB-9FBC-CB815FE3AC38}"/>
    <dgm:cxn modelId="{3CE97276-4D1A-4AA9-976C-494387B5488D}" type="presOf" srcId="{E798768A-17A9-44F2-9CEE-DA32AC19E653}" destId="{B39EB234-CA73-4478-922A-F79F6C62542A}" srcOrd="0" destOrd="0" presId="urn:microsoft.com/office/officeart/2005/8/layout/radial6"/>
    <dgm:cxn modelId="{9B80315E-391B-4859-9517-4664E3C03E81}" type="presOf" srcId="{EB9EF751-D57B-4CB7-906D-926F99393C75}" destId="{1A2E466F-5CBB-4D90-8253-6F4C4C4F56E8}" srcOrd="0" destOrd="0" presId="urn:microsoft.com/office/officeart/2005/8/layout/radial6"/>
    <dgm:cxn modelId="{6EFB59E7-9A6A-40DE-8360-6FA1DB550B29}" type="presParOf" srcId="{4BCCFE67-2EDB-4DBE-85C6-EEDEE4C6F3E1}" destId="{7E1EABA6-745A-4D57-8A09-4B698E34FBAC}" srcOrd="0" destOrd="0" presId="urn:microsoft.com/office/officeart/2005/8/layout/radial6"/>
    <dgm:cxn modelId="{380DF4B2-B644-4689-AF78-0D7568D5C0D1}" type="presParOf" srcId="{4BCCFE67-2EDB-4DBE-85C6-EEDEE4C6F3E1}" destId="{D8C34068-A5F0-4264-A205-DC80C3BAF99D}" srcOrd="1" destOrd="0" presId="urn:microsoft.com/office/officeart/2005/8/layout/radial6"/>
    <dgm:cxn modelId="{F6390A74-739D-494F-99F5-C3D1F6396AC0}" type="presParOf" srcId="{4BCCFE67-2EDB-4DBE-85C6-EEDEE4C6F3E1}" destId="{AF75C881-BE63-4318-8E5A-CEAF4D7CDE8A}" srcOrd="2" destOrd="0" presId="urn:microsoft.com/office/officeart/2005/8/layout/radial6"/>
    <dgm:cxn modelId="{CD6879C5-39EA-4F83-BAFF-B05DBEEC75C0}" type="presParOf" srcId="{4BCCFE67-2EDB-4DBE-85C6-EEDEE4C6F3E1}" destId="{CD5A5376-FC98-4740-815C-B86196CA4C95}" srcOrd="3" destOrd="0" presId="urn:microsoft.com/office/officeart/2005/8/layout/radial6"/>
    <dgm:cxn modelId="{97F730D8-AA6C-4376-9127-BE061CE1CC65}" type="presParOf" srcId="{4BCCFE67-2EDB-4DBE-85C6-EEDEE4C6F3E1}" destId="{F03F37A9-32E5-4AFA-86BD-A42DFA0A029B}" srcOrd="4" destOrd="0" presId="urn:microsoft.com/office/officeart/2005/8/layout/radial6"/>
    <dgm:cxn modelId="{AF8E17CC-A4FF-4273-90F2-7BAE78D910D8}" type="presParOf" srcId="{4BCCFE67-2EDB-4DBE-85C6-EEDEE4C6F3E1}" destId="{27D3B319-BBD7-443E-BE90-E87B1C565CFA}" srcOrd="5" destOrd="0" presId="urn:microsoft.com/office/officeart/2005/8/layout/radial6"/>
    <dgm:cxn modelId="{D44BE38A-B962-477C-9DA7-30C266A27B31}" type="presParOf" srcId="{4BCCFE67-2EDB-4DBE-85C6-EEDEE4C6F3E1}" destId="{1A2E466F-5CBB-4D90-8253-6F4C4C4F56E8}" srcOrd="6" destOrd="0" presId="urn:microsoft.com/office/officeart/2005/8/layout/radial6"/>
    <dgm:cxn modelId="{F6103E27-68D7-480D-BE52-460D3AED8F3C}" type="presParOf" srcId="{4BCCFE67-2EDB-4DBE-85C6-EEDEE4C6F3E1}" destId="{88ABBCD7-EF54-4FCA-BDDF-97C12F6BB66A}" srcOrd="7" destOrd="0" presId="urn:microsoft.com/office/officeart/2005/8/layout/radial6"/>
    <dgm:cxn modelId="{65CD9F34-F437-4B2B-83D5-07B79FD0F599}" type="presParOf" srcId="{4BCCFE67-2EDB-4DBE-85C6-EEDEE4C6F3E1}" destId="{30E51A11-D153-422D-AC96-B65344BE1193}" srcOrd="8" destOrd="0" presId="urn:microsoft.com/office/officeart/2005/8/layout/radial6"/>
    <dgm:cxn modelId="{9FE974AB-4004-41B6-B4C0-29459345E142}" type="presParOf" srcId="{4BCCFE67-2EDB-4DBE-85C6-EEDEE4C6F3E1}" destId="{0FECEE5B-FF9E-4ACB-AA68-927ECB0D94A4}" srcOrd="9" destOrd="0" presId="urn:microsoft.com/office/officeart/2005/8/layout/radial6"/>
    <dgm:cxn modelId="{7DB69C44-6529-488F-8ABC-9E0BEF2ED1F5}" type="presParOf" srcId="{4BCCFE67-2EDB-4DBE-85C6-EEDEE4C6F3E1}" destId="{44A29687-5A70-4F3A-A1B0-EA33723B46CC}" srcOrd="10" destOrd="0" presId="urn:microsoft.com/office/officeart/2005/8/layout/radial6"/>
    <dgm:cxn modelId="{9D744F35-BFA1-41C4-B984-CA13CDFB8501}" type="presParOf" srcId="{4BCCFE67-2EDB-4DBE-85C6-EEDEE4C6F3E1}" destId="{BDCE89AE-A238-490E-B4B8-16F046C764EA}" srcOrd="11" destOrd="0" presId="urn:microsoft.com/office/officeart/2005/8/layout/radial6"/>
    <dgm:cxn modelId="{3DDDDBFF-BE78-47C2-BC6B-C7637EDB1D5B}" type="presParOf" srcId="{4BCCFE67-2EDB-4DBE-85C6-EEDEE4C6F3E1}" destId="{3F5A7A82-4441-47EE-BED5-DF7EA0AA711E}" srcOrd="12" destOrd="0" presId="urn:microsoft.com/office/officeart/2005/8/layout/radial6"/>
    <dgm:cxn modelId="{0CBC7E00-A76B-40F4-8854-0310614534AA}" type="presParOf" srcId="{4BCCFE67-2EDB-4DBE-85C6-EEDEE4C6F3E1}" destId="{1DE31FB5-1BF7-487F-A6AC-5A4A1AE4B2DD}" srcOrd="13" destOrd="0" presId="urn:microsoft.com/office/officeart/2005/8/layout/radial6"/>
    <dgm:cxn modelId="{723049AA-63C0-4C2F-B5B3-514FE59E7042}" type="presParOf" srcId="{4BCCFE67-2EDB-4DBE-85C6-EEDEE4C6F3E1}" destId="{77585BB6-E38A-4102-8CBB-F35E645C2C08}" srcOrd="14" destOrd="0" presId="urn:microsoft.com/office/officeart/2005/8/layout/radial6"/>
    <dgm:cxn modelId="{CD664814-3F9A-4840-8322-BBBB59B733A0}"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en-US"/>
        </a:p>
      </dgm:t>
    </dgm:pt>
    <dgm:pt modelId="{09CD9B39-7A44-4DF2-8985-7F16A805DD51}">
      <dgm:prSet phldrT="[Text]" custT="1"/>
      <dgm:spPr>
        <a:solidFill>
          <a:schemeClr val="tx1">
            <a:lumMod val="50000"/>
            <a:lumOff val="50000"/>
          </a:schemeClr>
        </a:solidFill>
      </dgm:spPr>
      <dgm:t>
        <a:bodyPr/>
        <a:lstStyle/>
        <a:p>
          <a:r>
            <a:rPr lang="en-US" sz="700" b="1" dirty="0" smtClean="0"/>
            <a:t>Key Facets</a:t>
          </a:r>
          <a:endParaRPr lang="en-US" sz="700" b="1" dirty="0"/>
        </a:p>
      </dgm:t>
    </dgm:pt>
    <dgm:pt modelId="{F677AD31-6117-48B3-97DF-5BCDCFB0A4AE}" type="parTrans" cxnId="{B44A62B1-198A-4528-833C-E77D1D7BD13E}">
      <dgm:prSet/>
      <dgm:spPr/>
      <dgm:t>
        <a:bodyPr/>
        <a:lstStyle/>
        <a:p>
          <a:endParaRPr lang="en-US" sz="500" b="1"/>
        </a:p>
      </dgm:t>
    </dgm:pt>
    <dgm:pt modelId="{A2C186ED-AAED-42EB-9FBC-CB815FE3AC38}" type="sibTrans" cxnId="{B44A62B1-198A-4528-833C-E77D1D7BD13E}">
      <dgm:prSet/>
      <dgm:spPr/>
      <dgm:t>
        <a:bodyPr/>
        <a:lstStyle/>
        <a:p>
          <a:endParaRPr lang="en-US" sz="500" b="1"/>
        </a:p>
      </dgm:t>
    </dgm:pt>
    <dgm:pt modelId="{D759C90C-FB8B-4D75-9878-2F966429B502}">
      <dgm:prSet phldrT="[Text]" custT="1"/>
      <dgm:spPr>
        <a:solidFill>
          <a:schemeClr val="tx1">
            <a:lumMod val="50000"/>
            <a:lumOff val="50000"/>
          </a:schemeClr>
        </a:solidFill>
      </dgm:spPr>
      <dgm:t>
        <a:bodyPr/>
        <a:lstStyle/>
        <a:p>
          <a:r>
            <a:rPr lang="en-US" sz="500" b="0" dirty="0" smtClean="0"/>
            <a:t>Strategy</a:t>
          </a:r>
          <a:endParaRPr lang="en-US" sz="500" b="0" dirty="0"/>
        </a:p>
      </dgm:t>
    </dgm:pt>
    <dgm:pt modelId="{E84FA923-5202-4140-8C61-12734312F3F2}" type="parTrans" cxnId="{FFA5BEE7-69E9-475C-A304-F7FE2A756052}">
      <dgm:prSet/>
      <dgm:spPr/>
      <dgm:t>
        <a:bodyPr/>
        <a:lstStyle/>
        <a:p>
          <a:endParaRPr lang="en-US" sz="500" b="1"/>
        </a:p>
      </dgm:t>
    </dgm:pt>
    <dgm:pt modelId="{A24326A4-32CD-47DC-B14D-BED957F6821B}" type="sibTrans" cxnId="{FFA5BEE7-69E9-475C-A304-F7FE2A756052}">
      <dgm:prSet/>
      <dgm:spPr/>
      <dgm:t>
        <a:bodyPr/>
        <a:lstStyle/>
        <a:p>
          <a:endParaRPr lang="en-US" sz="700" b="1"/>
        </a:p>
      </dgm:t>
    </dgm:pt>
    <dgm:pt modelId="{6B2A0688-441A-4174-9DFD-57479373706F}">
      <dgm:prSet phldrT="[Text]" custT="1"/>
      <dgm:spPr>
        <a:solidFill>
          <a:schemeClr val="tx1">
            <a:lumMod val="50000"/>
            <a:lumOff val="50000"/>
          </a:schemeClr>
        </a:solidFill>
      </dgm:spPr>
      <dgm:t>
        <a:bodyPr/>
        <a:lstStyle/>
        <a:p>
          <a:r>
            <a:rPr lang="en-US" sz="500" b="0" dirty="0" smtClean="0"/>
            <a:t>Structure</a:t>
          </a:r>
          <a:endParaRPr lang="en-US" sz="500" b="0" dirty="0"/>
        </a:p>
      </dgm:t>
    </dgm:pt>
    <dgm:pt modelId="{148D46EE-37E0-4F9F-BA8F-B12E7A531890}" type="parTrans" cxnId="{6BD5B006-863D-4669-B6A0-2F6336CB3847}">
      <dgm:prSet/>
      <dgm:spPr/>
      <dgm:t>
        <a:bodyPr/>
        <a:lstStyle/>
        <a:p>
          <a:endParaRPr lang="en-US" sz="500" b="1"/>
        </a:p>
      </dgm:t>
    </dgm:pt>
    <dgm:pt modelId="{EB9EF751-D57B-4CB7-906D-926F99393C75}" type="sibTrans" cxnId="{6BD5B006-863D-4669-B6A0-2F6336CB3847}">
      <dgm:prSet/>
      <dgm:spPr/>
      <dgm:t>
        <a:bodyPr/>
        <a:lstStyle/>
        <a:p>
          <a:endParaRPr lang="en-US" sz="700" b="1"/>
        </a:p>
      </dgm:t>
    </dgm:pt>
    <dgm:pt modelId="{9377F736-1668-45B4-8F7B-F9A46292F9B6}">
      <dgm:prSet phldrT="[Text]" custT="1"/>
      <dgm:spPr>
        <a:solidFill>
          <a:schemeClr val="tx1">
            <a:lumMod val="50000"/>
            <a:lumOff val="50000"/>
          </a:schemeClr>
        </a:solidFill>
      </dgm:spPr>
      <dgm:t>
        <a:bodyPr/>
        <a:lstStyle/>
        <a:p>
          <a:r>
            <a:rPr lang="en-US" sz="500" b="0" dirty="0" smtClean="0"/>
            <a:t>People</a:t>
          </a:r>
          <a:endParaRPr lang="en-US" sz="500" b="0" dirty="0"/>
        </a:p>
      </dgm:t>
    </dgm:pt>
    <dgm:pt modelId="{C990E738-5075-4133-A7F9-A3FE42CBD6D9}" type="parTrans" cxnId="{3824519E-B24F-4859-B826-2911F0CA42BB}">
      <dgm:prSet/>
      <dgm:spPr/>
      <dgm:t>
        <a:bodyPr/>
        <a:lstStyle/>
        <a:p>
          <a:endParaRPr lang="en-US" sz="500" b="1"/>
        </a:p>
      </dgm:t>
    </dgm:pt>
    <dgm:pt modelId="{1B92EEAF-DA14-4558-B49B-1EE5769A5DEE}" type="sibTrans" cxnId="{3824519E-B24F-4859-B826-2911F0CA42BB}">
      <dgm:prSet/>
      <dgm:spPr/>
      <dgm:t>
        <a:bodyPr/>
        <a:lstStyle/>
        <a:p>
          <a:endParaRPr lang="en-US" sz="700" b="1"/>
        </a:p>
      </dgm:t>
    </dgm:pt>
    <dgm:pt modelId="{74002899-83B2-44F1-AAAA-4B64BA46B063}">
      <dgm:prSet phldrT="[Text]" custT="1"/>
      <dgm:spPr>
        <a:solidFill>
          <a:schemeClr val="tx2"/>
        </a:solidFill>
      </dgm:spPr>
      <dgm:t>
        <a:bodyPr/>
        <a:lstStyle/>
        <a:p>
          <a:r>
            <a:rPr lang="en-US" sz="800" b="1" dirty="0" smtClean="0"/>
            <a:t>Process</a:t>
          </a:r>
          <a:endParaRPr lang="en-US" sz="800" b="1" dirty="0"/>
        </a:p>
      </dgm:t>
    </dgm:pt>
    <dgm:pt modelId="{3B5C075D-8DC3-4665-8D6A-9C3EFCBA98DF}" type="parTrans" cxnId="{88C384F3-20D2-4544-A997-1A5F6D153B18}">
      <dgm:prSet/>
      <dgm:spPr/>
      <dgm:t>
        <a:bodyPr/>
        <a:lstStyle/>
        <a:p>
          <a:endParaRPr lang="en-US" sz="500" b="1"/>
        </a:p>
      </dgm:t>
    </dgm:pt>
    <dgm:pt modelId="{9518C93A-4098-4337-9BEA-0B4465194DBF}" type="sibTrans" cxnId="{88C384F3-20D2-4544-A997-1A5F6D153B18}">
      <dgm:prSet/>
      <dgm:spPr/>
      <dgm:t>
        <a:bodyPr/>
        <a:lstStyle/>
        <a:p>
          <a:endParaRPr lang="en-US" sz="700" b="1"/>
        </a:p>
      </dgm:t>
    </dgm:pt>
    <dgm:pt modelId="{77436A55-FD78-486B-BCA9-0E72F573CD98}">
      <dgm:prSet phldrT="[Text]" custT="1"/>
      <dgm:spPr>
        <a:solidFill>
          <a:schemeClr val="tx1">
            <a:lumMod val="50000"/>
            <a:lumOff val="50000"/>
          </a:schemeClr>
        </a:solidFill>
      </dgm:spPr>
      <dgm:t>
        <a:bodyPr/>
        <a:lstStyle/>
        <a:p>
          <a:r>
            <a:rPr lang="en-US" sz="500" b="1" dirty="0" smtClean="0"/>
            <a:t>Rewards</a:t>
          </a:r>
          <a:endParaRPr lang="en-US" sz="500" b="1" dirty="0"/>
        </a:p>
      </dgm:t>
    </dgm:pt>
    <dgm:pt modelId="{CC208476-D745-4D36-8108-E99A501E6E7D}" type="parTrans" cxnId="{667264AA-0206-4746-9B88-240760762D9C}">
      <dgm:prSet/>
      <dgm:spPr/>
      <dgm:t>
        <a:bodyPr/>
        <a:lstStyle/>
        <a:p>
          <a:endParaRPr lang="en-US" sz="500"/>
        </a:p>
      </dgm:t>
    </dgm:pt>
    <dgm:pt modelId="{E798768A-17A9-44F2-9CEE-DA32AC19E653}" type="sibTrans" cxnId="{667264AA-0206-4746-9B88-240760762D9C}">
      <dgm:prSet/>
      <dgm:spPr/>
      <dgm:t>
        <a:bodyPr/>
        <a:lstStyle/>
        <a:p>
          <a:endParaRPr lang="en-US" sz="700"/>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X="76280" custScaleY="73668"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16349" custScaleY="100740"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16349" custScaleY="100740"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16349" custScaleY="100740"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36154" custScaleY="100740"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16349" custScaleY="100740"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FE3ED88B-6819-442D-80AA-29AC87D89B95}" type="presOf" srcId="{A24326A4-32CD-47DC-B14D-BED957F6821B}" destId="{CD5A5376-FC98-4740-815C-B86196CA4C95}" srcOrd="0" destOrd="0" presId="urn:microsoft.com/office/officeart/2005/8/layout/radial6"/>
    <dgm:cxn modelId="{6BD5B006-863D-4669-B6A0-2F6336CB3847}" srcId="{09CD9B39-7A44-4DF2-8985-7F16A805DD51}" destId="{6B2A0688-441A-4174-9DFD-57479373706F}" srcOrd="1" destOrd="0" parTransId="{148D46EE-37E0-4F9F-BA8F-B12E7A531890}" sibTransId="{EB9EF751-D57B-4CB7-906D-926F99393C75}"/>
    <dgm:cxn modelId="{76697E3F-90FC-4C81-B8D1-937828DB376D}" type="presOf" srcId="{61E3F390-ABC6-4579-BA18-92F840549267}" destId="{4BCCFE67-2EDB-4DBE-85C6-EEDEE4C6F3E1}" srcOrd="0" destOrd="0" presId="urn:microsoft.com/office/officeart/2005/8/layout/radial6"/>
    <dgm:cxn modelId="{E9A888EC-9A89-44BA-B689-113D294B4A40}" type="presOf" srcId="{D759C90C-FB8B-4D75-9878-2F966429B502}" destId="{D8C34068-A5F0-4264-A205-DC80C3BAF99D}" srcOrd="0" destOrd="0" presId="urn:microsoft.com/office/officeart/2005/8/layout/radial6"/>
    <dgm:cxn modelId="{3BBBD4D6-0A70-4ADC-814F-216A7D56454D}" type="presOf" srcId="{77436A55-FD78-486B-BCA9-0E72F573CD98}" destId="{1DE31FB5-1BF7-487F-A6AC-5A4A1AE4B2DD}" srcOrd="0" destOrd="0" presId="urn:microsoft.com/office/officeart/2005/8/layout/radial6"/>
    <dgm:cxn modelId="{888B57B3-99EF-43CF-B609-5AD13DA504CE}" type="presOf" srcId="{09CD9B39-7A44-4DF2-8985-7F16A805DD51}" destId="{7E1EABA6-745A-4D57-8A09-4B698E34FBAC}" srcOrd="0" destOrd="0" presId="urn:microsoft.com/office/officeart/2005/8/layout/radial6"/>
    <dgm:cxn modelId="{BFB717CB-6E40-498F-A79F-E3539FD230B4}" type="presOf" srcId="{EB9EF751-D57B-4CB7-906D-926F99393C75}" destId="{1A2E466F-5CBB-4D90-8253-6F4C4C4F56E8}" srcOrd="0" destOrd="0" presId="urn:microsoft.com/office/officeart/2005/8/layout/radial6"/>
    <dgm:cxn modelId="{667264AA-0206-4746-9B88-240760762D9C}" srcId="{09CD9B39-7A44-4DF2-8985-7F16A805DD51}" destId="{77436A55-FD78-486B-BCA9-0E72F573CD98}" srcOrd="4" destOrd="0" parTransId="{CC208476-D745-4D36-8108-E99A501E6E7D}" sibTransId="{E798768A-17A9-44F2-9CEE-DA32AC19E653}"/>
    <dgm:cxn modelId="{88C384F3-20D2-4544-A997-1A5F6D153B18}" srcId="{09CD9B39-7A44-4DF2-8985-7F16A805DD51}" destId="{74002899-83B2-44F1-AAAA-4B64BA46B063}" srcOrd="3" destOrd="0" parTransId="{3B5C075D-8DC3-4665-8D6A-9C3EFCBA98DF}" sibTransId="{9518C93A-4098-4337-9BEA-0B4465194DBF}"/>
    <dgm:cxn modelId="{C3675CA5-B21E-449E-84AF-E8955E6D2B50}" type="presOf" srcId="{E798768A-17A9-44F2-9CEE-DA32AC19E653}" destId="{B39EB234-CA73-4478-922A-F79F6C62542A}" srcOrd="0" destOrd="0" presId="urn:microsoft.com/office/officeart/2005/8/layout/radial6"/>
    <dgm:cxn modelId="{9F6F4984-65F8-4A86-A98E-22DC58D69EF7}" type="presOf" srcId="{1B92EEAF-DA14-4558-B49B-1EE5769A5DEE}" destId="{0FECEE5B-FF9E-4ACB-AA68-927ECB0D94A4}" srcOrd="0" destOrd="0" presId="urn:microsoft.com/office/officeart/2005/8/layout/radial6"/>
    <dgm:cxn modelId="{DE75C4C8-AD46-4733-ACEE-50BEC46C26B3}" type="presOf" srcId="{9377F736-1668-45B4-8F7B-F9A46292F9B6}" destId="{88ABBCD7-EF54-4FCA-BDDF-97C12F6BB66A}"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261CFCF1-985E-4777-A0D1-CCF35494D3FD}" type="presOf" srcId="{74002899-83B2-44F1-AAAA-4B64BA46B063}" destId="{44A29687-5A70-4F3A-A1B0-EA33723B46CC}" srcOrd="0" destOrd="0" presId="urn:microsoft.com/office/officeart/2005/8/layout/radial6"/>
    <dgm:cxn modelId="{B44A62B1-198A-4528-833C-E77D1D7BD13E}" srcId="{61E3F390-ABC6-4579-BA18-92F840549267}" destId="{09CD9B39-7A44-4DF2-8985-7F16A805DD51}" srcOrd="0" destOrd="0" parTransId="{F677AD31-6117-48B3-97DF-5BCDCFB0A4AE}" sibTransId="{A2C186ED-AAED-42EB-9FBC-CB815FE3AC38}"/>
    <dgm:cxn modelId="{3824519E-B24F-4859-B826-2911F0CA42BB}" srcId="{09CD9B39-7A44-4DF2-8985-7F16A805DD51}" destId="{9377F736-1668-45B4-8F7B-F9A46292F9B6}" srcOrd="2" destOrd="0" parTransId="{C990E738-5075-4133-A7F9-A3FE42CBD6D9}" sibTransId="{1B92EEAF-DA14-4558-B49B-1EE5769A5DEE}"/>
    <dgm:cxn modelId="{8276433C-516E-4363-9629-BF73CB92E103}" type="presOf" srcId="{6B2A0688-441A-4174-9DFD-57479373706F}" destId="{F03F37A9-32E5-4AFA-86BD-A42DFA0A029B}" srcOrd="0" destOrd="0" presId="urn:microsoft.com/office/officeart/2005/8/layout/radial6"/>
    <dgm:cxn modelId="{BA130361-0EBB-4415-B81C-BEE6437D96BC}" type="presOf" srcId="{9518C93A-4098-4337-9BEA-0B4465194DBF}" destId="{3F5A7A82-4441-47EE-BED5-DF7EA0AA711E}" srcOrd="0" destOrd="0" presId="urn:microsoft.com/office/officeart/2005/8/layout/radial6"/>
    <dgm:cxn modelId="{F752C242-0B6E-4508-A601-E34A19E2D051}" type="presParOf" srcId="{4BCCFE67-2EDB-4DBE-85C6-EEDEE4C6F3E1}" destId="{7E1EABA6-745A-4D57-8A09-4B698E34FBAC}" srcOrd="0" destOrd="0" presId="urn:microsoft.com/office/officeart/2005/8/layout/radial6"/>
    <dgm:cxn modelId="{A60CDEC7-AF89-4DE6-84E6-E4DF4BC6CC39}" type="presParOf" srcId="{4BCCFE67-2EDB-4DBE-85C6-EEDEE4C6F3E1}" destId="{D8C34068-A5F0-4264-A205-DC80C3BAF99D}" srcOrd="1" destOrd="0" presId="urn:microsoft.com/office/officeart/2005/8/layout/radial6"/>
    <dgm:cxn modelId="{0326AEBA-E53D-4AFE-8880-E93B6F0F8BC8}" type="presParOf" srcId="{4BCCFE67-2EDB-4DBE-85C6-EEDEE4C6F3E1}" destId="{AF75C881-BE63-4318-8E5A-CEAF4D7CDE8A}" srcOrd="2" destOrd="0" presId="urn:microsoft.com/office/officeart/2005/8/layout/radial6"/>
    <dgm:cxn modelId="{65B08ACC-3FC5-445A-8C00-DA4AE7B80695}" type="presParOf" srcId="{4BCCFE67-2EDB-4DBE-85C6-EEDEE4C6F3E1}" destId="{CD5A5376-FC98-4740-815C-B86196CA4C95}" srcOrd="3" destOrd="0" presId="urn:microsoft.com/office/officeart/2005/8/layout/radial6"/>
    <dgm:cxn modelId="{9B3864D4-693B-4EFC-973C-083A70C37E84}" type="presParOf" srcId="{4BCCFE67-2EDB-4DBE-85C6-EEDEE4C6F3E1}" destId="{F03F37A9-32E5-4AFA-86BD-A42DFA0A029B}" srcOrd="4" destOrd="0" presId="urn:microsoft.com/office/officeart/2005/8/layout/radial6"/>
    <dgm:cxn modelId="{A002FF0D-DE7A-4062-8051-14061786187E}" type="presParOf" srcId="{4BCCFE67-2EDB-4DBE-85C6-EEDEE4C6F3E1}" destId="{27D3B319-BBD7-443E-BE90-E87B1C565CFA}" srcOrd="5" destOrd="0" presId="urn:microsoft.com/office/officeart/2005/8/layout/radial6"/>
    <dgm:cxn modelId="{1AE6A325-2BE0-4383-85F1-55EF51444BDE}" type="presParOf" srcId="{4BCCFE67-2EDB-4DBE-85C6-EEDEE4C6F3E1}" destId="{1A2E466F-5CBB-4D90-8253-6F4C4C4F56E8}" srcOrd="6" destOrd="0" presId="urn:microsoft.com/office/officeart/2005/8/layout/radial6"/>
    <dgm:cxn modelId="{0D955AA8-D203-4066-9B85-CAF13D730E14}" type="presParOf" srcId="{4BCCFE67-2EDB-4DBE-85C6-EEDEE4C6F3E1}" destId="{88ABBCD7-EF54-4FCA-BDDF-97C12F6BB66A}" srcOrd="7" destOrd="0" presId="urn:microsoft.com/office/officeart/2005/8/layout/radial6"/>
    <dgm:cxn modelId="{3041A46B-78BB-4C02-A753-86174B362AB6}" type="presParOf" srcId="{4BCCFE67-2EDB-4DBE-85C6-EEDEE4C6F3E1}" destId="{30E51A11-D153-422D-AC96-B65344BE1193}" srcOrd="8" destOrd="0" presId="urn:microsoft.com/office/officeart/2005/8/layout/radial6"/>
    <dgm:cxn modelId="{D79AEE6B-4C85-4B9E-9210-2C2A39BA6C0A}" type="presParOf" srcId="{4BCCFE67-2EDB-4DBE-85C6-EEDEE4C6F3E1}" destId="{0FECEE5B-FF9E-4ACB-AA68-927ECB0D94A4}" srcOrd="9" destOrd="0" presId="urn:microsoft.com/office/officeart/2005/8/layout/radial6"/>
    <dgm:cxn modelId="{FF194297-88F5-4929-B30F-09276E4BC564}" type="presParOf" srcId="{4BCCFE67-2EDB-4DBE-85C6-EEDEE4C6F3E1}" destId="{44A29687-5A70-4F3A-A1B0-EA33723B46CC}" srcOrd="10" destOrd="0" presId="urn:microsoft.com/office/officeart/2005/8/layout/radial6"/>
    <dgm:cxn modelId="{C2419B51-20C9-4060-859D-C8F226DB5084}" type="presParOf" srcId="{4BCCFE67-2EDB-4DBE-85C6-EEDEE4C6F3E1}" destId="{BDCE89AE-A238-490E-B4B8-16F046C764EA}" srcOrd="11" destOrd="0" presId="urn:microsoft.com/office/officeart/2005/8/layout/radial6"/>
    <dgm:cxn modelId="{A431332F-67E4-47DD-9901-69B5D818F648}" type="presParOf" srcId="{4BCCFE67-2EDB-4DBE-85C6-EEDEE4C6F3E1}" destId="{3F5A7A82-4441-47EE-BED5-DF7EA0AA711E}" srcOrd="12" destOrd="0" presId="urn:microsoft.com/office/officeart/2005/8/layout/radial6"/>
    <dgm:cxn modelId="{266C6454-3F06-46DE-86D1-799A9F78D942}" type="presParOf" srcId="{4BCCFE67-2EDB-4DBE-85C6-EEDEE4C6F3E1}" destId="{1DE31FB5-1BF7-487F-A6AC-5A4A1AE4B2DD}" srcOrd="13" destOrd="0" presId="urn:microsoft.com/office/officeart/2005/8/layout/radial6"/>
    <dgm:cxn modelId="{7F25D7F8-6BB5-4246-B694-2F949B4FFE67}" type="presParOf" srcId="{4BCCFE67-2EDB-4DBE-85C6-EEDEE4C6F3E1}" destId="{77585BB6-E38A-4102-8CBB-F35E645C2C08}" srcOrd="14" destOrd="0" presId="urn:microsoft.com/office/officeart/2005/8/layout/radial6"/>
    <dgm:cxn modelId="{67FABE02-5C51-4702-BE69-3219836F6FBE}"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E3F390-ABC6-4579-BA18-92F840549267}"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en-US"/>
        </a:p>
      </dgm:t>
    </dgm:pt>
    <dgm:pt modelId="{09CD9B39-7A44-4DF2-8985-7F16A805DD51}">
      <dgm:prSet phldrT="[Text]" custT="1"/>
      <dgm:spPr>
        <a:solidFill>
          <a:schemeClr val="tx1">
            <a:lumMod val="50000"/>
            <a:lumOff val="50000"/>
          </a:schemeClr>
        </a:solidFill>
      </dgm:spPr>
      <dgm:t>
        <a:bodyPr/>
        <a:lstStyle/>
        <a:p>
          <a:r>
            <a:rPr lang="en-US" sz="700" b="1" dirty="0" smtClean="0"/>
            <a:t>Key Facets</a:t>
          </a:r>
          <a:endParaRPr lang="en-US" sz="700" b="1" dirty="0"/>
        </a:p>
      </dgm:t>
    </dgm:pt>
    <dgm:pt modelId="{F677AD31-6117-48B3-97DF-5BCDCFB0A4AE}" type="parTrans" cxnId="{B44A62B1-198A-4528-833C-E77D1D7BD13E}">
      <dgm:prSet/>
      <dgm:spPr/>
      <dgm:t>
        <a:bodyPr/>
        <a:lstStyle/>
        <a:p>
          <a:endParaRPr lang="en-US" sz="500" b="1"/>
        </a:p>
      </dgm:t>
    </dgm:pt>
    <dgm:pt modelId="{A2C186ED-AAED-42EB-9FBC-CB815FE3AC38}" type="sibTrans" cxnId="{B44A62B1-198A-4528-833C-E77D1D7BD13E}">
      <dgm:prSet/>
      <dgm:spPr/>
      <dgm:t>
        <a:bodyPr/>
        <a:lstStyle/>
        <a:p>
          <a:endParaRPr lang="en-US" sz="500" b="1"/>
        </a:p>
      </dgm:t>
    </dgm:pt>
    <dgm:pt modelId="{D759C90C-FB8B-4D75-9878-2F966429B502}">
      <dgm:prSet phldrT="[Text]" custT="1"/>
      <dgm:spPr>
        <a:solidFill>
          <a:schemeClr val="tx1">
            <a:lumMod val="50000"/>
            <a:lumOff val="50000"/>
          </a:schemeClr>
        </a:solidFill>
      </dgm:spPr>
      <dgm:t>
        <a:bodyPr/>
        <a:lstStyle/>
        <a:p>
          <a:r>
            <a:rPr lang="en-US" sz="500" b="0" dirty="0" smtClean="0"/>
            <a:t>Strategy</a:t>
          </a:r>
          <a:endParaRPr lang="en-US" sz="500" b="0" dirty="0"/>
        </a:p>
      </dgm:t>
    </dgm:pt>
    <dgm:pt modelId="{E84FA923-5202-4140-8C61-12734312F3F2}" type="parTrans" cxnId="{FFA5BEE7-69E9-475C-A304-F7FE2A756052}">
      <dgm:prSet/>
      <dgm:spPr/>
      <dgm:t>
        <a:bodyPr/>
        <a:lstStyle/>
        <a:p>
          <a:endParaRPr lang="en-US" sz="500" b="1"/>
        </a:p>
      </dgm:t>
    </dgm:pt>
    <dgm:pt modelId="{A24326A4-32CD-47DC-B14D-BED957F6821B}" type="sibTrans" cxnId="{FFA5BEE7-69E9-475C-A304-F7FE2A756052}">
      <dgm:prSet/>
      <dgm:spPr/>
      <dgm:t>
        <a:bodyPr/>
        <a:lstStyle/>
        <a:p>
          <a:endParaRPr lang="en-US" sz="700" b="1"/>
        </a:p>
      </dgm:t>
    </dgm:pt>
    <dgm:pt modelId="{6B2A0688-441A-4174-9DFD-57479373706F}">
      <dgm:prSet phldrT="[Text]" custT="1"/>
      <dgm:spPr>
        <a:solidFill>
          <a:schemeClr val="tx1">
            <a:lumMod val="50000"/>
            <a:lumOff val="50000"/>
          </a:schemeClr>
        </a:solidFill>
      </dgm:spPr>
      <dgm:t>
        <a:bodyPr/>
        <a:lstStyle/>
        <a:p>
          <a:r>
            <a:rPr lang="en-US" sz="500" b="0" dirty="0" smtClean="0"/>
            <a:t>Structure</a:t>
          </a:r>
          <a:endParaRPr lang="en-US" sz="500" b="0" dirty="0"/>
        </a:p>
      </dgm:t>
    </dgm:pt>
    <dgm:pt modelId="{148D46EE-37E0-4F9F-BA8F-B12E7A531890}" type="parTrans" cxnId="{6BD5B006-863D-4669-B6A0-2F6336CB3847}">
      <dgm:prSet/>
      <dgm:spPr/>
      <dgm:t>
        <a:bodyPr/>
        <a:lstStyle/>
        <a:p>
          <a:endParaRPr lang="en-US" sz="500" b="1"/>
        </a:p>
      </dgm:t>
    </dgm:pt>
    <dgm:pt modelId="{EB9EF751-D57B-4CB7-906D-926F99393C75}" type="sibTrans" cxnId="{6BD5B006-863D-4669-B6A0-2F6336CB3847}">
      <dgm:prSet/>
      <dgm:spPr/>
      <dgm:t>
        <a:bodyPr/>
        <a:lstStyle/>
        <a:p>
          <a:endParaRPr lang="en-US" sz="700" b="1"/>
        </a:p>
      </dgm:t>
    </dgm:pt>
    <dgm:pt modelId="{9377F736-1668-45B4-8F7B-F9A46292F9B6}">
      <dgm:prSet phldrT="[Text]" custT="1"/>
      <dgm:spPr>
        <a:solidFill>
          <a:schemeClr val="tx1">
            <a:lumMod val="50000"/>
            <a:lumOff val="50000"/>
          </a:schemeClr>
        </a:solidFill>
      </dgm:spPr>
      <dgm:t>
        <a:bodyPr/>
        <a:lstStyle/>
        <a:p>
          <a:r>
            <a:rPr lang="en-US" sz="500" b="0" dirty="0" smtClean="0"/>
            <a:t>People</a:t>
          </a:r>
          <a:endParaRPr lang="en-US" sz="500" b="0" dirty="0"/>
        </a:p>
      </dgm:t>
    </dgm:pt>
    <dgm:pt modelId="{C990E738-5075-4133-A7F9-A3FE42CBD6D9}" type="parTrans" cxnId="{3824519E-B24F-4859-B826-2911F0CA42BB}">
      <dgm:prSet/>
      <dgm:spPr/>
      <dgm:t>
        <a:bodyPr/>
        <a:lstStyle/>
        <a:p>
          <a:endParaRPr lang="en-US" sz="500" b="1"/>
        </a:p>
      </dgm:t>
    </dgm:pt>
    <dgm:pt modelId="{1B92EEAF-DA14-4558-B49B-1EE5769A5DEE}" type="sibTrans" cxnId="{3824519E-B24F-4859-B826-2911F0CA42BB}">
      <dgm:prSet/>
      <dgm:spPr/>
      <dgm:t>
        <a:bodyPr/>
        <a:lstStyle/>
        <a:p>
          <a:endParaRPr lang="en-US" sz="700" b="1"/>
        </a:p>
      </dgm:t>
    </dgm:pt>
    <dgm:pt modelId="{74002899-83B2-44F1-AAAA-4B64BA46B063}">
      <dgm:prSet phldrT="[Text]" custT="1"/>
      <dgm:spPr>
        <a:solidFill>
          <a:schemeClr val="tx1">
            <a:lumMod val="50000"/>
            <a:lumOff val="50000"/>
          </a:schemeClr>
        </a:solidFill>
      </dgm:spPr>
      <dgm:t>
        <a:bodyPr/>
        <a:lstStyle/>
        <a:p>
          <a:r>
            <a:rPr lang="en-US" sz="500" b="0" dirty="0" smtClean="0"/>
            <a:t>Process</a:t>
          </a:r>
          <a:endParaRPr lang="en-US" sz="500" b="0" dirty="0"/>
        </a:p>
      </dgm:t>
    </dgm:pt>
    <dgm:pt modelId="{3B5C075D-8DC3-4665-8D6A-9C3EFCBA98DF}" type="parTrans" cxnId="{88C384F3-20D2-4544-A997-1A5F6D153B18}">
      <dgm:prSet/>
      <dgm:spPr/>
      <dgm:t>
        <a:bodyPr/>
        <a:lstStyle/>
        <a:p>
          <a:endParaRPr lang="en-US" sz="500" b="1"/>
        </a:p>
      </dgm:t>
    </dgm:pt>
    <dgm:pt modelId="{9518C93A-4098-4337-9BEA-0B4465194DBF}" type="sibTrans" cxnId="{88C384F3-20D2-4544-A997-1A5F6D153B18}">
      <dgm:prSet/>
      <dgm:spPr/>
      <dgm:t>
        <a:bodyPr/>
        <a:lstStyle/>
        <a:p>
          <a:endParaRPr lang="en-US" sz="700" b="1"/>
        </a:p>
      </dgm:t>
    </dgm:pt>
    <dgm:pt modelId="{77436A55-FD78-486B-BCA9-0E72F573CD98}">
      <dgm:prSet phldrT="[Text]" custT="1"/>
      <dgm:spPr>
        <a:solidFill>
          <a:schemeClr val="tx2"/>
        </a:solidFill>
      </dgm:spPr>
      <dgm:t>
        <a:bodyPr/>
        <a:lstStyle/>
        <a:p>
          <a:r>
            <a:rPr lang="en-US" sz="750" b="1" dirty="0" smtClean="0"/>
            <a:t>Rewards</a:t>
          </a:r>
          <a:endParaRPr lang="en-US" sz="750" b="1" dirty="0"/>
        </a:p>
      </dgm:t>
    </dgm:pt>
    <dgm:pt modelId="{CC208476-D745-4D36-8108-E99A501E6E7D}" type="parTrans" cxnId="{667264AA-0206-4746-9B88-240760762D9C}">
      <dgm:prSet/>
      <dgm:spPr/>
      <dgm:t>
        <a:bodyPr/>
        <a:lstStyle/>
        <a:p>
          <a:endParaRPr lang="en-US" sz="500"/>
        </a:p>
      </dgm:t>
    </dgm:pt>
    <dgm:pt modelId="{E798768A-17A9-44F2-9CEE-DA32AC19E653}" type="sibTrans" cxnId="{667264AA-0206-4746-9B88-240760762D9C}">
      <dgm:prSet/>
      <dgm:spPr/>
      <dgm:t>
        <a:bodyPr/>
        <a:lstStyle/>
        <a:p>
          <a:endParaRPr lang="en-US" sz="700"/>
        </a:p>
      </dgm:t>
    </dgm:pt>
    <dgm:pt modelId="{4BCCFE67-2EDB-4DBE-85C6-EEDEE4C6F3E1}" type="pres">
      <dgm:prSet presAssocID="{61E3F390-ABC6-4579-BA18-92F840549267}" presName="Name0" presStyleCnt="0">
        <dgm:presLayoutVars>
          <dgm:chMax val="1"/>
          <dgm:dir/>
          <dgm:animLvl val="ctr"/>
          <dgm:resizeHandles val="exact"/>
        </dgm:presLayoutVars>
      </dgm:prSet>
      <dgm:spPr/>
      <dgm:t>
        <a:bodyPr/>
        <a:lstStyle/>
        <a:p>
          <a:endParaRPr lang="en-US"/>
        </a:p>
      </dgm:t>
    </dgm:pt>
    <dgm:pt modelId="{7E1EABA6-745A-4D57-8A09-4B698E34FBAC}" type="pres">
      <dgm:prSet presAssocID="{09CD9B39-7A44-4DF2-8985-7F16A805DD51}" presName="centerShape" presStyleLbl="node0" presStyleIdx="0" presStyleCnt="1" custScaleX="76280" custScaleY="73668" custLinFactNeighborX="1967" custLinFactNeighborY="3091"/>
      <dgm:spPr/>
      <dgm:t>
        <a:bodyPr/>
        <a:lstStyle/>
        <a:p>
          <a:endParaRPr lang="en-US"/>
        </a:p>
      </dgm:t>
    </dgm:pt>
    <dgm:pt modelId="{D8C34068-A5F0-4264-A205-DC80C3BAF99D}" type="pres">
      <dgm:prSet presAssocID="{D759C90C-FB8B-4D75-9878-2F966429B502}" presName="node" presStyleLbl="node1" presStyleIdx="0" presStyleCnt="5" custScaleX="116349" custScaleY="100740" custRadScaleRad="100056" custRadScaleInc="8056">
        <dgm:presLayoutVars>
          <dgm:bulletEnabled val="1"/>
        </dgm:presLayoutVars>
      </dgm:prSet>
      <dgm:spPr/>
      <dgm:t>
        <a:bodyPr/>
        <a:lstStyle/>
        <a:p>
          <a:endParaRPr lang="en-US"/>
        </a:p>
      </dgm:t>
    </dgm:pt>
    <dgm:pt modelId="{AF75C881-BE63-4318-8E5A-CEAF4D7CDE8A}" type="pres">
      <dgm:prSet presAssocID="{D759C90C-FB8B-4D75-9878-2F966429B502}" presName="dummy" presStyleCnt="0"/>
      <dgm:spPr/>
    </dgm:pt>
    <dgm:pt modelId="{CD5A5376-FC98-4740-815C-B86196CA4C95}" type="pres">
      <dgm:prSet presAssocID="{A24326A4-32CD-47DC-B14D-BED957F6821B}" presName="sibTrans" presStyleLbl="sibTrans2D1" presStyleIdx="0" presStyleCnt="5"/>
      <dgm:spPr/>
      <dgm:t>
        <a:bodyPr/>
        <a:lstStyle/>
        <a:p>
          <a:endParaRPr lang="en-US"/>
        </a:p>
      </dgm:t>
    </dgm:pt>
    <dgm:pt modelId="{F03F37A9-32E5-4AFA-86BD-A42DFA0A029B}" type="pres">
      <dgm:prSet presAssocID="{6B2A0688-441A-4174-9DFD-57479373706F}" presName="node" presStyleLbl="node1" presStyleIdx="1" presStyleCnt="5" custScaleX="116349" custScaleY="100740" custRadScaleRad="120288" custRadScaleInc="-4543">
        <dgm:presLayoutVars>
          <dgm:bulletEnabled val="1"/>
        </dgm:presLayoutVars>
      </dgm:prSet>
      <dgm:spPr/>
      <dgm:t>
        <a:bodyPr/>
        <a:lstStyle/>
        <a:p>
          <a:endParaRPr lang="en-US"/>
        </a:p>
      </dgm:t>
    </dgm:pt>
    <dgm:pt modelId="{27D3B319-BBD7-443E-BE90-E87B1C565CFA}" type="pres">
      <dgm:prSet presAssocID="{6B2A0688-441A-4174-9DFD-57479373706F}" presName="dummy" presStyleCnt="0"/>
      <dgm:spPr/>
    </dgm:pt>
    <dgm:pt modelId="{1A2E466F-5CBB-4D90-8253-6F4C4C4F56E8}" type="pres">
      <dgm:prSet presAssocID="{EB9EF751-D57B-4CB7-906D-926F99393C75}" presName="sibTrans" presStyleLbl="sibTrans2D1" presStyleIdx="1" presStyleCnt="5"/>
      <dgm:spPr/>
      <dgm:t>
        <a:bodyPr/>
        <a:lstStyle/>
        <a:p>
          <a:endParaRPr lang="en-US"/>
        </a:p>
      </dgm:t>
    </dgm:pt>
    <dgm:pt modelId="{88ABBCD7-EF54-4FCA-BDDF-97C12F6BB66A}" type="pres">
      <dgm:prSet presAssocID="{9377F736-1668-45B4-8F7B-F9A46292F9B6}" presName="node" presStyleLbl="node1" presStyleIdx="2" presStyleCnt="5" custScaleX="116349" custScaleY="100740" custRadScaleRad="125449" custRadScaleInc="-32714">
        <dgm:presLayoutVars>
          <dgm:bulletEnabled val="1"/>
        </dgm:presLayoutVars>
      </dgm:prSet>
      <dgm:spPr/>
      <dgm:t>
        <a:bodyPr/>
        <a:lstStyle/>
        <a:p>
          <a:endParaRPr lang="en-US"/>
        </a:p>
      </dgm:t>
    </dgm:pt>
    <dgm:pt modelId="{30E51A11-D153-422D-AC96-B65344BE1193}" type="pres">
      <dgm:prSet presAssocID="{9377F736-1668-45B4-8F7B-F9A46292F9B6}" presName="dummy" presStyleCnt="0"/>
      <dgm:spPr/>
    </dgm:pt>
    <dgm:pt modelId="{0FECEE5B-FF9E-4ACB-AA68-927ECB0D94A4}" type="pres">
      <dgm:prSet presAssocID="{1B92EEAF-DA14-4558-B49B-1EE5769A5DEE}" presName="sibTrans" presStyleLbl="sibTrans2D1" presStyleIdx="2" presStyleCnt="5"/>
      <dgm:spPr/>
      <dgm:t>
        <a:bodyPr/>
        <a:lstStyle/>
        <a:p>
          <a:endParaRPr lang="en-US"/>
        </a:p>
      </dgm:t>
    </dgm:pt>
    <dgm:pt modelId="{44A29687-5A70-4F3A-A1B0-EA33723B46CC}" type="pres">
      <dgm:prSet presAssocID="{74002899-83B2-44F1-AAAA-4B64BA46B063}" presName="node" presStyleLbl="node1" presStyleIdx="3" presStyleCnt="5" custScaleX="116349" custScaleY="100740" custRadScaleRad="114358" custRadScaleInc="28926">
        <dgm:presLayoutVars>
          <dgm:bulletEnabled val="1"/>
        </dgm:presLayoutVars>
      </dgm:prSet>
      <dgm:spPr/>
      <dgm:t>
        <a:bodyPr/>
        <a:lstStyle/>
        <a:p>
          <a:endParaRPr lang="en-US"/>
        </a:p>
      </dgm:t>
    </dgm:pt>
    <dgm:pt modelId="{BDCE89AE-A238-490E-B4B8-16F046C764EA}" type="pres">
      <dgm:prSet presAssocID="{74002899-83B2-44F1-AAAA-4B64BA46B063}" presName="dummy" presStyleCnt="0"/>
      <dgm:spPr/>
    </dgm:pt>
    <dgm:pt modelId="{3F5A7A82-4441-47EE-BED5-DF7EA0AA711E}" type="pres">
      <dgm:prSet presAssocID="{9518C93A-4098-4337-9BEA-0B4465194DBF}" presName="sibTrans" presStyleLbl="sibTrans2D1" presStyleIdx="3" presStyleCnt="5"/>
      <dgm:spPr/>
      <dgm:t>
        <a:bodyPr/>
        <a:lstStyle/>
        <a:p>
          <a:endParaRPr lang="en-US"/>
        </a:p>
      </dgm:t>
    </dgm:pt>
    <dgm:pt modelId="{1DE31FB5-1BF7-487F-A6AC-5A4A1AE4B2DD}" type="pres">
      <dgm:prSet presAssocID="{77436A55-FD78-486B-BCA9-0E72F573CD98}" presName="node" presStyleLbl="node1" presStyleIdx="4" presStyleCnt="5" custScaleX="146055" custScaleY="100740" custRadScaleRad="111392" custRadScaleInc="4761">
        <dgm:presLayoutVars>
          <dgm:bulletEnabled val="1"/>
        </dgm:presLayoutVars>
      </dgm:prSet>
      <dgm:spPr/>
      <dgm:t>
        <a:bodyPr/>
        <a:lstStyle/>
        <a:p>
          <a:endParaRPr lang="en-US"/>
        </a:p>
      </dgm:t>
    </dgm:pt>
    <dgm:pt modelId="{77585BB6-E38A-4102-8CBB-F35E645C2C08}" type="pres">
      <dgm:prSet presAssocID="{77436A55-FD78-486B-BCA9-0E72F573CD98}" presName="dummy" presStyleCnt="0"/>
      <dgm:spPr/>
    </dgm:pt>
    <dgm:pt modelId="{B39EB234-CA73-4478-922A-F79F6C62542A}" type="pres">
      <dgm:prSet presAssocID="{E798768A-17A9-44F2-9CEE-DA32AC19E653}" presName="sibTrans" presStyleLbl="sibTrans2D1" presStyleIdx="4" presStyleCnt="5"/>
      <dgm:spPr/>
      <dgm:t>
        <a:bodyPr/>
        <a:lstStyle/>
        <a:p>
          <a:endParaRPr lang="en-US"/>
        </a:p>
      </dgm:t>
    </dgm:pt>
  </dgm:ptLst>
  <dgm:cxnLst>
    <dgm:cxn modelId="{8FB70DE1-9B54-4D2C-A1E1-B661964C78C3}" type="presOf" srcId="{D759C90C-FB8B-4D75-9878-2F966429B502}" destId="{D8C34068-A5F0-4264-A205-DC80C3BAF99D}" srcOrd="0" destOrd="0" presId="urn:microsoft.com/office/officeart/2005/8/layout/radial6"/>
    <dgm:cxn modelId="{8FB0BA57-2B07-4BB5-9D23-C209A69141A4}" type="presOf" srcId="{EB9EF751-D57B-4CB7-906D-926F99393C75}" destId="{1A2E466F-5CBB-4D90-8253-6F4C4C4F56E8}" srcOrd="0" destOrd="0" presId="urn:microsoft.com/office/officeart/2005/8/layout/radial6"/>
    <dgm:cxn modelId="{10A6FEEF-9436-48EC-8E0B-F806250079FB}" type="presOf" srcId="{E798768A-17A9-44F2-9CEE-DA32AC19E653}" destId="{B39EB234-CA73-4478-922A-F79F6C62542A}" srcOrd="0" destOrd="0" presId="urn:microsoft.com/office/officeart/2005/8/layout/radial6"/>
    <dgm:cxn modelId="{FA4799B9-FAA4-4ADE-83D6-E3F476D0662B}" type="presOf" srcId="{77436A55-FD78-486B-BCA9-0E72F573CD98}" destId="{1DE31FB5-1BF7-487F-A6AC-5A4A1AE4B2DD}" srcOrd="0" destOrd="0" presId="urn:microsoft.com/office/officeart/2005/8/layout/radial6"/>
    <dgm:cxn modelId="{88C384F3-20D2-4544-A997-1A5F6D153B18}" srcId="{09CD9B39-7A44-4DF2-8985-7F16A805DD51}" destId="{74002899-83B2-44F1-AAAA-4B64BA46B063}" srcOrd="3" destOrd="0" parTransId="{3B5C075D-8DC3-4665-8D6A-9C3EFCBA98DF}" sibTransId="{9518C93A-4098-4337-9BEA-0B4465194DBF}"/>
    <dgm:cxn modelId="{F20CD02A-ED78-4687-932F-4B57430C54FE}" type="presOf" srcId="{6B2A0688-441A-4174-9DFD-57479373706F}" destId="{F03F37A9-32E5-4AFA-86BD-A42DFA0A029B}" srcOrd="0" destOrd="0" presId="urn:microsoft.com/office/officeart/2005/8/layout/radial6"/>
    <dgm:cxn modelId="{41B6BCE5-0347-42BA-B9A0-BF98E0DA284F}" type="presOf" srcId="{61E3F390-ABC6-4579-BA18-92F840549267}" destId="{4BCCFE67-2EDB-4DBE-85C6-EEDEE4C6F3E1}" srcOrd="0" destOrd="0" presId="urn:microsoft.com/office/officeart/2005/8/layout/radial6"/>
    <dgm:cxn modelId="{FFA5BEE7-69E9-475C-A304-F7FE2A756052}" srcId="{09CD9B39-7A44-4DF2-8985-7F16A805DD51}" destId="{D759C90C-FB8B-4D75-9878-2F966429B502}" srcOrd="0" destOrd="0" parTransId="{E84FA923-5202-4140-8C61-12734312F3F2}" sibTransId="{A24326A4-32CD-47DC-B14D-BED957F6821B}"/>
    <dgm:cxn modelId="{D5EF1550-A6BE-4E40-8B9B-7453C124756B}" type="presOf" srcId="{1B92EEAF-DA14-4558-B49B-1EE5769A5DEE}" destId="{0FECEE5B-FF9E-4ACB-AA68-927ECB0D94A4}" srcOrd="0" destOrd="0" presId="urn:microsoft.com/office/officeart/2005/8/layout/radial6"/>
    <dgm:cxn modelId="{7CC1BA64-592A-4AEE-BC62-921BE3CD7423}" type="presOf" srcId="{9518C93A-4098-4337-9BEA-0B4465194DBF}" destId="{3F5A7A82-4441-47EE-BED5-DF7EA0AA711E}" srcOrd="0" destOrd="0" presId="urn:microsoft.com/office/officeart/2005/8/layout/radial6"/>
    <dgm:cxn modelId="{691C7F6F-2DB0-4AC2-95AF-4097F5E06F85}" type="presOf" srcId="{9377F736-1668-45B4-8F7B-F9A46292F9B6}" destId="{88ABBCD7-EF54-4FCA-BDDF-97C12F6BB66A}" srcOrd="0" destOrd="0" presId="urn:microsoft.com/office/officeart/2005/8/layout/radial6"/>
    <dgm:cxn modelId="{3824519E-B24F-4859-B826-2911F0CA42BB}" srcId="{09CD9B39-7A44-4DF2-8985-7F16A805DD51}" destId="{9377F736-1668-45B4-8F7B-F9A46292F9B6}" srcOrd="2" destOrd="0" parTransId="{C990E738-5075-4133-A7F9-A3FE42CBD6D9}" sibTransId="{1B92EEAF-DA14-4558-B49B-1EE5769A5DEE}"/>
    <dgm:cxn modelId="{9FE92DA5-8349-431D-BE7B-BC44294C66B8}" type="presOf" srcId="{09CD9B39-7A44-4DF2-8985-7F16A805DD51}" destId="{7E1EABA6-745A-4D57-8A09-4B698E34FBAC}" srcOrd="0" destOrd="0" presId="urn:microsoft.com/office/officeart/2005/8/layout/radial6"/>
    <dgm:cxn modelId="{6BD5B006-863D-4669-B6A0-2F6336CB3847}" srcId="{09CD9B39-7A44-4DF2-8985-7F16A805DD51}" destId="{6B2A0688-441A-4174-9DFD-57479373706F}" srcOrd="1" destOrd="0" parTransId="{148D46EE-37E0-4F9F-BA8F-B12E7A531890}" sibTransId="{EB9EF751-D57B-4CB7-906D-926F99393C75}"/>
    <dgm:cxn modelId="{F16333A7-4359-4495-A868-209FD8E215CC}" type="presOf" srcId="{74002899-83B2-44F1-AAAA-4B64BA46B063}" destId="{44A29687-5A70-4F3A-A1B0-EA33723B46CC}" srcOrd="0" destOrd="0" presId="urn:microsoft.com/office/officeart/2005/8/layout/radial6"/>
    <dgm:cxn modelId="{667264AA-0206-4746-9B88-240760762D9C}" srcId="{09CD9B39-7A44-4DF2-8985-7F16A805DD51}" destId="{77436A55-FD78-486B-BCA9-0E72F573CD98}" srcOrd="4" destOrd="0" parTransId="{CC208476-D745-4D36-8108-E99A501E6E7D}" sibTransId="{E798768A-17A9-44F2-9CEE-DA32AC19E653}"/>
    <dgm:cxn modelId="{B44A62B1-198A-4528-833C-E77D1D7BD13E}" srcId="{61E3F390-ABC6-4579-BA18-92F840549267}" destId="{09CD9B39-7A44-4DF2-8985-7F16A805DD51}" srcOrd="0" destOrd="0" parTransId="{F677AD31-6117-48B3-97DF-5BCDCFB0A4AE}" sibTransId="{A2C186ED-AAED-42EB-9FBC-CB815FE3AC38}"/>
    <dgm:cxn modelId="{00FC7784-385A-40EB-9C2C-F06920067E0B}" type="presOf" srcId="{A24326A4-32CD-47DC-B14D-BED957F6821B}" destId="{CD5A5376-FC98-4740-815C-B86196CA4C95}" srcOrd="0" destOrd="0" presId="urn:microsoft.com/office/officeart/2005/8/layout/radial6"/>
    <dgm:cxn modelId="{0BE27A45-30ED-4C28-8975-392E8C2D3A19}" type="presParOf" srcId="{4BCCFE67-2EDB-4DBE-85C6-EEDEE4C6F3E1}" destId="{7E1EABA6-745A-4D57-8A09-4B698E34FBAC}" srcOrd="0" destOrd="0" presId="urn:microsoft.com/office/officeart/2005/8/layout/radial6"/>
    <dgm:cxn modelId="{07E24EF4-E778-4A94-9D30-D18678C10104}" type="presParOf" srcId="{4BCCFE67-2EDB-4DBE-85C6-EEDEE4C6F3E1}" destId="{D8C34068-A5F0-4264-A205-DC80C3BAF99D}" srcOrd="1" destOrd="0" presId="urn:microsoft.com/office/officeart/2005/8/layout/radial6"/>
    <dgm:cxn modelId="{D48D2129-90E5-47ED-B2AA-B0F4B18C0A33}" type="presParOf" srcId="{4BCCFE67-2EDB-4DBE-85C6-EEDEE4C6F3E1}" destId="{AF75C881-BE63-4318-8E5A-CEAF4D7CDE8A}" srcOrd="2" destOrd="0" presId="urn:microsoft.com/office/officeart/2005/8/layout/radial6"/>
    <dgm:cxn modelId="{A6ABE76E-5193-490B-A038-9EC8A2B3117C}" type="presParOf" srcId="{4BCCFE67-2EDB-4DBE-85C6-EEDEE4C6F3E1}" destId="{CD5A5376-FC98-4740-815C-B86196CA4C95}" srcOrd="3" destOrd="0" presId="urn:microsoft.com/office/officeart/2005/8/layout/radial6"/>
    <dgm:cxn modelId="{9580191F-5DC0-4A27-8D94-02E205A64CEF}" type="presParOf" srcId="{4BCCFE67-2EDB-4DBE-85C6-EEDEE4C6F3E1}" destId="{F03F37A9-32E5-4AFA-86BD-A42DFA0A029B}" srcOrd="4" destOrd="0" presId="urn:microsoft.com/office/officeart/2005/8/layout/radial6"/>
    <dgm:cxn modelId="{B54A8B43-2279-466D-9E87-79118AA14ED6}" type="presParOf" srcId="{4BCCFE67-2EDB-4DBE-85C6-EEDEE4C6F3E1}" destId="{27D3B319-BBD7-443E-BE90-E87B1C565CFA}" srcOrd="5" destOrd="0" presId="urn:microsoft.com/office/officeart/2005/8/layout/radial6"/>
    <dgm:cxn modelId="{35E9488E-B825-4837-9C25-2A62B3F6EC1E}" type="presParOf" srcId="{4BCCFE67-2EDB-4DBE-85C6-EEDEE4C6F3E1}" destId="{1A2E466F-5CBB-4D90-8253-6F4C4C4F56E8}" srcOrd="6" destOrd="0" presId="urn:microsoft.com/office/officeart/2005/8/layout/radial6"/>
    <dgm:cxn modelId="{5A8A1E74-B0BF-46D8-A72C-046CE51185B1}" type="presParOf" srcId="{4BCCFE67-2EDB-4DBE-85C6-EEDEE4C6F3E1}" destId="{88ABBCD7-EF54-4FCA-BDDF-97C12F6BB66A}" srcOrd="7" destOrd="0" presId="urn:microsoft.com/office/officeart/2005/8/layout/radial6"/>
    <dgm:cxn modelId="{1C24B772-4206-4E62-8201-854E5439170A}" type="presParOf" srcId="{4BCCFE67-2EDB-4DBE-85C6-EEDEE4C6F3E1}" destId="{30E51A11-D153-422D-AC96-B65344BE1193}" srcOrd="8" destOrd="0" presId="urn:microsoft.com/office/officeart/2005/8/layout/radial6"/>
    <dgm:cxn modelId="{DF49D0E6-B142-49CD-B3C7-1BD4A8A7742C}" type="presParOf" srcId="{4BCCFE67-2EDB-4DBE-85C6-EEDEE4C6F3E1}" destId="{0FECEE5B-FF9E-4ACB-AA68-927ECB0D94A4}" srcOrd="9" destOrd="0" presId="urn:microsoft.com/office/officeart/2005/8/layout/radial6"/>
    <dgm:cxn modelId="{FF422F32-9031-4685-AB3D-51D5BD3D1483}" type="presParOf" srcId="{4BCCFE67-2EDB-4DBE-85C6-EEDEE4C6F3E1}" destId="{44A29687-5A70-4F3A-A1B0-EA33723B46CC}" srcOrd="10" destOrd="0" presId="urn:microsoft.com/office/officeart/2005/8/layout/radial6"/>
    <dgm:cxn modelId="{406F82E5-E554-4C04-A052-51CA100BCAB3}" type="presParOf" srcId="{4BCCFE67-2EDB-4DBE-85C6-EEDEE4C6F3E1}" destId="{BDCE89AE-A238-490E-B4B8-16F046C764EA}" srcOrd="11" destOrd="0" presId="urn:microsoft.com/office/officeart/2005/8/layout/radial6"/>
    <dgm:cxn modelId="{41FD6751-F8A8-4A5D-877C-DED0E1F36B32}" type="presParOf" srcId="{4BCCFE67-2EDB-4DBE-85C6-EEDEE4C6F3E1}" destId="{3F5A7A82-4441-47EE-BED5-DF7EA0AA711E}" srcOrd="12" destOrd="0" presId="urn:microsoft.com/office/officeart/2005/8/layout/radial6"/>
    <dgm:cxn modelId="{C84001E0-9E79-4B0D-AE72-174C4B58B47D}" type="presParOf" srcId="{4BCCFE67-2EDB-4DBE-85C6-EEDEE4C6F3E1}" destId="{1DE31FB5-1BF7-487F-A6AC-5A4A1AE4B2DD}" srcOrd="13" destOrd="0" presId="urn:microsoft.com/office/officeart/2005/8/layout/radial6"/>
    <dgm:cxn modelId="{FF314036-92A0-4EF7-99A9-302BFC4C13E6}" type="presParOf" srcId="{4BCCFE67-2EDB-4DBE-85C6-EEDEE4C6F3E1}" destId="{77585BB6-E38A-4102-8CBB-F35E645C2C08}" srcOrd="14" destOrd="0" presId="urn:microsoft.com/office/officeart/2005/8/layout/radial6"/>
    <dgm:cxn modelId="{6E20C6DA-FE1F-4E36-9E0B-3D469379B4C9}" type="presParOf" srcId="{4BCCFE67-2EDB-4DBE-85C6-EEDEE4C6F3E1}" destId="{B39EB234-CA73-4478-922A-F79F6C625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4BF324-35AA-46FE-ABA4-8F77A3625E9E}" type="doc">
      <dgm:prSet loTypeId="urn:microsoft.com/office/officeart/2005/8/layout/gear1" loCatId="process" qsTypeId="urn:microsoft.com/office/officeart/2005/8/quickstyle/simple1" qsCatId="simple" csTypeId="urn:microsoft.com/office/officeart/2005/8/colors/colorful1" csCatId="colorful" phldr="1"/>
      <dgm:spPr/>
    </dgm:pt>
    <dgm:pt modelId="{4A3F5875-669A-4200-9BC9-91B1600D94A6}">
      <dgm:prSet phldrT="[Text]"/>
      <dgm:spPr/>
      <dgm:t>
        <a:bodyPr/>
        <a:lstStyle/>
        <a:p>
          <a:r>
            <a:rPr lang="en-US" b="1" dirty="0" smtClean="0"/>
            <a:t>Process</a:t>
          </a:r>
          <a:endParaRPr lang="en-US" b="1" dirty="0"/>
        </a:p>
      </dgm:t>
    </dgm:pt>
    <dgm:pt modelId="{24BB0620-89F3-4B78-AAFE-54B033161461}" type="parTrans" cxnId="{9DBBF4C4-18F7-4D5A-B517-04DB8F5E3D88}">
      <dgm:prSet/>
      <dgm:spPr/>
      <dgm:t>
        <a:bodyPr/>
        <a:lstStyle/>
        <a:p>
          <a:endParaRPr lang="en-US"/>
        </a:p>
      </dgm:t>
    </dgm:pt>
    <dgm:pt modelId="{C4F62C44-EA29-4F29-B8C1-0236D3C854DD}" type="sibTrans" cxnId="{9DBBF4C4-18F7-4D5A-B517-04DB8F5E3D88}">
      <dgm:prSet/>
      <dgm:spPr/>
      <dgm:t>
        <a:bodyPr/>
        <a:lstStyle/>
        <a:p>
          <a:endParaRPr lang="en-US"/>
        </a:p>
      </dgm:t>
    </dgm:pt>
    <dgm:pt modelId="{CC0CCAB1-C113-4155-BB5D-F8FEE46F25D0}">
      <dgm:prSet phldrT="[Text]"/>
      <dgm:spPr/>
      <dgm:t>
        <a:bodyPr/>
        <a:lstStyle/>
        <a:p>
          <a:r>
            <a:rPr lang="en-US" b="1" dirty="0" smtClean="0"/>
            <a:t>Process</a:t>
          </a:r>
          <a:endParaRPr lang="en-US" b="1" dirty="0"/>
        </a:p>
      </dgm:t>
    </dgm:pt>
    <dgm:pt modelId="{D72221F8-DE99-494E-8E8A-08DFD6B1172A}" type="parTrans" cxnId="{E2EACE29-2AAF-44C5-8FC9-741B3704A4D0}">
      <dgm:prSet/>
      <dgm:spPr/>
      <dgm:t>
        <a:bodyPr/>
        <a:lstStyle/>
        <a:p>
          <a:endParaRPr lang="en-US"/>
        </a:p>
      </dgm:t>
    </dgm:pt>
    <dgm:pt modelId="{916A1B21-C4C8-4487-AEB6-37342D30F701}" type="sibTrans" cxnId="{E2EACE29-2AAF-44C5-8FC9-741B3704A4D0}">
      <dgm:prSet/>
      <dgm:spPr/>
      <dgm:t>
        <a:bodyPr/>
        <a:lstStyle/>
        <a:p>
          <a:endParaRPr lang="en-US"/>
        </a:p>
      </dgm:t>
    </dgm:pt>
    <dgm:pt modelId="{8A333058-FE68-47BB-AFF1-CD3B1EAC9260}">
      <dgm:prSet phldrT="[Text]"/>
      <dgm:spPr>
        <a:solidFill>
          <a:schemeClr val="tx2"/>
        </a:solidFill>
      </dgm:spPr>
      <dgm:t>
        <a:bodyPr/>
        <a:lstStyle/>
        <a:p>
          <a:r>
            <a:rPr lang="en-US" b="1" dirty="0" smtClean="0"/>
            <a:t>Process</a:t>
          </a:r>
          <a:endParaRPr lang="en-US" b="1" dirty="0"/>
        </a:p>
      </dgm:t>
    </dgm:pt>
    <dgm:pt modelId="{2A3A075D-46F5-4D97-8BFD-A6B8FCCB42CE}" type="sibTrans" cxnId="{EE80752A-7713-4F54-8B6A-C3FCF17C3EB7}">
      <dgm:prSet/>
      <dgm:spPr>
        <a:solidFill>
          <a:schemeClr val="tx2"/>
        </a:solidFill>
      </dgm:spPr>
      <dgm:t>
        <a:bodyPr/>
        <a:lstStyle/>
        <a:p>
          <a:endParaRPr lang="en-US"/>
        </a:p>
      </dgm:t>
    </dgm:pt>
    <dgm:pt modelId="{378F4F8F-9833-430A-9B8F-3A98D03564C9}" type="parTrans" cxnId="{EE80752A-7713-4F54-8B6A-C3FCF17C3EB7}">
      <dgm:prSet/>
      <dgm:spPr/>
      <dgm:t>
        <a:bodyPr/>
        <a:lstStyle/>
        <a:p>
          <a:endParaRPr lang="en-US"/>
        </a:p>
      </dgm:t>
    </dgm:pt>
    <dgm:pt modelId="{7D82A1C9-5AED-4FCC-8B60-ADDDFD73310F}" type="pres">
      <dgm:prSet presAssocID="{7D4BF324-35AA-46FE-ABA4-8F77A3625E9E}" presName="composite" presStyleCnt="0">
        <dgm:presLayoutVars>
          <dgm:chMax val="3"/>
          <dgm:animLvl val="lvl"/>
          <dgm:resizeHandles val="exact"/>
        </dgm:presLayoutVars>
      </dgm:prSet>
      <dgm:spPr/>
    </dgm:pt>
    <dgm:pt modelId="{2C4CE25D-C4CE-45FF-B20D-CA27A658B384}" type="pres">
      <dgm:prSet presAssocID="{4A3F5875-669A-4200-9BC9-91B1600D94A6}" presName="gear1" presStyleLbl="node1" presStyleIdx="0" presStyleCnt="3">
        <dgm:presLayoutVars>
          <dgm:chMax val="1"/>
          <dgm:bulletEnabled val="1"/>
        </dgm:presLayoutVars>
      </dgm:prSet>
      <dgm:spPr/>
      <dgm:t>
        <a:bodyPr/>
        <a:lstStyle/>
        <a:p>
          <a:endParaRPr lang="en-US"/>
        </a:p>
      </dgm:t>
    </dgm:pt>
    <dgm:pt modelId="{984007C1-7E45-435B-A5DC-34CE7648DE3B}" type="pres">
      <dgm:prSet presAssocID="{4A3F5875-669A-4200-9BC9-91B1600D94A6}" presName="gear1srcNode" presStyleLbl="node1" presStyleIdx="0" presStyleCnt="3"/>
      <dgm:spPr/>
      <dgm:t>
        <a:bodyPr/>
        <a:lstStyle/>
        <a:p>
          <a:endParaRPr lang="en-US"/>
        </a:p>
      </dgm:t>
    </dgm:pt>
    <dgm:pt modelId="{AA059929-7DBB-4D7D-9079-E524FF884062}" type="pres">
      <dgm:prSet presAssocID="{4A3F5875-669A-4200-9BC9-91B1600D94A6}" presName="gear1dstNode" presStyleLbl="node1" presStyleIdx="0" presStyleCnt="3"/>
      <dgm:spPr/>
      <dgm:t>
        <a:bodyPr/>
        <a:lstStyle/>
        <a:p>
          <a:endParaRPr lang="en-US"/>
        </a:p>
      </dgm:t>
    </dgm:pt>
    <dgm:pt modelId="{1A3C32D8-5554-4FF4-A3FB-2D446928F4DA}" type="pres">
      <dgm:prSet presAssocID="{CC0CCAB1-C113-4155-BB5D-F8FEE46F25D0}" presName="gear2" presStyleLbl="node1" presStyleIdx="1" presStyleCnt="3">
        <dgm:presLayoutVars>
          <dgm:chMax val="1"/>
          <dgm:bulletEnabled val="1"/>
        </dgm:presLayoutVars>
      </dgm:prSet>
      <dgm:spPr/>
      <dgm:t>
        <a:bodyPr/>
        <a:lstStyle/>
        <a:p>
          <a:endParaRPr lang="en-US"/>
        </a:p>
      </dgm:t>
    </dgm:pt>
    <dgm:pt modelId="{1933DF5C-3D31-42C6-921A-C64F1B076DF7}" type="pres">
      <dgm:prSet presAssocID="{CC0CCAB1-C113-4155-BB5D-F8FEE46F25D0}" presName="gear2srcNode" presStyleLbl="node1" presStyleIdx="1" presStyleCnt="3"/>
      <dgm:spPr/>
      <dgm:t>
        <a:bodyPr/>
        <a:lstStyle/>
        <a:p>
          <a:endParaRPr lang="en-US"/>
        </a:p>
      </dgm:t>
    </dgm:pt>
    <dgm:pt modelId="{9A24E0FC-7200-492C-8796-790D509B2EC5}" type="pres">
      <dgm:prSet presAssocID="{CC0CCAB1-C113-4155-BB5D-F8FEE46F25D0}" presName="gear2dstNode" presStyleLbl="node1" presStyleIdx="1" presStyleCnt="3"/>
      <dgm:spPr/>
      <dgm:t>
        <a:bodyPr/>
        <a:lstStyle/>
        <a:p>
          <a:endParaRPr lang="en-US"/>
        </a:p>
      </dgm:t>
    </dgm:pt>
    <dgm:pt modelId="{D3F25CF4-3B3F-48FE-A111-732E38FCE354}" type="pres">
      <dgm:prSet presAssocID="{8A333058-FE68-47BB-AFF1-CD3B1EAC9260}" presName="gear3" presStyleLbl="node1" presStyleIdx="2" presStyleCnt="3"/>
      <dgm:spPr/>
      <dgm:t>
        <a:bodyPr/>
        <a:lstStyle/>
        <a:p>
          <a:endParaRPr lang="en-US"/>
        </a:p>
      </dgm:t>
    </dgm:pt>
    <dgm:pt modelId="{9D792C7E-252E-4783-BB80-FB6C756D4367}" type="pres">
      <dgm:prSet presAssocID="{8A333058-FE68-47BB-AFF1-CD3B1EAC9260}" presName="gear3tx" presStyleLbl="node1" presStyleIdx="2" presStyleCnt="3">
        <dgm:presLayoutVars>
          <dgm:chMax val="1"/>
          <dgm:bulletEnabled val="1"/>
        </dgm:presLayoutVars>
      </dgm:prSet>
      <dgm:spPr/>
      <dgm:t>
        <a:bodyPr/>
        <a:lstStyle/>
        <a:p>
          <a:endParaRPr lang="en-US"/>
        </a:p>
      </dgm:t>
    </dgm:pt>
    <dgm:pt modelId="{E310C2B2-2C94-4B16-AD9E-7DF9AD307ADF}" type="pres">
      <dgm:prSet presAssocID="{8A333058-FE68-47BB-AFF1-CD3B1EAC9260}" presName="gear3srcNode" presStyleLbl="node1" presStyleIdx="2" presStyleCnt="3"/>
      <dgm:spPr/>
      <dgm:t>
        <a:bodyPr/>
        <a:lstStyle/>
        <a:p>
          <a:endParaRPr lang="en-US"/>
        </a:p>
      </dgm:t>
    </dgm:pt>
    <dgm:pt modelId="{8CF85694-FAE6-4976-98E7-C431E6E78FBC}" type="pres">
      <dgm:prSet presAssocID="{8A333058-FE68-47BB-AFF1-CD3B1EAC9260}" presName="gear3dstNode" presStyleLbl="node1" presStyleIdx="2" presStyleCnt="3"/>
      <dgm:spPr/>
      <dgm:t>
        <a:bodyPr/>
        <a:lstStyle/>
        <a:p>
          <a:endParaRPr lang="en-US"/>
        </a:p>
      </dgm:t>
    </dgm:pt>
    <dgm:pt modelId="{F1771D49-B93D-487E-8880-E60CC74BC713}" type="pres">
      <dgm:prSet presAssocID="{C4F62C44-EA29-4F29-B8C1-0236D3C854DD}" presName="connector1" presStyleLbl="sibTrans2D1" presStyleIdx="0" presStyleCnt="3"/>
      <dgm:spPr/>
      <dgm:t>
        <a:bodyPr/>
        <a:lstStyle/>
        <a:p>
          <a:endParaRPr lang="en-US"/>
        </a:p>
      </dgm:t>
    </dgm:pt>
    <dgm:pt modelId="{2A99F8F2-584F-4D8D-8055-8A59B58AD047}" type="pres">
      <dgm:prSet presAssocID="{916A1B21-C4C8-4487-AEB6-37342D30F701}" presName="connector2" presStyleLbl="sibTrans2D1" presStyleIdx="1" presStyleCnt="3"/>
      <dgm:spPr/>
      <dgm:t>
        <a:bodyPr/>
        <a:lstStyle/>
        <a:p>
          <a:endParaRPr lang="en-US"/>
        </a:p>
      </dgm:t>
    </dgm:pt>
    <dgm:pt modelId="{0B9945AE-B55C-457B-B0AB-F2D54AA14740}" type="pres">
      <dgm:prSet presAssocID="{2A3A075D-46F5-4D97-8BFD-A6B8FCCB42CE}" presName="connector3" presStyleLbl="sibTrans2D1" presStyleIdx="2" presStyleCnt="3"/>
      <dgm:spPr/>
      <dgm:t>
        <a:bodyPr/>
        <a:lstStyle/>
        <a:p>
          <a:endParaRPr lang="en-US"/>
        </a:p>
      </dgm:t>
    </dgm:pt>
  </dgm:ptLst>
  <dgm:cxnLst>
    <dgm:cxn modelId="{24A6C512-7FE9-441D-88C1-53F436C6EAF7}" type="presOf" srcId="{CC0CCAB1-C113-4155-BB5D-F8FEE46F25D0}" destId="{9A24E0FC-7200-492C-8796-790D509B2EC5}" srcOrd="2" destOrd="0" presId="urn:microsoft.com/office/officeart/2005/8/layout/gear1"/>
    <dgm:cxn modelId="{E2EACE29-2AAF-44C5-8FC9-741B3704A4D0}" srcId="{7D4BF324-35AA-46FE-ABA4-8F77A3625E9E}" destId="{CC0CCAB1-C113-4155-BB5D-F8FEE46F25D0}" srcOrd="1" destOrd="0" parTransId="{D72221F8-DE99-494E-8E8A-08DFD6B1172A}" sibTransId="{916A1B21-C4C8-4487-AEB6-37342D30F701}"/>
    <dgm:cxn modelId="{E23882D8-1E5E-4B4D-837B-6770A7AE30D7}" type="presOf" srcId="{916A1B21-C4C8-4487-AEB6-37342D30F701}" destId="{2A99F8F2-584F-4D8D-8055-8A59B58AD047}" srcOrd="0" destOrd="0" presId="urn:microsoft.com/office/officeart/2005/8/layout/gear1"/>
    <dgm:cxn modelId="{1A2A4AC3-87F9-44D9-8480-7B3F3E1CC9B3}" type="presOf" srcId="{8A333058-FE68-47BB-AFF1-CD3B1EAC9260}" destId="{D3F25CF4-3B3F-48FE-A111-732E38FCE354}" srcOrd="0" destOrd="0" presId="urn:microsoft.com/office/officeart/2005/8/layout/gear1"/>
    <dgm:cxn modelId="{EE80752A-7713-4F54-8B6A-C3FCF17C3EB7}" srcId="{7D4BF324-35AA-46FE-ABA4-8F77A3625E9E}" destId="{8A333058-FE68-47BB-AFF1-CD3B1EAC9260}" srcOrd="2" destOrd="0" parTransId="{378F4F8F-9833-430A-9B8F-3A98D03564C9}" sibTransId="{2A3A075D-46F5-4D97-8BFD-A6B8FCCB42CE}"/>
    <dgm:cxn modelId="{367E08A6-F71A-4E82-B5F7-BF420E12D63C}" type="presOf" srcId="{CC0CCAB1-C113-4155-BB5D-F8FEE46F25D0}" destId="{1933DF5C-3D31-42C6-921A-C64F1B076DF7}" srcOrd="1" destOrd="0" presId="urn:microsoft.com/office/officeart/2005/8/layout/gear1"/>
    <dgm:cxn modelId="{1635FD5F-F037-448E-B79B-FF1D4E7DB815}" type="presOf" srcId="{2A3A075D-46F5-4D97-8BFD-A6B8FCCB42CE}" destId="{0B9945AE-B55C-457B-B0AB-F2D54AA14740}" srcOrd="0" destOrd="0" presId="urn:microsoft.com/office/officeart/2005/8/layout/gear1"/>
    <dgm:cxn modelId="{1DDB5231-DE23-43EB-BF19-EEDEF4B268EE}" type="presOf" srcId="{8A333058-FE68-47BB-AFF1-CD3B1EAC9260}" destId="{E310C2B2-2C94-4B16-AD9E-7DF9AD307ADF}" srcOrd="2" destOrd="0" presId="urn:microsoft.com/office/officeart/2005/8/layout/gear1"/>
    <dgm:cxn modelId="{F0AC3CFA-459C-4E2A-B240-3A1BD79F1A95}" type="presOf" srcId="{8A333058-FE68-47BB-AFF1-CD3B1EAC9260}" destId="{8CF85694-FAE6-4976-98E7-C431E6E78FBC}" srcOrd="3" destOrd="0" presId="urn:microsoft.com/office/officeart/2005/8/layout/gear1"/>
    <dgm:cxn modelId="{1C1A2CB5-DAA4-4353-9308-E33A9DF0F286}" type="presOf" srcId="{CC0CCAB1-C113-4155-BB5D-F8FEE46F25D0}" destId="{1A3C32D8-5554-4FF4-A3FB-2D446928F4DA}" srcOrd="0" destOrd="0" presId="urn:microsoft.com/office/officeart/2005/8/layout/gear1"/>
    <dgm:cxn modelId="{9DBBF4C4-18F7-4D5A-B517-04DB8F5E3D88}" srcId="{7D4BF324-35AA-46FE-ABA4-8F77A3625E9E}" destId="{4A3F5875-669A-4200-9BC9-91B1600D94A6}" srcOrd="0" destOrd="0" parTransId="{24BB0620-89F3-4B78-AAFE-54B033161461}" sibTransId="{C4F62C44-EA29-4F29-B8C1-0236D3C854DD}"/>
    <dgm:cxn modelId="{3EC95E74-F901-4580-AB4A-2621764F06B4}" type="presOf" srcId="{7D4BF324-35AA-46FE-ABA4-8F77A3625E9E}" destId="{7D82A1C9-5AED-4FCC-8B60-ADDDFD73310F}" srcOrd="0" destOrd="0" presId="urn:microsoft.com/office/officeart/2005/8/layout/gear1"/>
    <dgm:cxn modelId="{03DF856C-96E0-49B0-A795-CA66752523DF}" type="presOf" srcId="{C4F62C44-EA29-4F29-B8C1-0236D3C854DD}" destId="{F1771D49-B93D-487E-8880-E60CC74BC713}" srcOrd="0" destOrd="0" presId="urn:microsoft.com/office/officeart/2005/8/layout/gear1"/>
    <dgm:cxn modelId="{808F489D-F5E8-4E78-8251-79E44439FF1C}" type="presOf" srcId="{4A3F5875-669A-4200-9BC9-91B1600D94A6}" destId="{AA059929-7DBB-4D7D-9079-E524FF884062}" srcOrd="2" destOrd="0" presId="urn:microsoft.com/office/officeart/2005/8/layout/gear1"/>
    <dgm:cxn modelId="{2BFBA939-4BCA-4C4B-9F73-07322A6841C4}" type="presOf" srcId="{4A3F5875-669A-4200-9BC9-91B1600D94A6}" destId="{984007C1-7E45-435B-A5DC-34CE7648DE3B}" srcOrd="1" destOrd="0" presId="urn:microsoft.com/office/officeart/2005/8/layout/gear1"/>
    <dgm:cxn modelId="{A32F2ACE-F6EB-4BDD-BFFA-EC4A6D6A091F}" type="presOf" srcId="{8A333058-FE68-47BB-AFF1-CD3B1EAC9260}" destId="{9D792C7E-252E-4783-BB80-FB6C756D4367}" srcOrd="1" destOrd="0" presId="urn:microsoft.com/office/officeart/2005/8/layout/gear1"/>
    <dgm:cxn modelId="{8C3323A7-D3FC-4F99-AFD5-1F746A98B546}" type="presOf" srcId="{4A3F5875-669A-4200-9BC9-91B1600D94A6}" destId="{2C4CE25D-C4CE-45FF-B20D-CA27A658B384}" srcOrd="0" destOrd="0" presId="urn:microsoft.com/office/officeart/2005/8/layout/gear1"/>
    <dgm:cxn modelId="{62370C76-35D3-421A-8891-D9A7F8585E7B}" type="presParOf" srcId="{7D82A1C9-5AED-4FCC-8B60-ADDDFD73310F}" destId="{2C4CE25D-C4CE-45FF-B20D-CA27A658B384}" srcOrd="0" destOrd="0" presId="urn:microsoft.com/office/officeart/2005/8/layout/gear1"/>
    <dgm:cxn modelId="{1FB4F8C7-4240-4A7A-808D-61E2039A51EC}" type="presParOf" srcId="{7D82A1C9-5AED-4FCC-8B60-ADDDFD73310F}" destId="{984007C1-7E45-435B-A5DC-34CE7648DE3B}" srcOrd="1" destOrd="0" presId="urn:microsoft.com/office/officeart/2005/8/layout/gear1"/>
    <dgm:cxn modelId="{B2459A9D-CECE-40AF-82C8-CEEE8D733299}" type="presParOf" srcId="{7D82A1C9-5AED-4FCC-8B60-ADDDFD73310F}" destId="{AA059929-7DBB-4D7D-9079-E524FF884062}" srcOrd="2" destOrd="0" presId="urn:microsoft.com/office/officeart/2005/8/layout/gear1"/>
    <dgm:cxn modelId="{FF6CED49-B361-4066-8D37-14BFC60E9E3F}" type="presParOf" srcId="{7D82A1C9-5AED-4FCC-8B60-ADDDFD73310F}" destId="{1A3C32D8-5554-4FF4-A3FB-2D446928F4DA}" srcOrd="3" destOrd="0" presId="urn:microsoft.com/office/officeart/2005/8/layout/gear1"/>
    <dgm:cxn modelId="{7DD8E9D7-B29B-4946-963A-471A46356884}" type="presParOf" srcId="{7D82A1C9-5AED-4FCC-8B60-ADDDFD73310F}" destId="{1933DF5C-3D31-42C6-921A-C64F1B076DF7}" srcOrd="4" destOrd="0" presId="urn:microsoft.com/office/officeart/2005/8/layout/gear1"/>
    <dgm:cxn modelId="{5897F3B4-1621-4459-BC54-775E199560DC}" type="presParOf" srcId="{7D82A1C9-5AED-4FCC-8B60-ADDDFD73310F}" destId="{9A24E0FC-7200-492C-8796-790D509B2EC5}" srcOrd="5" destOrd="0" presId="urn:microsoft.com/office/officeart/2005/8/layout/gear1"/>
    <dgm:cxn modelId="{C158C0E6-04AF-4CDA-A367-1A8F667068CB}" type="presParOf" srcId="{7D82A1C9-5AED-4FCC-8B60-ADDDFD73310F}" destId="{D3F25CF4-3B3F-48FE-A111-732E38FCE354}" srcOrd="6" destOrd="0" presId="urn:microsoft.com/office/officeart/2005/8/layout/gear1"/>
    <dgm:cxn modelId="{B3C4F75C-A0FA-4386-8C2F-E8954C0CA302}" type="presParOf" srcId="{7D82A1C9-5AED-4FCC-8B60-ADDDFD73310F}" destId="{9D792C7E-252E-4783-BB80-FB6C756D4367}" srcOrd="7" destOrd="0" presId="urn:microsoft.com/office/officeart/2005/8/layout/gear1"/>
    <dgm:cxn modelId="{F1C7280E-0B1F-4E75-80FA-CEA9CC84C7AD}" type="presParOf" srcId="{7D82A1C9-5AED-4FCC-8B60-ADDDFD73310F}" destId="{E310C2B2-2C94-4B16-AD9E-7DF9AD307ADF}" srcOrd="8" destOrd="0" presId="urn:microsoft.com/office/officeart/2005/8/layout/gear1"/>
    <dgm:cxn modelId="{7352FDF0-1915-462C-8BAC-8C16D0EFE5E1}" type="presParOf" srcId="{7D82A1C9-5AED-4FCC-8B60-ADDDFD73310F}" destId="{8CF85694-FAE6-4976-98E7-C431E6E78FBC}" srcOrd="9" destOrd="0" presId="urn:microsoft.com/office/officeart/2005/8/layout/gear1"/>
    <dgm:cxn modelId="{57703935-9C8C-423D-A002-EB9A63C8895C}" type="presParOf" srcId="{7D82A1C9-5AED-4FCC-8B60-ADDDFD73310F}" destId="{F1771D49-B93D-487E-8880-E60CC74BC713}" srcOrd="10" destOrd="0" presId="urn:microsoft.com/office/officeart/2005/8/layout/gear1"/>
    <dgm:cxn modelId="{74B315C3-85FB-4DE0-B591-99C9DF684409}" type="presParOf" srcId="{7D82A1C9-5AED-4FCC-8B60-ADDDFD73310F}" destId="{2A99F8F2-584F-4D8D-8055-8A59B58AD047}" srcOrd="11" destOrd="0" presId="urn:microsoft.com/office/officeart/2005/8/layout/gear1"/>
    <dgm:cxn modelId="{AE5B616C-865A-4E4B-A8E7-6DF85687B120}" type="presParOf" srcId="{7D82A1C9-5AED-4FCC-8B60-ADDDFD73310F}" destId="{0B9945AE-B55C-457B-B0AB-F2D54AA1474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1990833" y="561207"/>
          <a:ext cx="3869417" cy="3869417"/>
        </a:xfrm>
        <a:prstGeom prst="blockArc">
          <a:avLst>
            <a:gd name="adj1" fmla="val 12043395"/>
            <a:gd name="adj2" fmla="val 16720338"/>
            <a:gd name="adj3" fmla="val 4642"/>
          </a:avLst>
        </a:prstGeom>
        <a:solidFill>
          <a:schemeClr val="accent6">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1940995" y="680449"/>
          <a:ext cx="3869417" cy="3869417"/>
        </a:xfrm>
        <a:prstGeom prst="blockArc">
          <a:avLst>
            <a:gd name="adj1" fmla="val 7768221"/>
            <a:gd name="adj2" fmla="val 12278538"/>
            <a:gd name="adj3" fmla="val 4642"/>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2297050" y="1068786"/>
          <a:ext cx="3869417" cy="3869417"/>
        </a:xfrm>
        <a:prstGeom prst="blockArc">
          <a:avLst>
            <a:gd name="adj1" fmla="val 2070237"/>
            <a:gd name="adj2" fmla="val 8729763"/>
            <a:gd name="adj3" fmla="val 4642"/>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2663633" y="671843"/>
          <a:ext cx="3869417" cy="3869417"/>
        </a:xfrm>
        <a:prstGeom prst="blockArc">
          <a:avLst>
            <a:gd name="adj1" fmla="val 20031730"/>
            <a:gd name="adj2" fmla="val 3056514"/>
            <a:gd name="adj3" fmla="val 4642"/>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2610303" y="552970"/>
          <a:ext cx="3869417" cy="3869417"/>
        </a:xfrm>
        <a:prstGeom prst="blockArc">
          <a:avLst>
            <a:gd name="adj1" fmla="val 15588252"/>
            <a:gd name="adj2" fmla="val 20268783"/>
            <a:gd name="adj3" fmla="val 4642"/>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3330150" y="1835531"/>
          <a:ext cx="1781784" cy="1597601"/>
        </a:xfrm>
        <a:prstGeom prst="ellipse">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Key Facets</a:t>
          </a:r>
          <a:endParaRPr lang="en-US" sz="2400" b="1" kern="1200" dirty="0"/>
        </a:p>
      </dsp:txBody>
      <dsp:txXfrm>
        <a:off x="3591086" y="2069494"/>
        <a:ext cx="1259912" cy="1129675"/>
      </dsp:txXfrm>
    </dsp:sp>
    <dsp:sp modelId="{D8C34068-A5F0-4264-A205-DC80C3BAF99D}">
      <dsp:nvSpPr>
        <dsp:cNvPr id="0" name=""/>
        <dsp:cNvSpPr/>
      </dsp:nvSpPr>
      <dsp:spPr>
        <a:xfrm>
          <a:off x="3492507" y="-524"/>
          <a:ext cx="1435970" cy="1256478"/>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smtClean="0"/>
            <a:t>STRATEGY</a:t>
          </a:r>
          <a:endParaRPr lang="en-US" sz="1550" b="1" kern="1200" dirty="0"/>
        </a:p>
      </dsp:txBody>
      <dsp:txXfrm>
        <a:off x="3702800" y="183483"/>
        <a:ext cx="1015384" cy="888464"/>
      </dsp:txXfrm>
    </dsp:sp>
    <dsp:sp modelId="{F03F37A9-32E5-4AFA-86BD-A42DFA0A029B}">
      <dsp:nvSpPr>
        <dsp:cNvPr id="0" name=""/>
        <dsp:cNvSpPr/>
      </dsp:nvSpPr>
      <dsp:spPr>
        <a:xfrm>
          <a:off x="5576907" y="1145791"/>
          <a:ext cx="1435970" cy="125647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smtClean="0"/>
            <a:t>STRUCTURE</a:t>
          </a:r>
          <a:endParaRPr lang="en-US" sz="1550" b="1" kern="1200" dirty="0"/>
        </a:p>
      </dsp:txBody>
      <dsp:txXfrm>
        <a:off x="5787200" y="1329798"/>
        <a:ext cx="1015384" cy="888464"/>
      </dsp:txXfrm>
    </dsp:sp>
    <dsp:sp modelId="{88ABBCD7-EF54-4FCA-BDDF-97C12F6BB66A}">
      <dsp:nvSpPr>
        <dsp:cNvPr id="0" name=""/>
        <dsp:cNvSpPr/>
      </dsp:nvSpPr>
      <dsp:spPr>
        <a:xfrm>
          <a:off x="5071140" y="3445762"/>
          <a:ext cx="1435970" cy="1256478"/>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smtClean="0"/>
            <a:t>PEOPLE</a:t>
          </a:r>
          <a:endParaRPr lang="en-US" sz="1550" b="1" kern="1200" dirty="0"/>
        </a:p>
      </dsp:txBody>
      <dsp:txXfrm>
        <a:off x="5281433" y="3629769"/>
        <a:ext cx="1015384" cy="888464"/>
      </dsp:txXfrm>
    </dsp:sp>
    <dsp:sp modelId="{44A29687-5A70-4F3A-A1B0-EA33723B46CC}">
      <dsp:nvSpPr>
        <dsp:cNvPr id="0" name=""/>
        <dsp:cNvSpPr/>
      </dsp:nvSpPr>
      <dsp:spPr>
        <a:xfrm>
          <a:off x="1956408" y="3445762"/>
          <a:ext cx="1435970" cy="1256478"/>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smtClean="0"/>
            <a:t>PROCESS</a:t>
          </a:r>
          <a:endParaRPr lang="en-US" sz="1550" b="1" kern="1200" dirty="0"/>
        </a:p>
      </dsp:txBody>
      <dsp:txXfrm>
        <a:off x="2166701" y="3629769"/>
        <a:ext cx="1015384" cy="888464"/>
      </dsp:txXfrm>
    </dsp:sp>
    <dsp:sp modelId="{1DE31FB5-1BF7-487F-A6AC-5A4A1AE4B2DD}">
      <dsp:nvSpPr>
        <dsp:cNvPr id="0" name=""/>
        <dsp:cNvSpPr/>
      </dsp:nvSpPr>
      <dsp:spPr>
        <a:xfrm>
          <a:off x="1440018" y="1198959"/>
          <a:ext cx="1435970" cy="1256478"/>
        </a:xfrm>
        <a:prstGeom prst="ellipse">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smtClean="0"/>
            <a:t>REWARDS</a:t>
          </a:r>
          <a:endParaRPr lang="en-US" sz="1550" b="1" kern="1200" dirty="0"/>
        </a:p>
      </dsp:txBody>
      <dsp:txXfrm>
        <a:off x="1650311" y="1382966"/>
        <a:ext cx="1015384" cy="888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647861" y="166714"/>
          <a:ext cx="1146319" cy="1146319"/>
        </a:xfrm>
        <a:prstGeom prst="blockArc">
          <a:avLst>
            <a:gd name="adj1" fmla="val 12043395"/>
            <a:gd name="adj2" fmla="val 16720338"/>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634680" y="198556"/>
          <a:ext cx="1146319" cy="1146319"/>
        </a:xfrm>
        <a:prstGeom prst="blockArc">
          <a:avLst>
            <a:gd name="adj1" fmla="val 7780836"/>
            <a:gd name="adj2" fmla="val 12255042"/>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738579" y="312294"/>
          <a:ext cx="1146319" cy="1146319"/>
        </a:xfrm>
        <a:prstGeom prst="blockArc">
          <a:avLst>
            <a:gd name="adj1" fmla="val 2070237"/>
            <a:gd name="adj2" fmla="val 872976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845510" y="196058"/>
          <a:ext cx="1146319" cy="1146319"/>
        </a:xfrm>
        <a:prstGeom prst="blockArc">
          <a:avLst>
            <a:gd name="adj1" fmla="val 20055165"/>
            <a:gd name="adj2" fmla="val 304329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831381" y="164274"/>
          <a:ext cx="1146319" cy="1146319"/>
        </a:xfrm>
        <a:prstGeom prst="blockArc">
          <a:avLst>
            <a:gd name="adj1" fmla="val 15588252"/>
            <a:gd name="adj2" fmla="val 2026878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1107395" y="584284"/>
          <a:ext cx="402336" cy="393191"/>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0" kern="1200" dirty="0" smtClean="0"/>
            <a:t>Key Facets</a:t>
          </a:r>
          <a:endParaRPr lang="en-US" sz="700" b="0" kern="1200" dirty="0"/>
        </a:p>
      </dsp:txBody>
      <dsp:txXfrm>
        <a:off x="1166316" y="641865"/>
        <a:ext cx="284494" cy="278029"/>
      </dsp:txXfrm>
    </dsp:sp>
    <dsp:sp modelId="{D8C34068-A5F0-4264-A205-DC80C3BAF99D}">
      <dsp:nvSpPr>
        <dsp:cNvPr id="0" name=""/>
        <dsp:cNvSpPr/>
      </dsp:nvSpPr>
      <dsp:spPr>
        <a:xfrm>
          <a:off x="1072267" y="-1038"/>
          <a:ext cx="466342" cy="374903"/>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Strategy</a:t>
          </a:r>
          <a:endParaRPr lang="en-US" sz="700" b="1" kern="1200" dirty="0"/>
        </a:p>
      </dsp:txBody>
      <dsp:txXfrm>
        <a:off x="1140561" y="53865"/>
        <a:ext cx="329754" cy="265097"/>
      </dsp:txXfrm>
    </dsp:sp>
    <dsp:sp modelId="{F03F37A9-32E5-4AFA-86BD-A42DFA0A029B}">
      <dsp:nvSpPr>
        <dsp:cNvPr id="0" name=""/>
        <dsp:cNvSpPr/>
      </dsp:nvSpPr>
      <dsp:spPr>
        <a:xfrm>
          <a:off x="1689777" y="338561"/>
          <a:ext cx="466342" cy="374903"/>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Structure</a:t>
          </a:r>
          <a:endParaRPr lang="en-US" sz="500" b="0" kern="1200" dirty="0"/>
        </a:p>
      </dsp:txBody>
      <dsp:txXfrm>
        <a:off x="1758071" y="393464"/>
        <a:ext cx="329754" cy="265097"/>
      </dsp:txXfrm>
    </dsp:sp>
    <dsp:sp modelId="{88ABBCD7-EF54-4FCA-BDDF-97C12F6BB66A}">
      <dsp:nvSpPr>
        <dsp:cNvPr id="0" name=""/>
        <dsp:cNvSpPr/>
      </dsp:nvSpPr>
      <dsp:spPr>
        <a:xfrm>
          <a:off x="1539942" y="1015143"/>
          <a:ext cx="466342" cy="374903"/>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People</a:t>
          </a:r>
          <a:endParaRPr lang="en-US" sz="500" b="0" kern="1200" dirty="0"/>
        </a:p>
      </dsp:txBody>
      <dsp:txXfrm>
        <a:off x="1608236" y="1070046"/>
        <a:ext cx="329754" cy="265097"/>
      </dsp:txXfrm>
    </dsp:sp>
    <dsp:sp modelId="{44A29687-5A70-4F3A-A1B0-EA33723B46CC}">
      <dsp:nvSpPr>
        <dsp:cNvPr id="0" name=""/>
        <dsp:cNvSpPr/>
      </dsp:nvSpPr>
      <dsp:spPr>
        <a:xfrm>
          <a:off x="617192" y="1015143"/>
          <a:ext cx="466342" cy="374903"/>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Process</a:t>
          </a:r>
          <a:endParaRPr lang="en-US" sz="500" b="0" kern="1200" dirty="0"/>
        </a:p>
      </dsp:txBody>
      <dsp:txXfrm>
        <a:off x="685486" y="1070046"/>
        <a:ext cx="329754" cy="265097"/>
      </dsp:txXfrm>
    </dsp:sp>
    <dsp:sp modelId="{1DE31FB5-1BF7-487F-A6AC-5A4A1AE4B2DD}">
      <dsp:nvSpPr>
        <dsp:cNvPr id="0" name=""/>
        <dsp:cNvSpPr/>
      </dsp:nvSpPr>
      <dsp:spPr>
        <a:xfrm>
          <a:off x="464210" y="354312"/>
          <a:ext cx="466342" cy="374903"/>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Rewards</a:t>
          </a:r>
          <a:endParaRPr lang="en-US" sz="500" b="0" kern="1200" dirty="0"/>
        </a:p>
      </dsp:txBody>
      <dsp:txXfrm>
        <a:off x="532504" y="409215"/>
        <a:ext cx="329754" cy="265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625001" y="166016"/>
          <a:ext cx="1146319" cy="1146319"/>
        </a:xfrm>
        <a:prstGeom prst="blockArc">
          <a:avLst>
            <a:gd name="adj1" fmla="val 12043395"/>
            <a:gd name="adj2" fmla="val 16720338"/>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611131" y="199382"/>
          <a:ext cx="1146319" cy="1146319"/>
        </a:xfrm>
        <a:prstGeom prst="blockArc">
          <a:avLst>
            <a:gd name="adj1" fmla="val 7775342"/>
            <a:gd name="adj2" fmla="val 1226531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715719" y="313690"/>
          <a:ext cx="1146319" cy="1146319"/>
        </a:xfrm>
        <a:prstGeom prst="blockArc">
          <a:avLst>
            <a:gd name="adj1" fmla="val 2070237"/>
            <a:gd name="adj2" fmla="val 872976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823377" y="196861"/>
          <a:ext cx="1146319" cy="1146319"/>
        </a:xfrm>
        <a:prstGeom prst="blockArc">
          <a:avLst>
            <a:gd name="adj1" fmla="val 20044925"/>
            <a:gd name="adj2" fmla="val 304905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808521" y="163576"/>
          <a:ext cx="1146319" cy="1146319"/>
        </a:xfrm>
        <a:prstGeom prst="blockArc">
          <a:avLst>
            <a:gd name="adj1" fmla="val 15588252"/>
            <a:gd name="adj2" fmla="val 2026878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1084446" y="585815"/>
          <a:ext cx="402515" cy="388732"/>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Key Facets</a:t>
          </a:r>
          <a:endParaRPr lang="en-US" sz="700" b="1" kern="1200" dirty="0"/>
        </a:p>
      </dsp:txBody>
      <dsp:txXfrm>
        <a:off x="1143393" y="642743"/>
        <a:ext cx="284621" cy="274876"/>
      </dsp:txXfrm>
    </dsp:sp>
    <dsp:sp modelId="{D8C34068-A5F0-4264-A205-DC80C3BAF99D}">
      <dsp:nvSpPr>
        <dsp:cNvPr id="0" name=""/>
        <dsp:cNvSpPr/>
      </dsp:nvSpPr>
      <dsp:spPr>
        <a:xfrm>
          <a:off x="1067695" y="-340"/>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Strategy</a:t>
          </a:r>
          <a:endParaRPr lang="en-US" sz="500" b="0" kern="1200" dirty="0"/>
        </a:p>
      </dsp:txBody>
      <dsp:txXfrm>
        <a:off x="1130633" y="54154"/>
        <a:ext cx="303890" cy="263122"/>
      </dsp:txXfrm>
    </dsp:sp>
    <dsp:sp modelId="{F03F37A9-32E5-4AFA-86BD-A42DFA0A029B}">
      <dsp:nvSpPr>
        <dsp:cNvPr id="0" name=""/>
        <dsp:cNvSpPr/>
      </dsp:nvSpPr>
      <dsp:spPr>
        <a:xfrm>
          <a:off x="1639486" y="339259"/>
          <a:ext cx="521206" cy="372110"/>
        </a:xfrm>
        <a:prstGeom prst="ellipse">
          <a:avLst/>
        </a:prstGeom>
        <a:solidFill>
          <a:schemeClr val="tx2"/>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Structure</a:t>
          </a:r>
          <a:endParaRPr lang="en-US" sz="700" b="1" kern="1200" dirty="0"/>
        </a:p>
      </dsp:txBody>
      <dsp:txXfrm>
        <a:off x="1715815" y="393753"/>
        <a:ext cx="368548" cy="263122"/>
      </dsp:txXfrm>
    </dsp:sp>
    <dsp:sp modelId="{88ABBCD7-EF54-4FCA-BDDF-97C12F6BB66A}">
      <dsp:nvSpPr>
        <dsp:cNvPr id="0" name=""/>
        <dsp:cNvSpPr/>
      </dsp:nvSpPr>
      <dsp:spPr>
        <a:xfrm>
          <a:off x="1535370"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People</a:t>
          </a:r>
          <a:endParaRPr lang="en-US" sz="500" b="1" kern="1200" dirty="0"/>
        </a:p>
      </dsp:txBody>
      <dsp:txXfrm>
        <a:off x="1598308" y="1072430"/>
        <a:ext cx="303890" cy="263122"/>
      </dsp:txXfrm>
    </dsp:sp>
    <dsp:sp modelId="{44A29687-5A70-4F3A-A1B0-EA33723B46CC}">
      <dsp:nvSpPr>
        <dsp:cNvPr id="0" name=""/>
        <dsp:cNvSpPr/>
      </dsp:nvSpPr>
      <dsp:spPr>
        <a:xfrm>
          <a:off x="612620"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Process</a:t>
          </a:r>
          <a:endParaRPr lang="en-US" sz="500" b="1" kern="1200" dirty="0"/>
        </a:p>
      </dsp:txBody>
      <dsp:txXfrm>
        <a:off x="675558" y="1072430"/>
        <a:ext cx="303890" cy="263122"/>
      </dsp:txXfrm>
    </dsp:sp>
    <dsp:sp modelId="{1DE31FB5-1BF7-487F-A6AC-5A4A1AE4B2DD}">
      <dsp:nvSpPr>
        <dsp:cNvPr id="0" name=""/>
        <dsp:cNvSpPr/>
      </dsp:nvSpPr>
      <dsp:spPr>
        <a:xfrm>
          <a:off x="459638" y="355011"/>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Rewards</a:t>
          </a:r>
          <a:endParaRPr lang="en-US" sz="500" b="1" kern="1200" dirty="0"/>
        </a:p>
      </dsp:txBody>
      <dsp:txXfrm>
        <a:off x="522576" y="409505"/>
        <a:ext cx="303890" cy="2631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647861" y="166016"/>
          <a:ext cx="1146319" cy="1146319"/>
        </a:xfrm>
        <a:prstGeom prst="blockArc">
          <a:avLst>
            <a:gd name="adj1" fmla="val 12043395"/>
            <a:gd name="adj2" fmla="val 16720338"/>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633991" y="199382"/>
          <a:ext cx="1146319" cy="1146319"/>
        </a:xfrm>
        <a:prstGeom prst="blockArc">
          <a:avLst>
            <a:gd name="adj1" fmla="val 7775342"/>
            <a:gd name="adj2" fmla="val 1226531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738579" y="313690"/>
          <a:ext cx="1146319" cy="1146319"/>
        </a:xfrm>
        <a:prstGeom prst="blockArc">
          <a:avLst>
            <a:gd name="adj1" fmla="val 2070237"/>
            <a:gd name="adj2" fmla="val 872976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846237" y="196861"/>
          <a:ext cx="1146319" cy="1146319"/>
        </a:xfrm>
        <a:prstGeom prst="blockArc">
          <a:avLst>
            <a:gd name="adj1" fmla="val 20044925"/>
            <a:gd name="adj2" fmla="val 304905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831381" y="163576"/>
          <a:ext cx="1146319" cy="1146319"/>
        </a:xfrm>
        <a:prstGeom prst="blockArc">
          <a:avLst>
            <a:gd name="adj1" fmla="val 15588252"/>
            <a:gd name="adj2" fmla="val 2026878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1107306" y="585815"/>
          <a:ext cx="402515" cy="388732"/>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Key Facets</a:t>
          </a:r>
          <a:endParaRPr lang="en-US" sz="700" b="1" kern="1200" dirty="0"/>
        </a:p>
      </dsp:txBody>
      <dsp:txXfrm>
        <a:off x="1166253" y="642743"/>
        <a:ext cx="284621" cy="274876"/>
      </dsp:txXfrm>
    </dsp:sp>
    <dsp:sp modelId="{D8C34068-A5F0-4264-A205-DC80C3BAF99D}">
      <dsp:nvSpPr>
        <dsp:cNvPr id="0" name=""/>
        <dsp:cNvSpPr/>
      </dsp:nvSpPr>
      <dsp:spPr>
        <a:xfrm>
          <a:off x="1090555" y="-340"/>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Strategy</a:t>
          </a:r>
          <a:endParaRPr lang="en-US" sz="500" b="0" kern="1200" dirty="0"/>
        </a:p>
      </dsp:txBody>
      <dsp:txXfrm>
        <a:off x="1153493" y="54154"/>
        <a:ext cx="303890" cy="263122"/>
      </dsp:txXfrm>
    </dsp:sp>
    <dsp:sp modelId="{F03F37A9-32E5-4AFA-86BD-A42DFA0A029B}">
      <dsp:nvSpPr>
        <dsp:cNvPr id="0" name=""/>
        <dsp:cNvSpPr/>
      </dsp:nvSpPr>
      <dsp:spPr>
        <a:xfrm>
          <a:off x="1708065" y="339259"/>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Structure</a:t>
          </a:r>
          <a:endParaRPr lang="en-US" sz="500" b="0" kern="1200" dirty="0"/>
        </a:p>
      </dsp:txBody>
      <dsp:txXfrm>
        <a:off x="1771003" y="393753"/>
        <a:ext cx="303890" cy="263122"/>
      </dsp:txXfrm>
    </dsp:sp>
    <dsp:sp modelId="{88ABBCD7-EF54-4FCA-BDDF-97C12F6BB66A}">
      <dsp:nvSpPr>
        <dsp:cNvPr id="0" name=""/>
        <dsp:cNvSpPr/>
      </dsp:nvSpPr>
      <dsp:spPr>
        <a:xfrm>
          <a:off x="1521652" y="1017936"/>
          <a:ext cx="502922" cy="372110"/>
        </a:xfrm>
        <a:prstGeom prst="ellipse">
          <a:avLst/>
        </a:prstGeom>
        <a:solidFill>
          <a:schemeClr val="tx2"/>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People</a:t>
          </a:r>
          <a:endParaRPr lang="en-US" sz="800" b="1" kern="1200" dirty="0"/>
        </a:p>
      </dsp:txBody>
      <dsp:txXfrm>
        <a:off x="1595303" y="1072430"/>
        <a:ext cx="355620" cy="263122"/>
      </dsp:txXfrm>
    </dsp:sp>
    <dsp:sp modelId="{44A29687-5A70-4F3A-A1B0-EA33723B46CC}">
      <dsp:nvSpPr>
        <dsp:cNvPr id="0" name=""/>
        <dsp:cNvSpPr/>
      </dsp:nvSpPr>
      <dsp:spPr>
        <a:xfrm>
          <a:off x="635480"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Process</a:t>
          </a:r>
          <a:endParaRPr lang="en-US" sz="500" b="1" kern="1200" dirty="0"/>
        </a:p>
      </dsp:txBody>
      <dsp:txXfrm>
        <a:off x="698418" y="1072430"/>
        <a:ext cx="303890" cy="263122"/>
      </dsp:txXfrm>
    </dsp:sp>
    <dsp:sp modelId="{1DE31FB5-1BF7-487F-A6AC-5A4A1AE4B2DD}">
      <dsp:nvSpPr>
        <dsp:cNvPr id="0" name=""/>
        <dsp:cNvSpPr/>
      </dsp:nvSpPr>
      <dsp:spPr>
        <a:xfrm>
          <a:off x="482498" y="355011"/>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Rewards</a:t>
          </a:r>
          <a:endParaRPr lang="en-US" sz="500" b="1" kern="1200" dirty="0"/>
        </a:p>
      </dsp:txBody>
      <dsp:txXfrm>
        <a:off x="545436" y="409505"/>
        <a:ext cx="303890" cy="263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647861" y="166016"/>
          <a:ext cx="1146319" cy="1146319"/>
        </a:xfrm>
        <a:prstGeom prst="blockArc">
          <a:avLst>
            <a:gd name="adj1" fmla="val 12043395"/>
            <a:gd name="adj2" fmla="val 16720338"/>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633991" y="199382"/>
          <a:ext cx="1146319" cy="1146319"/>
        </a:xfrm>
        <a:prstGeom prst="blockArc">
          <a:avLst>
            <a:gd name="adj1" fmla="val 7775342"/>
            <a:gd name="adj2" fmla="val 1226531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738579" y="313690"/>
          <a:ext cx="1146319" cy="1146319"/>
        </a:xfrm>
        <a:prstGeom prst="blockArc">
          <a:avLst>
            <a:gd name="adj1" fmla="val 2070237"/>
            <a:gd name="adj2" fmla="val 872976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846237" y="196861"/>
          <a:ext cx="1146319" cy="1146319"/>
        </a:xfrm>
        <a:prstGeom prst="blockArc">
          <a:avLst>
            <a:gd name="adj1" fmla="val 20044925"/>
            <a:gd name="adj2" fmla="val 304905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831381" y="163576"/>
          <a:ext cx="1146319" cy="1146319"/>
        </a:xfrm>
        <a:prstGeom prst="blockArc">
          <a:avLst>
            <a:gd name="adj1" fmla="val 15588252"/>
            <a:gd name="adj2" fmla="val 2026878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1107306" y="585815"/>
          <a:ext cx="402515" cy="388732"/>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Key Facets</a:t>
          </a:r>
          <a:endParaRPr lang="en-US" sz="700" b="1" kern="1200" dirty="0"/>
        </a:p>
      </dsp:txBody>
      <dsp:txXfrm>
        <a:off x="1166253" y="642743"/>
        <a:ext cx="284621" cy="274876"/>
      </dsp:txXfrm>
    </dsp:sp>
    <dsp:sp modelId="{D8C34068-A5F0-4264-A205-DC80C3BAF99D}">
      <dsp:nvSpPr>
        <dsp:cNvPr id="0" name=""/>
        <dsp:cNvSpPr/>
      </dsp:nvSpPr>
      <dsp:spPr>
        <a:xfrm>
          <a:off x="1090555" y="-340"/>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Strategy</a:t>
          </a:r>
          <a:endParaRPr lang="en-US" sz="500" b="0" kern="1200" dirty="0"/>
        </a:p>
      </dsp:txBody>
      <dsp:txXfrm>
        <a:off x="1153493" y="54154"/>
        <a:ext cx="303890" cy="263122"/>
      </dsp:txXfrm>
    </dsp:sp>
    <dsp:sp modelId="{F03F37A9-32E5-4AFA-86BD-A42DFA0A029B}">
      <dsp:nvSpPr>
        <dsp:cNvPr id="0" name=""/>
        <dsp:cNvSpPr/>
      </dsp:nvSpPr>
      <dsp:spPr>
        <a:xfrm>
          <a:off x="1708065" y="339259"/>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Structure</a:t>
          </a:r>
          <a:endParaRPr lang="en-US" sz="500" b="0" kern="1200" dirty="0"/>
        </a:p>
      </dsp:txBody>
      <dsp:txXfrm>
        <a:off x="1771003" y="393753"/>
        <a:ext cx="303890" cy="263122"/>
      </dsp:txXfrm>
    </dsp:sp>
    <dsp:sp modelId="{88ABBCD7-EF54-4FCA-BDDF-97C12F6BB66A}">
      <dsp:nvSpPr>
        <dsp:cNvPr id="0" name=""/>
        <dsp:cNvSpPr/>
      </dsp:nvSpPr>
      <dsp:spPr>
        <a:xfrm>
          <a:off x="1558230"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People</a:t>
          </a:r>
          <a:endParaRPr lang="en-US" sz="500" b="0" kern="1200" dirty="0"/>
        </a:p>
      </dsp:txBody>
      <dsp:txXfrm>
        <a:off x="1621168" y="1072430"/>
        <a:ext cx="303890" cy="263122"/>
      </dsp:txXfrm>
    </dsp:sp>
    <dsp:sp modelId="{44A29687-5A70-4F3A-A1B0-EA33723B46CC}">
      <dsp:nvSpPr>
        <dsp:cNvPr id="0" name=""/>
        <dsp:cNvSpPr/>
      </dsp:nvSpPr>
      <dsp:spPr>
        <a:xfrm>
          <a:off x="598902" y="1017936"/>
          <a:ext cx="502922" cy="372110"/>
        </a:xfrm>
        <a:prstGeom prst="ellipse">
          <a:avLst/>
        </a:prstGeom>
        <a:solidFill>
          <a:schemeClr val="tx2"/>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Process</a:t>
          </a:r>
          <a:endParaRPr lang="en-US" sz="800" b="1" kern="1200" dirty="0"/>
        </a:p>
      </dsp:txBody>
      <dsp:txXfrm>
        <a:off x="672553" y="1072430"/>
        <a:ext cx="355620" cy="263122"/>
      </dsp:txXfrm>
    </dsp:sp>
    <dsp:sp modelId="{1DE31FB5-1BF7-487F-A6AC-5A4A1AE4B2DD}">
      <dsp:nvSpPr>
        <dsp:cNvPr id="0" name=""/>
        <dsp:cNvSpPr/>
      </dsp:nvSpPr>
      <dsp:spPr>
        <a:xfrm>
          <a:off x="482498" y="355011"/>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Rewards</a:t>
          </a:r>
          <a:endParaRPr lang="en-US" sz="500" b="1" kern="1200" dirty="0"/>
        </a:p>
      </dsp:txBody>
      <dsp:txXfrm>
        <a:off x="545436" y="409505"/>
        <a:ext cx="303890" cy="263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647861" y="166016"/>
          <a:ext cx="1146319" cy="1146319"/>
        </a:xfrm>
        <a:prstGeom prst="blockArc">
          <a:avLst>
            <a:gd name="adj1" fmla="val 12043395"/>
            <a:gd name="adj2" fmla="val 16720338"/>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633991" y="199382"/>
          <a:ext cx="1146319" cy="1146319"/>
        </a:xfrm>
        <a:prstGeom prst="blockArc">
          <a:avLst>
            <a:gd name="adj1" fmla="val 7775342"/>
            <a:gd name="adj2" fmla="val 1226531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738579" y="313690"/>
          <a:ext cx="1146319" cy="1146319"/>
        </a:xfrm>
        <a:prstGeom prst="blockArc">
          <a:avLst>
            <a:gd name="adj1" fmla="val 2070237"/>
            <a:gd name="adj2" fmla="val 872976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846237" y="196861"/>
          <a:ext cx="1146319" cy="1146319"/>
        </a:xfrm>
        <a:prstGeom prst="blockArc">
          <a:avLst>
            <a:gd name="adj1" fmla="val 20044925"/>
            <a:gd name="adj2" fmla="val 304905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831381" y="163576"/>
          <a:ext cx="1146319" cy="1146319"/>
        </a:xfrm>
        <a:prstGeom prst="blockArc">
          <a:avLst>
            <a:gd name="adj1" fmla="val 15588252"/>
            <a:gd name="adj2" fmla="val 2026878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1107306" y="585815"/>
          <a:ext cx="402515" cy="388732"/>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Key Facets</a:t>
          </a:r>
          <a:endParaRPr lang="en-US" sz="700" b="1" kern="1200" dirty="0"/>
        </a:p>
      </dsp:txBody>
      <dsp:txXfrm>
        <a:off x="1166253" y="642743"/>
        <a:ext cx="284621" cy="274876"/>
      </dsp:txXfrm>
    </dsp:sp>
    <dsp:sp modelId="{D8C34068-A5F0-4264-A205-DC80C3BAF99D}">
      <dsp:nvSpPr>
        <dsp:cNvPr id="0" name=""/>
        <dsp:cNvSpPr/>
      </dsp:nvSpPr>
      <dsp:spPr>
        <a:xfrm>
          <a:off x="1090555" y="-340"/>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Strategy</a:t>
          </a:r>
          <a:endParaRPr lang="en-US" sz="500" b="0" kern="1200" dirty="0"/>
        </a:p>
      </dsp:txBody>
      <dsp:txXfrm>
        <a:off x="1153493" y="54154"/>
        <a:ext cx="303890" cy="263122"/>
      </dsp:txXfrm>
    </dsp:sp>
    <dsp:sp modelId="{F03F37A9-32E5-4AFA-86BD-A42DFA0A029B}">
      <dsp:nvSpPr>
        <dsp:cNvPr id="0" name=""/>
        <dsp:cNvSpPr/>
      </dsp:nvSpPr>
      <dsp:spPr>
        <a:xfrm>
          <a:off x="1708065" y="339259"/>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Structure</a:t>
          </a:r>
          <a:endParaRPr lang="en-US" sz="500" b="0" kern="1200" dirty="0"/>
        </a:p>
      </dsp:txBody>
      <dsp:txXfrm>
        <a:off x="1771003" y="393753"/>
        <a:ext cx="303890" cy="263122"/>
      </dsp:txXfrm>
    </dsp:sp>
    <dsp:sp modelId="{88ABBCD7-EF54-4FCA-BDDF-97C12F6BB66A}">
      <dsp:nvSpPr>
        <dsp:cNvPr id="0" name=""/>
        <dsp:cNvSpPr/>
      </dsp:nvSpPr>
      <dsp:spPr>
        <a:xfrm>
          <a:off x="1558230"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People</a:t>
          </a:r>
          <a:endParaRPr lang="en-US" sz="500" b="0" kern="1200" dirty="0"/>
        </a:p>
      </dsp:txBody>
      <dsp:txXfrm>
        <a:off x="1621168" y="1072430"/>
        <a:ext cx="303890" cy="263122"/>
      </dsp:txXfrm>
    </dsp:sp>
    <dsp:sp modelId="{44A29687-5A70-4F3A-A1B0-EA33723B46CC}">
      <dsp:nvSpPr>
        <dsp:cNvPr id="0" name=""/>
        <dsp:cNvSpPr/>
      </dsp:nvSpPr>
      <dsp:spPr>
        <a:xfrm>
          <a:off x="598902" y="1017936"/>
          <a:ext cx="502922" cy="372110"/>
        </a:xfrm>
        <a:prstGeom prst="ellipse">
          <a:avLst/>
        </a:prstGeom>
        <a:solidFill>
          <a:schemeClr val="tx2"/>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Process</a:t>
          </a:r>
          <a:endParaRPr lang="en-US" sz="800" b="1" kern="1200" dirty="0"/>
        </a:p>
      </dsp:txBody>
      <dsp:txXfrm>
        <a:off x="672553" y="1072430"/>
        <a:ext cx="355620" cy="263122"/>
      </dsp:txXfrm>
    </dsp:sp>
    <dsp:sp modelId="{1DE31FB5-1BF7-487F-A6AC-5A4A1AE4B2DD}">
      <dsp:nvSpPr>
        <dsp:cNvPr id="0" name=""/>
        <dsp:cNvSpPr/>
      </dsp:nvSpPr>
      <dsp:spPr>
        <a:xfrm>
          <a:off x="482498" y="355011"/>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1" kern="1200" dirty="0" smtClean="0"/>
            <a:t>Rewards</a:t>
          </a:r>
          <a:endParaRPr lang="en-US" sz="500" b="1" kern="1200" dirty="0"/>
        </a:p>
      </dsp:txBody>
      <dsp:txXfrm>
        <a:off x="545436" y="409505"/>
        <a:ext cx="303890" cy="2631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EB234-CA73-4478-922A-F79F6C62542A}">
      <dsp:nvSpPr>
        <dsp:cNvPr id="0" name=""/>
        <dsp:cNvSpPr/>
      </dsp:nvSpPr>
      <dsp:spPr>
        <a:xfrm>
          <a:off x="675293" y="166016"/>
          <a:ext cx="1146319" cy="1146319"/>
        </a:xfrm>
        <a:prstGeom prst="blockArc">
          <a:avLst>
            <a:gd name="adj1" fmla="val 12043395"/>
            <a:gd name="adj2" fmla="val 16720338"/>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F5A7A82-4441-47EE-BED5-DF7EA0AA711E}">
      <dsp:nvSpPr>
        <dsp:cNvPr id="0" name=""/>
        <dsp:cNvSpPr/>
      </dsp:nvSpPr>
      <dsp:spPr>
        <a:xfrm>
          <a:off x="661422" y="199382"/>
          <a:ext cx="1146319" cy="1146319"/>
        </a:xfrm>
        <a:prstGeom prst="blockArc">
          <a:avLst>
            <a:gd name="adj1" fmla="val 7775342"/>
            <a:gd name="adj2" fmla="val 1226531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FECEE5B-FF9E-4ACB-AA68-927ECB0D94A4}">
      <dsp:nvSpPr>
        <dsp:cNvPr id="0" name=""/>
        <dsp:cNvSpPr/>
      </dsp:nvSpPr>
      <dsp:spPr>
        <a:xfrm>
          <a:off x="766011" y="313690"/>
          <a:ext cx="1146319" cy="1146319"/>
        </a:xfrm>
        <a:prstGeom prst="blockArc">
          <a:avLst>
            <a:gd name="adj1" fmla="val 2070237"/>
            <a:gd name="adj2" fmla="val 872976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2E466F-5CBB-4D90-8253-6F4C4C4F56E8}">
      <dsp:nvSpPr>
        <dsp:cNvPr id="0" name=""/>
        <dsp:cNvSpPr/>
      </dsp:nvSpPr>
      <dsp:spPr>
        <a:xfrm>
          <a:off x="873669" y="196861"/>
          <a:ext cx="1146319" cy="1146319"/>
        </a:xfrm>
        <a:prstGeom prst="blockArc">
          <a:avLst>
            <a:gd name="adj1" fmla="val 20044925"/>
            <a:gd name="adj2" fmla="val 3049050"/>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5A5376-FC98-4740-815C-B86196CA4C95}">
      <dsp:nvSpPr>
        <dsp:cNvPr id="0" name=""/>
        <dsp:cNvSpPr/>
      </dsp:nvSpPr>
      <dsp:spPr>
        <a:xfrm>
          <a:off x="858813" y="163576"/>
          <a:ext cx="1146319" cy="1146319"/>
        </a:xfrm>
        <a:prstGeom prst="blockArc">
          <a:avLst>
            <a:gd name="adj1" fmla="val 15588252"/>
            <a:gd name="adj2" fmla="val 20268783"/>
            <a:gd name="adj3" fmla="val 464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E1EABA6-745A-4D57-8A09-4B698E34FBAC}">
      <dsp:nvSpPr>
        <dsp:cNvPr id="0" name=""/>
        <dsp:cNvSpPr/>
      </dsp:nvSpPr>
      <dsp:spPr>
        <a:xfrm>
          <a:off x="1134737" y="585815"/>
          <a:ext cx="402515" cy="388732"/>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Key Facets</a:t>
          </a:r>
          <a:endParaRPr lang="en-US" sz="700" b="1" kern="1200" dirty="0"/>
        </a:p>
      </dsp:txBody>
      <dsp:txXfrm>
        <a:off x="1193684" y="642743"/>
        <a:ext cx="284621" cy="274876"/>
      </dsp:txXfrm>
    </dsp:sp>
    <dsp:sp modelId="{D8C34068-A5F0-4264-A205-DC80C3BAF99D}">
      <dsp:nvSpPr>
        <dsp:cNvPr id="0" name=""/>
        <dsp:cNvSpPr/>
      </dsp:nvSpPr>
      <dsp:spPr>
        <a:xfrm>
          <a:off x="1117986" y="-340"/>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Strategy</a:t>
          </a:r>
          <a:endParaRPr lang="en-US" sz="500" b="0" kern="1200" dirty="0"/>
        </a:p>
      </dsp:txBody>
      <dsp:txXfrm>
        <a:off x="1180924" y="54154"/>
        <a:ext cx="303890" cy="263122"/>
      </dsp:txXfrm>
    </dsp:sp>
    <dsp:sp modelId="{F03F37A9-32E5-4AFA-86BD-A42DFA0A029B}">
      <dsp:nvSpPr>
        <dsp:cNvPr id="0" name=""/>
        <dsp:cNvSpPr/>
      </dsp:nvSpPr>
      <dsp:spPr>
        <a:xfrm>
          <a:off x="1735497" y="339259"/>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Structure</a:t>
          </a:r>
          <a:endParaRPr lang="en-US" sz="500" b="0" kern="1200" dirty="0"/>
        </a:p>
      </dsp:txBody>
      <dsp:txXfrm>
        <a:off x="1798435" y="393753"/>
        <a:ext cx="303890" cy="263122"/>
      </dsp:txXfrm>
    </dsp:sp>
    <dsp:sp modelId="{88ABBCD7-EF54-4FCA-BDDF-97C12F6BB66A}">
      <dsp:nvSpPr>
        <dsp:cNvPr id="0" name=""/>
        <dsp:cNvSpPr/>
      </dsp:nvSpPr>
      <dsp:spPr>
        <a:xfrm>
          <a:off x="1585662"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People</a:t>
          </a:r>
          <a:endParaRPr lang="en-US" sz="500" b="0" kern="1200" dirty="0"/>
        </a:p>
      </dsp:txBody>
      <dsp:txXfrm>
        <a:off x="1648600" y="1072430"/>
        <a:ext cx="303890" cy="263122"/>
      </dsp:txXfrm>
    </dsp:sp>
    <dsp:sp modelId="{44A29687-5A70-4F3A-A1B0-EA33723B46CC}">
      <dsp:nvSpPr>
        <dsp:cNvPr id="0" name=""/>
        <dsp:cNvSpPr/>
      </dsp:nvSpPr>
      <dsp:spPr>
        <a:xfrm>
          <a:off x="662912" y="1017936"/>
          <a:ext cx="429766" cy="372110"/>
        </a:xfrm>
        <a:prstGeom prst="ellipse">
          <a:avLst/>
        </a:prstGeom>
        <a:solidFill>
          <a:schemeClr val="tx1">
            <a:lumMod val="50000"/>
            <a:lumOff val="5000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b="0" kern="1200" dirty="0" smtClean="0"/>
            <a:t>Process</a:t>
          </a:r>
          <a:endParaRPr lang="en-US" sz="500" b="0" kern="1200" dirty="0"/>
        </a:p>
      </dsp:txBody>
      <dsp:txXfrm>
        <a:off x="725850" y="1072430"/>
        <a:ext cx="303890" cy="263122"/>
      </dsp:txXfrm>
    </dsp:sp>
    <dsp:sp modelId="{1DE31FB5-1BF7-487F-A6AC-5A4A1AE4B2DD}">
      <dsp:nvSpPr>
        <dsp:cNvPr id="0" name=""/>
        <dsp:cNvSpPr/>
      </dsp:nvSpPr>
      <dsp:spPr>
        <a:xfrm>
          <a:off x="455066" y="355011"/>
          <a:ext cx="539494" cy="372110"/>
        </a:xfrm>
        <a:prstGeom prst="ellipse">
          <a:avLst/>
        </a:prstGeom>
        <a:solidFill>
          <a:schemeClr val="tx2"/>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33375">
            <a:lnSpc>
              <a:spcPct val="90000"/>
            </a:lnSpc>
            <a:spcBef>
              <a:spcPct val="0"/>
            </a:spcBef>
            <a:spcAft>
              <a:spcPct val="35000"/>
            </a:spcAft>
          </a:pPr>
          <a:r>
            <a:rPr lang="en-US" sz="750" b="1" kern="1200" dirty="0" smtClean="0"/>
            <a:t>Rewards</a:t>
          </a:r>
          <a:endParaRPr lang="en-US" sz="750" b="1" kern="1200" dirty="0"/>
        </a:p>
      </dsp:txBody>
      <dsp:txXfrm>
        <a:off x="534073" y="409505"/>
        <a:ext cx="381480" cy="263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CE25D-C4CE-45FF-B20D-CA27A658B384}">
      <dsp:nvSpPr>
        <dsp:cNvPr id="0" name=""/>
        <dsp:cNvSpPr/>
      </dsp:nvSpPr>
      <dsp:spPr>
        <a:xfrm>
          <a:off x="1863715" y="1121155"/>
          <a:ext cx="1370300" cy="1370300"/>
        </a:xfrm>
        <a:prstGeom prst="gear9">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Process</a:t>
          </a:r>
          <a:endParaRPr lang="en-US" sz="1100" b="1" kern="1200" dirty="0"/>
        </a:p>
      </dsp:txBody>
      <dsp:txXfrm>
        <a:off x="2139206" y="1442141"/>
        <a:ext cx="819318" cy="704363"/>
      </dsp:txXfrm>
    </dsp:sp>
    <dsp:sp modelId="{1A3C32D8-5554-4FF4-A3FB-2D446928F4DA}">
      <dsp:nvSpPr>
        <dsp:cNvPr id="0" name=""/>
        <dsp:cNvSpPr/>
      </dsp:nvSpPr>
      <dsp:spPr>
        <a:xfrm>
          <a:off x="1066449" y="797265"/>
          <a:ext cx="996582" cy="996582"/>
        </a:xfrm>
        <a:prstGeom prst="gear6">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Process</a:t>
          </a:r>
          <a:endParaRPr lang="en-US" sz="1100" b="1" kern="1200" dirty="0"/>
        </a:p>
      </dsp:txBody>
      <dsp:txXfrm>
        <a:off x="1317342" y="1049674"/>
        <a:ext cx="494796" cy="491764"/>
      </dsp:txXfrm>
    </dsp:sp>
    <dsp:sp modelId="{D3F25CF4-3B3F-48FE-A111-732E38FCE354}">
      <dsp:nvSpPr>
        <dsp:cNvPr id="0" name=""/>
        <dsp:cNvSpPr/>
      </dsp:nvSpPr>
      <dsp:spPr>
        <a:xfrm rot="20700000">
          <a:off x="1624637" y="109725"/>
          <a:ext cx="976447" cy="976447"/>
        </a:xfrm>
        <a:prstGeom prst="gear6">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Process</a:t>
          </a:r>
          <a:endParaRPr lang="en-US" sz="1100" b="1" kern="1200" dirty="0"/>
        </a:p>
      </dsp:txBody>
      <dsp:txXfrm rot="-20700000">
        <a:off x="1838800" y="323889"/>
        <a:ext cx="548120" cy="548120"/>
      </dsp:txXfrm>
    </dsp:sp>
    <dsp:sp modelId="{F1771D49-B93D-487E-8880-E60CC74BC713}">
      <dsp:nvSpPr>
        <dsp:cNvPr id="0" name=""/>
        <dsp:cNvSpPr/>
      </dsp:nvSpPr>
      <dsp:spPr>
        <a:xfrm>
          <a:off x="1740717" y="924209"/>
          <a:ext cx="1753985" cy="1753985"/>
        </a:xfrm>
        <a:prstGeom prst="circularArrow">
          <a:avLst>
            <a:gd name="adj1" fmla="val 4687"/>
            <a:gd name="adj2" fmla="val 299029"/>
            <a:gd name="adj3" fmla="val 2454050"/>
            <a:gd name="adj4" fmla="val 16002239"/>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99F8F2-584F-4D8D-8055-8A59B58AD047}">
      <dsp:nvSpPr>
        <dsp:cNvPr id="0" name=""/>
        <dsp:cNvSpPr/>
      </dsp:nvSpPr>
      <dsp:spPr>
        <a:xfrm>
          <a:off x="889956" y="584067"/>
          <a:ext cx="1274379" cy="1274379"/>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9945AE-B55C-457B-B0AB-F2D54AA14740}">
      <dsp:nvSpPr>
        <dsp:cNvPr id="0" name=""/>
        <dsp:cNvSpPr/>
      </dsp:nvSpPr>
      <dsp:spPr>
        <a:xfrm>
          <a:off x="1398774" y="-96845"/>
          <a:ext cx="1374037" cy="1374037"/>
        </a:xfrm>
        <a:prstGeom prst="circularArrow">
          <a:avLst>
            <a:gd name="adj1" fmla="val 5984"/>
            <a:gd name="adj2" fmla="val 394124"/>
            <a:gd name="adj3" fmla="val 13313824"/>
            <a:gd name="adj4" fmla="val 10508221"/>
            <a:gd name="adj5" fmla="val 6981"/>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42" y="0"/>
            <a:ext cx="3038475" cy="468313"/>
          </a:xfrm>
          <a:prstGeom prst="rect">
            <a:avLst/>
          </a:prstGeom>
        </p:spPr>
        <p:txBody>
          <a:bodyPr vert="horz" lIns="91440" tIns="45720" rIns="91440" bIns="45720" rtlCol="0"/>
          <a:lstStyle>
            <a:lvl1pPr algn="r">
              <a:defRPr sz="1200"/>
            </a:lvl1pPr>
          </a:lstStyle>
          <a:p>
            <a:fld id="{B474B77D-8823-45E6-8067-3B93B5317DD9}" type="datetimeFigureOut">
              <a:rPr lang="en-US" smtClean="0"/>
              <a:t>8/19/2015</a:t>
            </a:fld>
            <a:endParaRPr lang="en-US" dirty="0"/>
          </a:p>
        </p:txBody>
      </p:sp>
      <p:sp>
        <p:nvSpPr>
          <p:cNvPr id="4" name="Footer Placeholder 3"/>
          <p:cNvSpPr>
            <a:spLocks noGrp="1"/>
          </p:cNvSpPr>
          <p:nvPr>
            <p:ph type="ftr" sz="quarter" idx="2"/>
          </p:nvPr>
        </p:nvSpPr>
        <p:spPr>
          <a:xfrm>
            <a:off x="0" y="8902702"/>
            <a:ext cx="3038475"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902702"/>
            <a:ext cx="3038475" cy="468313"/>
          </a:xfrm>
          <a:prstGeom prst="rect">
            <a:avLst/>
          </a:prstGeom>
        </p:spPr>
        <p:txBody>
          <a:bodyPr vert="horz" lIns="91440" tIns="45720" rIns="91440" bIns="45720" rtlCol="0" anchor="b"/>
          <a:lstStyle>
            <a:lvl1pPr algn="r">
              <a:defRPr sz="1200"/>
            </a:lvl1pPr>
          </a:lstStyle>
          <a:p>
            <a:fld id="{04DD8A24-5489-489E-83DD-6BE1AA9ACB65}" type="slidenum">
              <a:rPr lang="en-US" smtClean="0"/>
              <a:t>‹#›</a:t>
            </a:fld>
            <a:endParaRPr lang="en-US" dirty="0"/>
          </a:p>
        </p:txBody>
      </p:sp>
    </p:spTree>
    <p:extLst>
      <p:ext uri="{BB962C8B-B14F-4D97-AF65-F5344CB8AC3E}">
        <p14:creationId xmlns:p14="http://schemas.microsoft.com/office/powerpoint/2010/main" val="3131400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475" cy="46895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41" y="1"/>
            <a:ext cx="3038475" cy="468951"/>
          </a:xfrm>
          <a:prstGeom prst="rect">
            <a:avLst/>
          </a:prstGeom>
        </p:spPr>
        <p:txBody>
          <a:bodyPr vert="horz" lIns="91440" tIns="45720" rIns="91440" bIns="45720" rtlCol="0"/>
          <a:lstStyle>
            <a:lvl1pPr algn="r">
              <a:defRPr sz="1200"/>
            </a:lvl1pPr>
          </a:lstStyle>
          <a:p>
            <a:fld id="{4F87A979-9544-48AD-94DC-282FA4A88464}" type="datetimeFigureOut">
              <a:rPr lang="en-US" smtClean="0"/>
              <a:t>8/19/2015</a:t>
            </a:fld>
            <a:endParaRPr lang="en-US" dirty="0"/>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52627"/>
            <a:ext cx="5607050" cy="42173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049"/>
            <a:ext cx="3038475" cy="46895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1" y="8902049"/>
            <a:ext cx="3038475" cy="468951"/>
          </a:xfrm>
          <a:prstGeom prst="rect">
            <a:avLst/>
          </a:prstGeom>
        </p:spPr>
        <p:txBody>
          <a:bodyPr vert="horz" lIns="91440" tIns="45720" rIns="91440" bIns="45720" rtlCol="0" anchor="b"/>
          <a:lstStyle>
            <a:lvl1pPr algn="r">
              <a:defRPr sz="1200"/>
            </a:lvl1pPr>
          </a:lstStyle>
          <a:p>
            <a:fld id="{BE86341C-1D5F-44F5-A3A7-74A43D6336C5}" type="slidenum">
              <a:rPr lang="en-US" smtClean="0"/>
              <a:t>‹#›</a:t>
            </a:fld>
            <a:endParaRPr lang="en-US" dirty="0"/>
          </a:p>
        </p:txBody>
      </p:sp>
    </p:spTree>
    <p:extLst>
      <p:ext uri="{BB962C8B-B14F-4D97-AF65-F5344CB8AC3E}">
        <p14:creationId xmlns:p14="http://schemas.microsoft.com/office/powerpoint/2010/main" val="258474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03933C5-AA88-4A4B-9763-54BFD1421518}" type="slidenum">
              <a:rPr lang="en-US">
                <a:solidFill>
                  <a:prstClr val="black"/>
                </a:solidFill>
              </a:rPr>
              <a:pPr/>
              <a:t>1</a:t>
            </a:fld>
            <a:endParaRPr lang="en-US" dirty="0">
              <a:solidFill>
                <a:prstClr val="black"/>
              </a:solidFill>
            </a:endParaRPr>
          </a:p>
        </p:txBody>
      </p:sp>
      <p:sp>
        <p:nvSpPr>
          <p:cNvPr id="825346" name="Rectangle 2"/>
          <p:cNvSpPr>
            <a:spLocks noGrp="1" noRot="1" noChangeAspect="1" noChangeArrowheads="1" noTextEdit="1"/>
          </p:cNvSpPr>
          <p:nvPr>
            <p:ph type="sldImg"/>
          </p:nvPr>
        </p:nvSpPr>
        <p:spPr>
          <a:xfrm>
            <a:off x="1169988" y="708025"/>
            <a:ext cx="4675187" cy="3508375"/>
          </a:xfrm>
          <a:ln cap="flat"/>
        </p:spPr>
      </p:sp>
      <p:sp>
        <p:nvSpPr>
          <p:cNvPr id="825347" name="Rectangle 3"/>
          <p:cNvSpPr>
            <a:spLocks noGrp="1" noChangeArrowheads="1"/>
          </p:cNvSpPr>
          <p:nvPr>
            <p:ph type="body" idx="1"/>
          </p:nvPr>
        </p:nvSpPr>
        <p:spPr>
          <a:xfrm>
            <a:off x="934408" y="4452303"/>
            <a:ext cx="5141588" cy="4218302"/>
          </a:xfrm>
          <a:ln/>
        </p:spPr>
        <p:txBody>
          <a:bodyPr lIns="92427" tIns="46213" rIns="92427" bIns="46213"/>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CFC066-5341-48D1-8BFE-63D5E207C84F}" type="slidenum">
              <a:rPr lang="en-US"/>
              <a:pPr/>
              <a:t>10</a:t>
            </a:fld>
            <a:endParaRPr lang="en-US"/>
          </a:p>
        </p:txBody>
      </p:sp>
      <p:sp>
        <p:nvSpPr>
          <p:cNvPr id="337922" name="Rectangle 2"/>
          <p:cNvSpPr>
            <a:spLocks noGrp="1" noRot="1" noChangeAspect="1" noChangeArrowheads="1" noTextEdit="1"/>
          </p:cNvSpPr>
          <p:nvPr>
            <p:ph type="sldImg"/>
          </p:nvPr>
        </p:nvSpPr>
        <p:spPr>
          <a:xfrm>
            <a:off x="1169988" y="708025"/>
            <a:ext cx="4670425" cy="3503613"/>
          </a:xfrm>
          <a:ln/>
        </p:spPr>
      </p:sp>
      <p:sp>
        <p:nvSpPr>
          <p:cNvPr id="337923"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A100E8E-C410-447A-84BF-86A839A6DBE4}" type="slidenum">
              <a:rPr lang="en-US"/>
              <a:pPr/>
              <a:t>11</a:t>
            </a:fld>
            <a:endParaRPr lang="en-US"/>
          </a:p>
        </p:txBody>
      </p:sp>
      <p:sp>
        <p:nvSpPr>
          <p:cNvPr id="333826" name="Rectangle 2"/>
          <p:cNvSpPr>
            <a:spLocks noGrp="1" noRot="1" noChangeAspect="1" noChangeArrowheads="1" noTextEdit="1"/>
          </p:cNvSpPr>
          <p:nvPr>
            <p:ph type="sldImg"/>
          </p:nvPr>
        </p:nvSpPr>
        <p:spPr>
          <a:xfrm>
            <a:off x="1169988" y="708025"/>
            <a:ext cx="4670425" cy="3503613"/>
          </a:xfrm>
          <a:ln/>
        </p:spPr>
      </p:sp>
      <p:sp>
        <p:nvSpPr>
          <p:cNvPr id="333827"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4DAEE8F-CF70-449C-ADAB-666E0B9694F3}" type="slidenum">
              <a:rPr lang="en-US"/>
              <a:pPr/>
              <a:t>12</a:t>
            </a:fld>
            <a:endParaRPr lang="en-US"/>
          </a:p>
        </p:txBody>
      </p:sp>
      <p:sp>
        <p:nvSpPr>
          <p:cNvPr id="352258" name="Rectangle 2"/>
          <p:cNvSpPr>
            <a:spLocks noGrp="1" noRot="1" noChangeAspect="1" noChangeArrowheads="1" noTextEdit="1"/>
          </p:cNvSpPr>
          <p:nvPr>
            <p:ph type="sldImg"/>
          </p:nvPr>
        </p:nvSpPr>
        <p:spPr>
          <a:xfrm>
            <a:off x="1169988" y="708025"/>
            <a:ext cx="4670425" cy="3503613"/>
          </a:xfrm>
          <a:ln/>
        </p:spPr>
      </p:sp>
      <p:sp>
        <p:nvSpPr>
          <p:cNvPr id="352259"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EEFDF28-363E-45D4-9259-A88EC69BBEB2}" type="slidenum">
              <a:rPr lang="en-US"/>
              <a:pPr/>
              <a:t>13</a:t>
            </a:fld>
            <a:endParaRPr lang="en-US"/>
          </a:p>
        </p:txBody>
      </p:sp>
      <p:sp>
        <p:nvSpPr>
          <p:cNvPr id="356354" name="Rectangle 2"/>
          <p:cNvSpPr>
            <a:spLocks noGrp="1" noRot="1" noChangeAspect="1" noChangeArrowheads="1" noTextEdit="1"/>
          </p:cNvSpPr>
          <p:nvPr>
            <p:ph type="sldImg"/>
          </p:nvPr>
        </p:nvSpPr>
        <p:spPr>
          <a:xfrm>
            <a:off x="1169988" y="708025"/>
            <a:ext cx="4670425" cy="3503613"/>
          </a:xfrm>
          <a:ln/>
        </p:spPr>
      </p:sp>
      <p:sp>
        <p:nvSpPr>
          <p:cNvPr id="356355"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7C31E7A-557F-413C-8B93-181BB6D4E9C2}" type="slidenum">
              <a:rPr lang="en-US"/>
              <a:pPr/>
              <a:t>14</a:t>
            </a:fld>
            <a:endParaRPr lang="en-US"/>
          </a:p>
        </p:txBody>
      </p:sp>
      <p:sp>
        <p:nvSpPr>
          <p:cNvPr id="370690" name="Rectangle 2"/>
          <p:cNvSpPr>
            <a:spLocks noGrp="1" noRot="1" noChangeAspect="1" noChangeArrowheads="1" noTextEdit="1"/>
          </p:cNvSpPr>
          <p:nvPr>
            <p:ph type="sldImg"/>
          </p:nvPr>
        </p:nvSpPr>
        <p:spPr>
          <a:xfrm>
            <a:off x="1169988" y="708025"/>
            <a:ext cx="4670425" cy="3503613"/>
          </a:xfrm>
          <a:ln/>
        </p:spPr>
      </p:sp>
      <p:sp>
        <p:nvSpPr>
          <p:cNvPr id="370691"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7C31E7A-557F-413C-8B93-181BB6D4E9C2}" type="slidenum">
              <a:rPr lang="en-US"/>
              <a:pPr/>
              <a:t>15</a:t>
            </a:fld>
            <a:endParaRPr lang="en-US"/>
          </a:p>
        </p:txBody>
      </p:sp>
      <p:sp>
        <p:nvSpPr>
          <p:cNvPr id="370690" name="Rectangle 2"/>
          <p:cNvSpPr>
            <a:spLocks noGrp="1" noRot="1" noChangeAspect="1" noChangeArrowheads="1" noTextEdit="1"/>
          </p:cNvSpPr>
          <p:nvPr>
            <p:ph type="sldImg"/>
          </p:nvPr>
        </p:nvSpPr>
        <p:spPr>
          <a:xfrm>
            <a:off x="1169988" y="708025"/>
            <a:ext cx="4670425" cy="3503613"/>
          </a:xfrm>
          <a:ln/>
        </p:spPr>
      </p:sp>
      <p:sp>
        <p:nvSpPr>
          <p:cNvPr id="370691"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69AF7E9-F376-40A1-B274-A0F217F8ED16}" type="slidenum">
              <a:rPr lang="en-US"/>
              <a:pPr/>
              <a:t>16</a:t>
            </a:fld>
            <a:endParaRPr lang="en-US"/>
          </a:p>
        </p:txBody>
      </p:sp>
      <p:sp>
        <p:nvSpPr>
          <p:cNvPr id="372738" name="Rectangle 2"/>
          <p:cNvSpPr>
            <a:spLocks noGrp="1" noRot="1" noChangeAspect="1" noChangeArrowheads="1" noTextEdit="1"/>
          </p:cNvSpPr>
          <p:nvPr>
            <p:ph type="sldImg"/>
          </p:nvPr>
        </p:nvSpPr>
        <p:spPr>
          <a:xfrm>
            <a:off x="1169988" y="708025"/>
            <a:ext cx="4670425" cy="3503613"/>
          </a:xfrm>
          <a:ln/>
        </p:spPr>
      </p:sp>
      <p:sp>
        <p:nvSpPr>
          <p:cNvPr id="372739"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6CC394E-3812-418C-A3F9-115F248702F3}" type="slidenum">
              <a:rPr lang="en-US"/>
              <a:pPr/>
              <a:t>2</a:t>
            </a:fld>
            <a:endParaRPr lang="en-US"/>
          </a:p>
        </p:txBody>
      </p:sp>
      <p:sp>
        <p:nvSpPr>
          <p:cNvPr id="315394" name="Rectangle 2"/>
          <p:cNvSpPr>
            <a:spLocks noGrp="1" noRot="1" noChangeAspect="1" noChangeArrowheads="1" noTextEdit="1"/>
          </p:cNvSpPr>
          <p:nvPr>
            <p:ph type="sldImg"/>
          </p:nvPr>
        </p:nvSpPr>
        <p:spPr>
          <a:xfrm>
            <a:off x="1173163" y="708025"/>
            <a:ext cx="4668837" cy="3502025"/>
          </a:xfrm>
          <a:ln w="12699" cap="flat"/>
        </p:spPr>
      </p:sp>
      <p:sp>
        <p:nvSpPr>
          <p:cNvPr id="315395" name="Rectangle 3"/>
          <p:cNvSpPr>
            <a:spLocks noGrp="1" noChangeArrowheads="1"/>
          </p:cNvSpPr>
          <p:nvPr>
            <p:ph type="body" idx="1"/>
          </p:nvPr>
        </p:nvSpPr>
        <p:spPr>
          <a:ln/>
        </p:spPr>
        <p:txBody>
          <a:bodyPr lIns="91752" tIns="45876" rIns="91752" bIns="4587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D300E8E-23AD-4C32-B9D3-7E60F6CF09E3}" type="slidenum">
              <a:rPr lang="en-US"/>
              <a:pPr/>
              <a:t>3</a:t>
            </a:fld>
            <a:endParaRPr lang="en-US"/>
          </a:p>
        </p:txBody>
      </p:sp>
      <p:sp>
        <p:nvSpPr>
          <p:cNvPr id="317442" name="Rectangle 2"/>
          <p:cNvSpPr>
            <a:spLocks noGrp="1" noRot="1" noChangeAspect="1" noChangeArrowheads="1" noTextEdit="1"/>
          </p:cNvSpPr>
          <p:nvPr>
            <p:ph type="sldImg"/>
          </p:nvPr>
        </p:nvSpPr>
        <p:spPr>
          <a:xfrm>
            <a:off x="1169988" y="708025"/>
            <a:ext cx="4670425" cy="3503613"/>
          </a:xfrm>
          <a:ln/>
        </p:spPr>
      </p:sp>
      <p:sp>
        <p:nvSpPr>
          <p:cNvPr id="317443"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D47B8FE-B63E-447A-B54C-2BDBA9A74998}" type="slidenum">
              <a:rPr lang="en-US"/>
              <a:pPr/>
              <a:t>4</a:t>
            </a:fld>
            <a:endParaRPr lang="en-US"/>
          </a:p>
        </p:txBody>
      </p:sp>
      <p:sp>
        <p:nvSpPr>
          <p:cNvPr id="319490" name="Rectangle 2"/>
          <p:cNvSpPr>
            <a:spLocks noGrp="1" noRot="1" noChangeAspect="1" noChangeArrowheads="1" noTextEdit="1"/>
          </p:cNvSpPr>
          <p:nvPr>
            <p:ph type="sldImg"/>
          </p:nvPr>
        </p:nvSpPr>
        <p:spPr>
          <a:xfrm>
            <a:off x="1169988" y="708025"/>
            <a:ext cx="4670425" cy="3503613"/>
          </a:xfrm>
          <a:ln/>
        </p:spPr>
      </p:sp>
      <p:sp>
        <p:nvSpPr>
          <p:cNvPr id="319491"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C307807-99B4-4322-BCAF-E5CC7D73AF9F}" type="slidenum">
              <a:rPr lang="en-US"/>
              <a:pPr/>
              <a:t>5</a:t>
            </a:fld>
            <a:endParaRPr lang="en-US"/>
          </a:p>
        </p:txBody>
      </p:sp>
      <p:sp>
        <p:nvSpPr>
          <p:cNvPr id="321538" name="Rectangle 2"/>
          <p:cNvSpPr>
            <a:spLocks noGrp="1" noRot="1" noChangeAspect="1" noChangeArrowheads="1" noTextEdit="1"/>
          </p:cNvSpPr>
          <p:nvPr>
            <p:ph type="sldImg"/>
          </p:nvPr>
        </p:nvSpPr>
        <p:spPr>
          <a:xfrm>
            <a:off x="1169988" y="708025"/>
            <a:ext cx="4670425" cy="3503613"/>
          </a:xfrm>
          <a:ln/>
        </p:spPr>
      </p:sp>
      <p:sp>
        <p:nvSpPr>
          <p:cNvPr id="321539"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D411C9D-BB96-4CD6-B9C0-6786AD0D75EB}" type="slidenum">
              <a:rPr lang="en-US"/>
              <a:pPr/>
              <a:t>6</a:t>
            </a:fld>
            <a:endParaRPr lang="en-US"/>
          </a:p>
        </p:txBody>
      </p:sp>
      <p:sp>
        <p:nvSpPr>
          <p:cNvPr id="323586" name="Rectangle 2"/>
          <p:cNvSpPr>
            <a:spLocks noGrp="1" noRot="1" noChangeAspect="1" noChangeArrowheads="1" noTextEdit="1"/>
          </p:cNvSpPr>
          <p:nvPr>
            <p:ph type="sldImg"/>
          </p:nvPr>
        </p:nvSpPr>
        <p:spPr>
          <a:xfrm>
            <a:off x="1169988" y="708025"/>
            <a:ext cx="4670425" cy="3503613"/>
          </a:xfrm>
          <a:ln/>
        </p:spPr>
      </p:sp>
      <p:sp>
        <p:nvSpPr>
          <p:cNvPr id="323587"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9E130C8-9B30-490E-B8A8-A9CF44C28D49}" type="slidenum">
              <a:rPr lang="en-US"/>
              <a:pPr/>
              <a:t>7</a:t>
            </a:fld>
            <a:endParaRPr lang="en-US"/>
          </a:p>
        </p:txBody>
      </p:sp>
      <p:sp>
        <p:nvSpPr>
          <p:cNvPr id="325634" name="Rectangle 2"/>
          <p:cNvSpPr>
            <a:spLocks noGrp="1" noRot="1" noChangeAspect="1" noChangeArrowheads="1" noTextEdit="1"/>
          </p:cNvSpPr>
          <p:nvPr>
            <p:ph type="sldImg"/>
          </p:nvPr>
        </p:nvSpPr>
        <p:spPr>
          <a:xfrm>
            <a:off x="1169988" y="708025"/>
            <a:ext cx="4670425" cy="3503613"/>
          </a:xfrm>
          <a:ln/>
        </p:spPr>
      </p:sp>
      <p:sp>
        <p:nvSpPr>
          <p:cNvPr id="325635"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5"/>
          <p:cNvSpPr>
            <a:spLocks noGrp="1" noChangeArrowheads="1"/>
          </p:cNvSpPr>
          <p:nvPr>
            <p:ph type="sldNum" sz="quarter" idx="5"/>
          </p:nvPr>
        </p:nvSpPr>
        <p:spPr>
          <a:noFill/>
        </p:spPr>
        <p:txBody>
          <a:bodyPr/>
          <a:lstStyle>
            <a:lvl1pPr defTabSz="936374">
              <a:defRPr b="1">
                <a:solidFill>
                  <a:schemeClr val="tx1"/>
                </a:solidFill>
                <a:latin typeface="Arial" pitchFamily="34" charset="0"/>
              </a:defRPr>
            </a:lvl1pPr>
            <a:lvl2pPr marL="737749" indent="-283750" defTabSz="936374">
              <a:defRPr b="1">
                <a:solidFill>
                  <a:schemeClr val="tx1"/>
                </a:solidFill>
                <a:latin typeface="Arial" pitchFamily="34" charset="0"/>
              </a:defRPr>
            </a:lvl2pPr>
            <a:lvl3pPr marL="1134999" indent="-227000" defTabSz="936374">
              <a:defRPr b="1">
                <a:solidFill>
                  <a:schemeClr val="tx1"/>
                </a:solidFill>
                <a:latin typeface="Arial" pitchFamily="34" charset="0"/>
              </a:defRPr>
            </a:lvl3pPr>
            <a:lvl4pPr marL="1588999" indent="-227000" defTabSz="936374">
              <a:defRPr b="1">
                <a:solidFill>
                  <a:schemeClr val="tx1"/>
                </a:solidFill>
                <a:latin typeface="Arial" pitchFamily="34" charset="0"/>
              </a:defRPr>
            </a:lvl4pPr>
            <a:lvl5pPr marL="2042998" indent="-227000" defTabSz="936374">
              <a:defRPr b="1">
                <a:solidFill>
                  <a:schemeClr val="tx1"/>
                </a:solidFill>
                <a:latin typeface="Arial" pitchFamily="34" charset="0"/>
              </a:defRPr>
            </a:lvl5pPr>
            <a:lvl6pPr marL="2496998" indent="-227000" defTabSz="936374" eaLnBrk="0" fontAlgn="base" hangingPunct="0">
              <a:spcBef>
                <a:spcPct val="0"/>
              </a:spcBef>
              <a:spcAft>
                <a:spcPct val="0"/>
              </a:spcAft>
              <a:defRPr b="1">
                <a:solidFill>
                  <a:schemeClr val="tx1"/>
                </a:solidFill>
                <a:latin typeface="Arial" pitchFamily="34" charset="0"/>
              </a:defRPr>
            </a:lvl6pPr>
            <a:lvl7pPr marL="2950997" indent="-227000" defTabSz="936374" eaLnBrk="0" fontAlgn="base" hangingPunct="0">
              <a:spcBef>
                <a:spcPct val="0"/>
              </a:spcBef>
              <a:spcAft>
                <a:spcPct val="0"/>
              </a:spcAft>
              <a:defRPr b="1">
                <a:solidFill>
                  <a:schemeClr val="tx1"/>
                </a:solidFill>
                <a:latin typeface="Arial" pitchFamily="34" charset="0"/>
              </a:defRPr>
            </a:lvl7pPr>
            <a:lvl8pPr marL="3404997" indent="-227000" defTabSz="936374" eaLnBrk="0" fontAlgn="base" hangingPunct="0">
              <a:spcBef>
                <a:spcPct val="0"/>
              </a:spcBef>
              <a:spcAft>
                <a:spcPct val="0"/>
              </a:spcAft>
              <a:defRPr b="1">
                <a:solidFill>
                  <a:schemeClr val="tx1"/>
                </a:solidFill>
                <a:latin typeface="Arial" pitchFamily="34" charset="0"/>
              </a:defRPr>
            </a:lvl8pPr>
            <a:lvl9pPr marL="3858997" indent="-227000" defTabSz="936374" eaLnBrk="0" fontAlgn="base" hangingPunct="0">
              <a:spcBef>
                <a:spcPct val="0"/>
              </a:spcBef>
              <a:spcAft>
                <a:spcPct val="0"/>
              </a:spcAft>
              <a:defRPr b="1">
                <a:solidFill>
                  <a:schemeClr val="tx1"/>
                </a:solidFill>
                <a:latin typeface="Arial" pitchFamily="34" charset="0"/>
              </a:defRPr>
            </a:lvl9pPr>
          </a:lstStyle>
          <a:p>
            <a:fld id="{E358EC6E-1CC8-4BC6-B47D-AA56C35B2F81}" type="slidenum">
              <a:rPr lang="en-US" b="0" smtClean="0">
                <a:solidFill>
                  <a:prstClr val="black"/>
                </a:solidFill>
                <a:latin typeface="Times New Roman" pitchFamily="18" charset="0"/>
              </a:rPr>
              <a:pPr/>
              <a:t>8</a:t>
            </a:fld>
            <a:endParaRPr lang="en-US" b="0" dirty="0" smtClean="0">
              <a:solidFill>
                <a:prstClr val="black"/>
              </a:solidFill>
              <a:latin typeface="Times New Roman" pitchFamily="18"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DFDA14-8042-4216-9356-D9CD8413FB71}" type="slidenum">
              <a:rPr lang="en-US"/>
              <a:pPr/>
              <a:t>9</a:t>
            </a:fld>
            <a:endParaRPr lang="en-US"/>
          </a:p>
        </p:txBody>
      </p:sp>
      <p:sp>
        <p:nvSpPr>
          <p:cNvPr id="335874" name="Rectangle 2"/>
          <p:cNvSpPr>
            <a:spLocks noGrp="1" noRot="1" noChangeAspect="1" noChangeArrowheads="1" noTextEdit="1"/>
          </p:cNvSpPr>
          <p:nvPr>
            <p:ph type="sldImg"/>
          </p:nvPr>
        </p:nvSpPr>
        <p:spPr>
          <a:xfrm>
            <a:off x="1169988" y="708025"/>
            <a:ext cx="4670425" cy="3503613"/>
          </a:xfrm>
          <a:ln/>
        </p:spPr>
      </p:sp>
      <p:sp>
        <p:nvSpPr>
          <p:cNvPr id="335875" name="Rectangle 3"/>
          <p:cNvSpPr>
            <a:spLocks noGrp="1" noChangeArrowheads="1"/>
          </p:cNvSpPr>
          <p:nvPr>
            <p:ph type="body" idx="1"/>
          </p:nvPr>
        </p:nvSpPr>
        <p:spPr>
          <a:xfrm>
            <a:off x="934826" y="4450392"/>
            <a:ext cx="5140749" cy="4219264"/>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B75E712E-BB4F-41C0-9067-255803F2C7AA}" type="datetimeFigureOut">
              <a:rPr lang="en-US" smtClean="0"/>
              <a:t>8/19/2015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0058255-BA68-4DF8-9B12-5881D282C5D8}" type="slidenum">
              <a:rPr lang="en-US" smtClean="0"/>
              <a:t>‹#›</a:t>
            </a:fld>
            <a:endParaRPr lang="en-US" dirty="0"/>
          </a:p>
        </p:txBody>
      </p:sp>
      <p:sp>
        <p:nvSpPr>
          <p:cNvPr id="7" name="Rounded Rectangle 6"/>
          <p:cNvSpPr/>
          <p:nvPr userDrawn="1"/>
        </p:nvSpPr>
        <p:spPr>
          <a:xfrm>
            <a:off x="314324" y="6438900"/>
            <a:ext cx="8315325" cy="152400"/>
          </a:xfrm>
          <a:prstGeom prst="roundRect">
            <a:avLst/>
          </a:prstGeom>
          <a:solidFill>
            <a:srgbClr val="0016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38360" y="6281102"/>
            <a:ext cx="1276350" cy="467996"/>
          </a:xfrm>
          <a:prstGeom prst="rect">
            <a:avLst/>
          </a:prstGeom>
        </p:spPr>
      </p:pic>
      <p:sp>
        <p:nvSpPr>
          <p:cNvPr id="9" name="Subtitle 2"/>
          <p:cNvSpPr>
            <a:spLocks noGrp="1"/>
          </p:cNvSpPr>
          <p:nvPr>
            <p:ph type="subTitle" idx="1"/>
          </p:nvPr>
        </p:nvSpPr>
        <p:spPr>
          <a:xfrm>
            <a:off x="1944707" y="3980356"/>
            <a:ext cx="5239618" cy="466599"/>
          </a:xfrm>
        </p:spPr>
        <p:txBody>
          <a:bodyPr>
            <a:no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Title 1"/>
          <p:cNvSpPr>
            <a:spLocks noGrp="1"/>
          </p:cNvSpPr>
          <p:nvPr>
            <p:ph type="ctrTitle"/>
          </p:nvPr>
        </p:nvSpPr>
        <p:spPr>
          <a:xfrm>
            <a:off x="1326016" y="3048248"/>
            <a:ext cx="6477000" cy="646331"/>
          </a:xfrm>
        </p:spPr>
        <p:txBody>
          <a:bodyPr anchor="t" anchorCtr="0">
            <a:spAutoFit/>
          </a:bodyPr>
          <a:lstStyle>
            <a:lvl1pPr algn="ctr">
              <a:lnSpc>
                <a:spcPct val="90000"/>
              </a:lnSpc>
              <a:defRPr sz="40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498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9382" y="192342"/>
            <a:ext cx="8647730" cy="630005"/>
          </a:xfrm>
        </p:spPr>
        <p:txBody>
          <a:bodyPr>
            <a:normAutofit/>
          </a:bodyPr>
          <a:lstStyle>
            <a:lvl1pPr algn="l">
              <a:defRPr sz="2000" b="1">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756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sz="half" idx="10"/>
          </p:nvPr>
        </p:nvSpPr>
        <p:spPr>
          <a:xfrm>
            <a:off x="246059" y="1264159"/>
            <a:ext cx="8333614" cy="4888992"/>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31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sz="half" idx="1"/>
          </p:nvPr>
        </p:nvSpPr>
        <p:spPr>
          <a:xfrm>
            <a:off x="600836" y="1368934"/>
            <a:ext cx="3342513" cy="4888992"/>
          </a:xfrm>
        </p:spPr>
        <p:txBody>
          <a:bodyPr/>
          <a:lstStyle>
            <a:lvl1pPr marL="228600" indent="-228600">
              <a:defRPr sz="2000"/>
            </a:lvl1pPr>
            <a:lvl2pPr marL="457200" indent="-228600">
              <a:defRPr sz="2000"/>
            </a:lvl2pPr>
            <a:lvl3pPr marL="685800" indent="-228600">
              <a:defRPr sz="2000"/>
            </a:lvl3pPr>
            <a:lvl4pPr marL="914400" indent="-228600">
              <a:defRPr sz="2000"/>
            </a:lvl4pPr>
            <a:lvl5pPr marL="1143000" indent="-228600">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5045201" y="1368934"/>
            <a:ext cx="3342513" cy="4888992"/>
          </a:xfrm>
        </p:spPr>
        <p:txBody>
          <a:bodyPr/>
          <a:lstStyle>
            <a:lvl1pPr marL="228600" indent="-228600">
              <a:defRPr sz="2000"/>
            </a:lvl1pPr>
            <a:lvl2pPr marL="457200" indent="-228600">
              <a:defRPr sz="2000"/>
            </a:lvl2pPr>
            <a:lvl3pPr marL="685800" indent="-228600">
              <a:defRPr sz="2000"/>
            </a:lvl3pPr>
            <a:lvl4pPr marL="914400" indent="-228600">
              <a:defRPr sz="2000"/>
            </a:lvl4pPr>
            <a:lvl5pPr marL="1143000" indent="-228600">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464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90525" y="1122490"/>
            <a:ext cx="3866769" cy="639762"/>
          </a:xfrm>
        </p:spPr>
        <p:txBody>
          <a:bodyPr anchor="ctr" anchorCtr="0">
            <a:noAutofit/>
          </a:bodyPr>
          <a:lstStyle>
            <a:lvl1pPr marL="0" indent="0" algn="ctr">
              <a:lnSpc>
                <a:spcPct val="90000"/>
              </a:lnSpc>
              <a:spcAft>
                <a:spcPts val="0"/>
              </a:spcAft>
              <a:buNone/>
              <a:defRPr sz="1800" b="1">
                <a:solidFill>
                  <a:schemeClr val="accent6">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90525" y="1762251"/>
            <a:ext cx="3866769" cy="4714749"/>
          </a:xfrm>
        </p:spPr>
        <p:txBody>
          <a:bodyPr>
            <a:noAutofit/>
          </a:bodyPr>
          <a:lstStyle>
            <a:lvl1pPr>
              <a:lnSpc>
                <a:spcPct val="90000"/>
              </a:lnSpc>
              <a:spcBef>
                <a:spcPts val="0"/>
              </a:spcBef>
              <a:spcAft>
                <a:spcPts val="600"/>
              </a:spcAft>
              <a:defRPr sz="1600"/>
            </a:lvl1pPr>
            <a:lvl2pPr>
              <a:lnSpc>
                <a:spcPct val="90000"/>
              </a:lnSpc>
              <a:spcBef>
                <a:spcPts val="0"/>
              </a:spcBef>
              <a:spcAft>
                <a:spcPts val="600"/>
              </a:spcAft>
              <a:defRPr sz="1600"/>
            </a:lvl2pPr>
            <a:lvl3pPr>
              <a:lnSpc>
                <a:spcPct val="90000"/>
              </a:lnSpc>
              <a:spcBef>
                <a:spcPts val="0"/>
              </a:spcBef>
              <a:spcAft>
                <a:spcPts val="600"/>
              </a:spcAft>
              <a:defRPr sz="1600"/>
            </a:lvl3pPr>
            <a:lvl4pPr>
              <a:lnSpc>
                <a:spcPct val="90000"/>
              </a:lnSpc>
              <a:spcBef>
                <a:spcPts val="0"/>
              </a:spcBef>
              <a:spcAft>
                <a:spcPts val="600"/>
              </a:spcAft>
              <a:defRPr sz="1600"/>
            </a:lvl4pPr>
            <a:lvl5pPr>
              <a:lnSpc>
                <a:spcPct val="90000"/>
              </a:lnSpc>
              <a:spcBef>
                <a:spcPts val="0"/>
              </a:spcBef>
              <a:spcAft>
                <a:spcPts val="600"/>
              </a:spcAft>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hasCustomPrompt="1"/>
          </p:nvPr>
        </p:nvSpPr>
        <p:spPr>
          <a:xfrm>
            <a:off x="4876752" y="1122490"/>
            <a:ext cx="3868288" cy="639762"/>
          </a:xfrm>
        </p:spPr>
        <p:txBody>
          <a:bodyPr anchor="ctr" anchorCtr="0">
            <a:noAutofit/>
          </a:bodyPr>
          <a:lstStyle>
            <a:lvl1pPr marL="0" indent="0" algn="ctr">
              <a:lnSpc>
                <a:spcPct val="90000"/>
              </a:lnSpc>
              <a:spcAft>
                <a:spcPts val="0"/>
              </a:spcAft>
              <a:buNone/>
              <a:defRPr sz="1800" b="1">
                <a:solidFill>
                  <a:schemeClr val="accent6">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6752" y="1762251"/>
            <a:ext cx="3868288" cy="4714749"/>
          </a:xfrm>
        </p:spPr>
        <p:txBody>
          <a:bodyPr>
            <a:noAutofit/>
          </a:bodyPr>
          <a:lstStyle>
            <a:lvl1pPr>
              <a:lnSpc>
                <a:spcPct val="90000"/>
              </a:lnSpc>
              <a:spcBef>
                <a:spcPts val="0"/>
              </a:spcBef>
              <a:spcAft>
                <a:spcPts val="600"/>
              </a:spcAft>
              <a:defRPr sz="1600"/>
            </a:lvl1pPr>
            <a:lvl2pPr>
              <a:lnSpc>
                <a:spcPct val="90000"/>
              </a:lnSpc>
              <a:spcBef>
                <a:spcPts val="0"/>
              </a:spcBef>
              <a:spcAft>
                <a:spcPts val="600"/>
              </a:spcAft>
              <a:defRPr sz="1600"/>
            </a:lvl2pPr>
            <a:lvl3pPr>
              <a:lnSpc>
                <a:spcPct val="90000"/>
              </a:lnSpc>
              <a:spcBef>
                <a:spcPts val="0"/>
              </a:spcBef>
              <a:spcAft>
                <a:spcPts val="600"/>
              </a:spcAft>
              <a:defRPr sz="1600"/>
            </a:lvl3pPr>
            <a:lvl4pPr>
              <a:lnSpc>
                <a:spcPct val="90000"/>
              </a:lnSpc>
              <a:spcBef>
                <a:spcPts val="0"/>
              </a:spcBef>
              <a:spcAft>
                <a:spcPts val="600"/>
              </a:spcAft>
              <a:defRPr sz="1600"/>
            </a:lvl4pPr>
            <a:lvl5pPr>
              <a:lnSpc>
                <a:spcPct val="90000"/>
              </a:lnSpc>
              <a:spcBef>
                <a:spcPts val="0"/>
              </a:spcBef>
              <a:spcAft>
                <a:spcPts val="600"/>
              </a:spcAft>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58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73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1"/>
          <p:cNvSpPr txBox="1">
            <a:spLocks/>
          </p:cNvSpPr>
          <p:nvPr userDrawn="1"/>
        </p:nvSpPr>
        <p:spPr>
          <a:xfrm>
            <a:off x="1828800" y="1057275"/>
            <a:ext cx="5486400" cy="56673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000" b="1" kern="1200">
                <a:solidFill>
                  <a:schemeClr val="bg1"/>
                </a:solidFill>
                <a:latin typeface="+mj-lt"/>
                <a:ea typeface="+mj-ea"/>
                <a:cs typeface="+mj-cs"/>
              </a:defRPr>
            </a:lvl1pPr>
          </a:lstStyle>
          <a:p>
            <a:pPr algn="ctr"/>
            <a:r>
              <a:rPr lang="en-US" sz="1800" dirty="0" smtClean="0">
                <a:solidFill>
                  <a:schemeClr val="accent6">
                    <a:lumMod val="50000"/>
                  </a:schemeClr>
                </a:solidFill>
              </a:rPr>
              <a:t>CLICK TO EDIT MASTER TITLE STYLE</a:t>
            </a:r>
            <a:endParaRPr lang="en-US" sz="1800" dirty="0">
              <a:solidFill>
                <a:schemeClr val="accent6">
                  <a:lumMod val="50000"/>
                </a:schemeClr>
              </a:solidFill>
            </a:endParaRPr>
          </a:p>
        </p:txBody>
      </p:sp>
      <p:sp>
        <p:nvSpPr>
          <p:cNvPr id="4" name="Picture Placeholder 2"/>
          <p:cNvSpPr>
            <a:spLocks noGrp="1"/>
          </p:cNvSpPr>
          <p:nvPr>
            <p:ph type="pic" idx="1"/>
          </p:nvPr>
        </p:nvSpPr>
        <p:spPr>
          <a:xfrm>
            <a:off x="1828800" y="2447925"/>
            <a:ext cx="5486400" cy="4114800"/>
          </a:xfrm>
        </p:spPr>
        <p:txBody>
          <a:bodyPr/>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Text Placeholder 3"/>
          <p:cNvSpPr>
            <a:spLocks noGrp="1"/>
          </p:cNvSpPr>
          <p:nvPr>
            <p:ph type="body" sz="half" idx="2"/>
          </p:nvPr>
        </p:nvSpPr>
        <p:spPr>
          <a:xfrm>
            <a:off x="1828800" y="1624013"/>
            <a:ext cx="5486400" cy="804862"/>
          </a:xfrm>
        </p:spPr>
        <p:txBody>
          <a:bodyPr/>
          <a:lstStyle>
            <a:lvl1pPr marL="0" indent="0" algn="ctr">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867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109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901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335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p:nvSpPr>
        <p:spPr>
          <a:xfrm>
            <a:off x="0" y="0"/>
            <a:ext cx="9144000" cy="950026"/>
          </a:xfrm>
          <a:prstGeom prst="rect">
            <a:avLst/>
          </a:prstGeom>
          <a:gradFill flip="none" rotWithShape="1">
            <a:gsLst>
              <a:gs pos="0">
                <a:srgbClr val="001648"/>
              </a:gs>
              <a:gs pos="79000">
                <a:schemeClr val="tx2"/>
              </a:gs>
              <a:gs pos="52000">
                <a:srgbClr val="001648"/>
              </a:gs>
              <a:gs pos="100000">
                <a:srgbClr val="00164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777035" y="4839"/>
            <a:ext cx="367408" cy="276999"/>
          </a:xfrm>
          <a:prstGeom prst="rect">
            <a:avLst/>
          </a:prstGeom>
        </p:spPr>
        <p:txBody>
          <a:bodyPr vert="horz" lIns="91440" tIns="45720" rIns="91440" bIns="45720" rtlCol="0" anchor="ctr"/>
          <a:lstStyle/>
          <a:p>
            <a:pPr algn="r"/>
            <a:fld id="{328CCB9D-4824-4693-A256-BE0CBEE283BB}" type="slidenum">
              <a:rPr lang="en-US" sz="1200" i="0" smtClean="0">
                <a:solidFill>
                  <a:schemeClr val="bg1"/>
                </a:solidFill>
              </a:rPr>
              <a:pPr algn="r"/>
              <a:t>‹#›</a:t>
            </a:fld>
            <a:endParaRPr lang="en-US" sz="1200" i="0" dirty="0">
              <a:solidFill>
                <a:schemeClr val="bg1"/>
              </a:solidFill>
            </a:endParaRPr>
          </a:p>
        </p:txBody>
      </p:sp>
      <p:sp>
        <p:nvSpPr>
          <p:cNvPr id="2" name="Title Placeholder 1"/>
          <p:cNvSpPr>
            <a:spLocks noGrp="1"/>
          </p:cNvSpPr>
          <p:nvPr>
            <p:ph type="title"/>
          </p:nvPr>
        </p:nvSpPr>
        <p:spPr>
          <a:xfrm>
            <a:off x="247650" y="227013"/>
            <a:ext cx="8458200" cy="573087"/>
          </a:xfrm>
          <a:prstGeom prst="rect">
            <a:avLst/>
          </a:prstGeom>
        </p:spPr>
        <p:txBody>
          <a:bodyPr vert="horz" lIns="91440" tIns="45720" rIns="91440" bIns="45720" rtlCol="0" anchor="ctr">
            <a:normAutofit/>
          </a:bodyPr>
          <a:lstStyle/>
          <a:p>
            <a:r>
              <a:rPr lang="en-US" smtClean="0"/>
              <a:t>Click to edit Master title style</a:t>
            </a:r>
            <a:endParaRPr lang="en-US"/>
          </a:p>
        </p:txBody>
      </p:sp>
      <p:pic>
        <p:nvPicPr>
          <p:cNvPr id="10" name="Content Placeholder 7"/>
          <p:cNvPicPr>
            <a:picLocks noChangeAspect="1"/>
          </p:cNvPicPr>
          <p:nvPr/>
        </p:nvPicPr>
        <p:blipFill>
          <a:blip r:embed="rId11" cstate="print">
            <a:extLst>
              <a:ext uri="{BEBA8EAE-BF5A-486C-A8C5-ECC9F3942E4B}">
                <a14:imgProps xmlns:a14="http://schemas.microsoft.com/office/drawing/2010/main">
                  <a14:imgLayer r:embed="rId12">
                    <a14:imgEffect>
                      <a14:sharpenSoften amount="-60000"/>
                    </a14:imgEffect>
                    <a14:imgEffect>
                      <a14:brightnessContrast bright="18000" contrast="-22000"/>
                    </a14:imgEffect>
                  </a14:imgLayer>
                </a14:imgProps>
              </a:ext>
              <a:ext uri="{28A0092B-C50C-407E-A947-70E740481C1C}">
                <a14:useLocalDpi xmlns:a14="http://schemas.microsoft.com/office/drawing/2010/main" val="0"/>
              </a:ext>
            </a:extLst>
          </a:blip>
          <a:stretch>
            <a:fillRect/>
          </a:stretch>
        </p:blipFill>
        <p:spPr>
          <a:xfrm>
            <a:off x="8376203" y="6533911"/>
            <a:ext cx="733929" cy="269107"/>
          </a:xfrm>
          <a:prstGeom prst="rect">
            <a:avLst/>
          </a:prstGeom>
        </p:spPr>
      </p:pic>
    </p:spTree>
    <p:extLst>
      <p:ext uri="{BB962C8B-B14F-4D97-AF65-F5344CB8AC3E}">
        <p14:creationId xmlns:p14="http://schemas.microsoft.com/office/powerpoint/2010/main" val="4177337576"/>
      </p:ext>
    </p:extLst>
  </p:cSld>
  <p:clrMap bg1="lt1" tx1="dk1" bg2="lt2" tx2="dk2" accent1="accent1" accent2="accent2" accent3="accent3" accent4="accent4" accent5="accent5" accent6="accent6" hlink="hlink" folHlink="folHlink"/>
  <p:sldLayoutIdLst>
    <p:sldLayoutId id="2147483691" r:id="rId1"/>
    <p:sldLayoutId id="2147483690" r:id="rId2"/>
    <p:sldLayoutId id="2147483694" r:id="rId3"/>
    <p:sldLayoutId id="2147483692" r:id="rId4"/>
    <p:sldLayoutId id="2147483693" r:id="rId5"/>
    <p:sldLayoutId id="2147483695" r:id="rId6"/>
    <p:sldLayoutId id="2147483696" r:id="rId7"/>
    <p:sldLayoutId id="2147483697" r:id="rId8"/>
    <p:sldLayoutId id="2147483698" r:id="rId9"/>
  </p:sldLayoutIdLst>
  <p:txStyles>
    <p:titleStyle>
      <a:lvl1pPr algn="l" defTabSz="914400" rtl="0" eaLnBrk="1" latinLnBrk="0" hangingPunct="1">
        <a:lnSpc>
          <a:spcPct val="90000"/>
        </a:lnSpc>
        <a:spcBef>
          <a:spcPct val="0"/>
        </a:spcBef>
        <a:buNone/>
        <a:defRPr sz="2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0"/>
        </a:spcBef>
        <a:spcAft>
          <a:spcPts val="600"/>
        </a:spcAft>
        <a:buClr>
          <a:srgbClr val="002060"/>
        </a:buClr>
        <a:buFont typeface="Arial" panose="020B0604020202020204" pitchFamily="34" charset="0"/>
        <a:buChar char="•"/>
        <a:defRPr sz="2400" kern="1200">
          <a:solidFill>
            <a:schemeClr val="bg1">
              <a:lumMod val="50000"/>
            </a:schemeClr>
          </a:solidFill>
          <a:latin typeface="+mn-lt"/>
          <a:ea typeface="+mn-ea"/>
          <a:cs typeface="+mn-cs"/>
        </a:defRPr>
      </a:lvl1pPr>
      <a:lvl2pPr marL="571500" indent="-342900" algn="l" defTabSz="914400" rtl="0" eaLnBrk="1" latinLnBrk="0" hangingPunct="1">
        <a:lnSpc>
          <a:spcPct val="90000"/>
        </a:lnSpc>
        <a:spcBef>
          <a:spcPts val="0"/>
        </a:spcBef>
        <a:spcAft>
          <a:spcPts val="600"/>
        </a:spcAft>
        <a:buClr>
          <a:srgbClr val="192240"/>
        </a:buClr>
        <a:buFont typeface="Arial" panose="020B0604020202020204" pitchFamily="34" charset="0"/>
        <a:buChar char="–"/>
        <a:defRPr sz="2400" kern="1200">
          <a:solidFill>
            <a:schemeClr val="bg1">
              <a:lumMod val="50000"/>
            </a:schemeClr>
          </a:solidFill>
          <a:latin typeface="+mn-lt"/>
          <a:ea typeface="+mn-ea"/>
          <a:cs typeface="+mn-cs"/>
        </a:defRPr>
      </a:lvl2pPr>
      <a:lvl3pPr marL="800100" indent="-228600" algn="l" defTabSz="914400" rtl="0" eaLnBrk="1" latinLnBrk="0" hangingPunct="1">
        <a:lnSpc>
          <a:spcPct val="90000"/>
        </a:lnSpc>
        <a:spcBef>
          <a:spcPts val="0"/>
        </a:spcBef>
        <a:spcAft>
          <a:spcPts val="600"/>
        </a:spcAft>
        <a:buClr>
          <a:srgbClr val="192240"/>
        </a:buClr>
        <a:buFont typeface="Arial" panose="020B0604020202020204" pitchFamily="34" charset="0"/>
        <a:buChar char="•"/>
        <a:defRPr sz="2400" kern="1200">
          <a:solidFill>
            <a:schemeClr val="bg1">
              <a:lumMod val="50000"/>
            </a:schemeClr>
          </a:solidFill>
          <a:latin typeface="+mn-lt"/>
          <a:ea typeface="+mn-ea"/>
          <a:cs typeface="+mn-cs"/>
        </a:defRPr>
      </a:lvl3pPr>
      <a:lvl4pPr marL="1143000" indent="-342900" algn="l" defTabSz="914400" rtl="0" eaLnBrk="1" latinLnBrk="0" hangingPunct="1">
        <a:lnSpc>
          <a:spcPct val="90000"/>
        </a:lnSpc>
        <a:spcBef>
          <a:spcPts val="0"/>
        </a:spcBef>
        <a:spcAft>
          <a:spcPts val="600"/>
        </a:spcAft>
        <a:buClr>
          <a:srgbClr val="192240"/>
        </a:buClr>
        <a:buFont typeface="Arial" panose="020B0604020202020204" pitchFamily="34" charset="0"/>
        <a:buChar char="–"/>
        <a:defRPr sz="2400" kern="1200">
          <a:solidFill>
            <a:schemeClr val="bg1">
              <a:lumMod val="50000"/>
            </a:schemeClr>
          </a:solidFill>
          <a:latin typeface="+mn-lt"/>
          <a:ea typeface="+mn-ea"/>
          <a:cs typeface="+mn-cs"/>
        </a:defRPr>
      </a:lvl4pPr>
      <a:lvl5pPr marL="1485900" indent="-342900" algn="l" defTabSz="914400" rtl="0" eaLnBrk="1" latinLnBrk="0" hangingPunct="1">
        <a:lnSpc>
          <a:spcPct val="90000"/>
        </a:lnSpc>
        <a:spcBef>
          <a:spcPts val="0"/>
        </a:spcBef>
        <a:spcAft>
          <a:spcPts val="600"/>
        </a:spcAft>
        <a:buClr>
          <a:srgbClr val="192240"/>
        </a:buClr>
        <a:buFont typeface="Arial" panose="020B0604020202020204" pitchFamily="34" charset="0"/>
        <a:buChar char="»"/>
        <a:defRPr sz="24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944707" y="4247056"/>
            <a:ext cx="5239618" cy="466599"/>
          </a:xfrm>
        </p:spPr>
        <p:txBody>
          <a:bodyPr/>
          <a:lstStyle/>
          <a:p>
            <a:pPr>
              <a:spcAft>
                <a:spcPts val="6000"/>
              </a:spcAft>
            </a:pPr>
            <a:r>
              <a:rPr lang="en-US" dirty="0" smtClean="0"/>
              <a:t>August 19, 2015</a:t>
            </a:r>
            <a:endParaRPr lang="en-US" dirty="0"/>
          </a:p>
        </p:txBody>
      </p:sp>
      <p:sp>
        <p:nvSpPr>
          <p:cNvPr id="4" name="Title 3"/>
          <p:cNvSpPr>
            <a:spLocks noGrp="1"/>
          </p:cNvSpPr>
          <p:nvPr>
            <p:ph type="ctrTitle"/>
          </p:nvPr>
        </p:nvSpPr>
        <p:spPr>
          <a:xfrm>
            <a:off x="1319822" y="2758952"/>
            <a:ext cx="6477000" cy="1143195"/>
          </a:xfrm>
        </p:spPr>
        <p:txBody>
          <a:bodyPr>
            <a:noAutofit/>
          </a:bodyPr>
          <a:lstStyle/>
          <a:p>
            <a:r>
              <a:rPr lang="en-US" dirty="0" smtClean="0"/>
              <a:t>Process Map Training</a:t>
            </a:r>
            <a:r>
              <a:rPr lang="en-US" dirty="0"/>
              <a:t/>
            </a:r>
            <a:br>
              <a:rPr lang="en-US" dirty="0"/>
            </a:br>
            <a:r>
              <a:rPr lang="en-US" sz="3400" i="1" dirty="0" smtClean="0"/>
              <a:t>Boot Camp Module</a:t>
            </a:r>
            <a:endParaRPr lang="en-US" sz="3400" i="1" dirty="0"/>
          </a:p>
        </p:txBody>
      </p:sp>
      <p:sp>
        <p:nvSpPr>
          <p:cNvPr id="8" name="Rectangle 2"/>
          <p:cNvSpPr>
            <a:spLocks noChangeArrowheads="1"/>
          </p:cNvSpPr>
          <p:nvPr/>
        </p:nvSpPr>
        <p:spPr bwMode="auto">
          <a:xfrm>
            <a:off x="271610" y="6098728"/>
            <a:ext cx="5838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66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pPr>
            <a:r>
              <a:rPr lang="en-US" altLang="en-US" sz="800" i="1" dirty="0"/>
              <a:t>This document is proprietary in nature and is provided for the exclusive use of </a:t>
            </a:r>
            <a:r>
              <a:rPr lang="en-US" altLang="en-US" sz="800" b="1" i="1" dirty="0" smtClean="0"/>
              <a:t>CAST </a:t>
            </a:r>
            <a:r>
              <a:rPr lang="en-US" altLang="en-US" sz="800" i="1" dirty="0" smtClean="0"/>
              <a:t>personnel</a:t>
            </a:r>
            <a:r>
              <a:rPr lang="en-US" altLang="en-US" sz="800" i="1" dirty="0"/>
              <a:t>. </a:t>
            </a:r>
          </a:p>
          <a:p>
            <a:pPr algn="l">
              <a:lnSpc>
                <a:spcPct val="100000"/>
              </a:lnSpc>
            </a:pPr>
            <a:r>
              <a:rPr lang="en-US" altLang="en-US" sz="800" i="1" dirty="0"/>
              <a:t>The contents are not to be shared with outside parties unless prior written consent is obtained from CAST Management Consultants, Inc.</a:t>
            </a:r>
          </a:p>
        </p:txBody>
      </p:sp>
      <p:pic>
        <p:nvPicPr>
          <p:cNvPr id="1026" name="Picture 2" descr="C:\Users\AriR\Documents\CAST MASTE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6576" y="973505"/>
            <a:ext cx="3103492" cy="113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33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noFill/>
          <a:ln/>
        </p:spPr>
        <p:txBody>
          <a:bodyPr/>
          <a:lstStyle/>
          <a:p>
            <a:r>
              <a:rPr lang="en-US"/>
              <a:t>Analyzing Process Flowcharts</a:t>
            </a:r>
          </a:p>
        </p:txBody>
      </p:sp>
      <p:grpSp>
        <p:nvGrpSpPr>
          <p:cNvPr id="9" name="Group 8"/>
          <p:cNvGrpSpPr/>
          <p:nvPr/>
        </p:nvGrpSpPr>
        <p:grpSpPr>
          <a:xfrm>
            <a:off x="256380" y="1116313"/>
            <a:ext cx="8593137" cy="1137793"/>
            <a:chOff x="268045" y="1186568"/>
            <a:chExt cx="8593139" cy="1137793"/>
          </a:xfrm>
        </p:grpSpPr>
        <p:sp>
          <p:nvSpPr>
            <p:cNvPr id="10" name="Rectangle 5"/>
            <p:cNvSpPr txBox="1">
              <a:spLocks noChangeArrowheads="1"/>
            </p:cNvSpPr>
            <p:nvPr/>
          </p:nvSpPr>
          <p:spPr bwMode="auto">
            <a:xfrm>
              <a:off x="268045" y="1549875"/>
              <a:ext cx="8593136" cy="774486"/>
            </a:xfrm>
            <a:prstGeom prst="rect">
              <a:avLst/>
            </a:prstGeom>
            <a:solidFill>
              <a:schemeClr val="accent1">
                <a:lumMod val="20000"/>
                <a:lumOff val="80000"/>
              </a:schemeClr>
            </a:solidFill>
            <a:ln>
              <a:noFill/>
            </a:ln>
            <a:effectLst/>
            <a:extLst/>
          </p:spPr>
          <p:txBody>
            <a:bodyPr vert="horz" wrap="squar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600" dirty="0">
                  <a:effectLst/>
                </a:rPr>
                <a:t>Determine if the process flow is optimal</a:t>
              </a:r>
            </a:p>
            <a:p>
              <a:pPr marL="171450" indent="-171450">
                <a:spcAft>
                  <a:spcPts val="600"/>
                </a:spcAft>
                <a:buClr>
                  <a:srgbClr val="002060"/>
                </a:buClr>
                <a:buFont typeface="Arial" panose="020B0604020202020204" pitchFamily="34" charset="0"/>
                <a:buChar char="•"/>
              </a:pPr>
              <a:r>
                <a:rPr lang="en-US" sz="1600" dirty="0">
                  <a:effectLst/>
                </a:rPr>
                <a:t>Assess “As Is” vs. “Should Be” or “Could Be”</a:t>
              </a:r>
            </a:p>
          </p:txBody>
        </p:sp>
        <p:sp>
          <p:nvSpPr>
            <p:cNvPr id="11" name="Rectangle 6"/>
            <p:cNvSpPr>
              <a:spLocks noChangeArrowheads="1"/>
            </p:cNvSpPr>
            <p:nvPr/>
          </p:nvSpPr>
          <p:spPr bwMode="auto">
            <a:xfrm>
              <a:off x="268046" y="1186568"/>
              <a:ext cx="8593138" cy="363306"/>
            </a:xfrm>
            <a:prstGeom prst="rect">
              <a:avLst/>
            </a:prstGeom>
            <a:solidFill>
              <a:schemeClr val="tx2"/>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rPr>
                <a:t>OBJECTIVE</a:t>
              </a:r>
              <a:endParaRPr lang="en-US" sz="1600" b="1" dirty="0">
                <a:solidFill>
                  <a:schemeClr val="bg1"/>
                </a:solidFill>
              </a:endParaRPr>
            </a:p>
          </p:txBody>
        </p:sp>
      </p:grpSp>
      <p:grpSp>
        <p:nvGrpSpPr>
          <p:cNvPr id="12" name="Group 11"/>
          <p:cNvGrpSpPr/>
          <p:nvPr/>
        </p:nvGrpSpPr>
        <p:grpSpPr>
          <a:xfrm>
            <a:off x="256380" y="2523919"/>
            <a:ext cx="8593139" cy="3891726"/>
            <a:chOff x="268045" y="4152847"/>
            <a:chExt cx="8593139" cy="3891726"/>
          </a:xfrm>
        </p:grpSpPr>
        <p:sp>
          <p:nvSpPr>
            <p:cNvPr id="13" name="Rectangle 5"/>
            <p:cNvSpPr txBox="1">
              <a:spLocks noChangeArrowheads="1"/>
            </p:cNvSpPr>
            <p:nvPr/>
          </p:nvSpPr>
          <p:spPr bwMode="auto">
            <a:xfrm>
              <a:off x="268045" y="4516153"/>
              <a:ext cx="8593136" cy="3528420"/>
            </a:xfrm>
            <a:prstGeom prst="rect">
              <a:avLst/>
            </a:prstGeom>
            <a:solidFill>
              <a:schemeClr val="bg1">
                <a:lumMod val="95000"/>
              </a:schemeClr>
            </a:solidFill>
            <a:ln>
              <a:noFill/>
            </a:ln>
            <a:effectLst/>
            <a:extLst/>
          </p:spPr>
          <p:txBody>
            <a:bodyPr vert="horz" wrap="squar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a:effectLst/>
                </a:rPr>
                <a:t>Identify existing and potential problems including:</a:t>
              </a:r>
            </a:p>
            <a:p>
              <a:pPr marL="569913" indent="-285750">
                <a:spcAft>
                  <a:spcPts val="600"/>
                </a:spcAft>
                <a:buClr>
                  <a:srgbClr val="002060"/>
                </a:buClr>
                <a:buFont typeface="Wingdings" panose="05000000000000000000" pitchFamily="2" charset="2"/>
                <a:buChar char="ü"/>
              </a:pPr>
              <a:r>
                <a:rPr lang="en-US" sz="1400" dirty="0">
                  <a:effectLst/>
                </a:rPr>
                <a:t>Major bottlenecks in processing</a:t>
              </a:r>
            </a:p>
            <a:p>
              <a:pPr marL="569913" indent="-285750">
                <a:spcAft>
                  <a:spcPts val="600"/>
                </a:spcAft>
                <a:buClr>
                  <a:srgbClr val="002060"/>
                </a:buClr>
                <a:buFont typeface="Wingdings" panose="05000000000000000000" pitchFamily="2" charset="2"/>
                <a:buChar char="ü"/>
              </a:pPr>
              <a:r>
                <a:rPr lang="en-US" sz="1400" dirty="0">
                  <a:effectLst/>
                </a:rPr>
                <a:t>Unclear roles/responsibilities</a:t>
              </a:r>
            </a:p>
            <a:p>
              <a:pPr marL="569913" indent="-285750">
                <a:spcAft>
                  <a:spcPts val="600"/>
                </a:spcAft>
                <a:buClr>
                  <a:srgbClr val="002060"/>
                </a:buClr>
                <a:buFont typeface="Wingdings" panose="05000000000000000000" pitchFamily="2" charset="2"/>
                <a:buChar char="ü"/>
              </a:pPr>
              <a:r>
                <a:rPr lang="en-US" sz="1400" dirty="0">
                  <a:effectLst/>
                </a:rPr>
                <a:t>Excessive manual processing</a:t>
              </a:r>
            </a:p>
            <a:p>
              <a:pPr marL="569913" indent="-285750">
                <a:spcAft>
                  <a:spcPts val="600"/>
                </a:spcAft>
                <a:buClr>
                  <a:srgbClr val="002060"/>
                </a:buClr>
                <a:buFont typeface="Wingdings" panose="05000000000000000000" pitchFamily="2" charset="2"/>
                <a:buChar char="ü"/>
              </a:pPr>
              <a:r>
                <a:rPr lang="en-US" sz="1400" dirty="0">
                  <a:effectLst/>
                </a:rPr>
                <a:t>Lack of information for decision making</a:t>
              </a:r>
            </a:p>
            <a:p>
              <a:pPr marL="569913" indent="-285750">
                <a:spcAft>
                  <a:spcPts val="600"/>
                </a:spcAft>
                <a:buClr>
                  <a:srgbClr val="002060"/>
                </a:buClr>
                <a:buFont typeface="Wingdings" panose="05000000000000000000" pitchFamily="2" charset="2"/>
                <a:buChar char="ü"/>
              </a:pPr>
              <a:r>
                <a:rPr lang="en-US" sz="1400" dirty="0">
                  <a:effectLst/>
                </a:rPr>
                <a:t>Fragmentation of activities</a:t>
              </a:r>
            </a:p>
            <a:p>
              <a:pPr marL="569913" indent="-285750">
                <a:spcAft>
                  <a:spcPts val="600"/>
                </a:spcAft>
                <a:buClr>
                  <a:srgbClr val="002060"/>
                </a:buClr>
                <a:buFont typeface="Wingdings" panose="05000000000000000000" pitchFamily="2" charset="2"/>
                <a:buChar char="ü"/>
              </a:pPr>
              <a:r>
                <a:rPr lang="en-US" sz="1400" dirty="0">
                  <a:effectLst/>
                </a:rPr>
                <a:t>Excess capacity in selected functions</a:t>
              </a:r>
            </a:p>
            <a:p>
              <a:pPr marL="569913" indent="-285750">
                <a:spcAft>
                  <a:spcPts val="600"/>
                </a:spcAft>
                <a:buClr>
                  <a:srgbClr val="002060"/>
                </a:buClr>
                <a:buFont typeface="Wingdings" panose="05000000000000000000" pitchFamily="2" charset="2"/>
                <a:buChar char="ü"/>
              </a:pPr>
              <a:r>
                <a:rPr lang="en-US" sz="1400" dirty="0">
                  <a:effectLst/>
                </a:rPr>
                <a:t>Unnecessary (or questionable) activities</a:t>
              </a:r>
            </a:p>
            <a:p>
              <a:pPr marL="569913" indent="-285750">
                <a:spcAft>
                  <a:spcPts val="600"/>
                </a:spcAft>
                <a:buClr>
                  <a:srgbClr val="002060"/>
                </a:buClr>
                <a:buFont typeface="Wingdings" panose="05000000000000000000" pitchFamily="2" charset="2"/>
                <a:buChar char="ü"/>
              </a:pPr>
              <a:r>
                <a:rPr lang="en-US" sz="1400" dirty="0">
                  <a:effectLst/>
                </a:rPr>
                <a:t>Quality control problems</a:t>
              </a:r>
            </a:p>
            <a:p>
              <a:pPr marL="569913" indent="-285750">
                <a:spcAft>
                  <a:spcPts val="600"/>
                </a:spcAft>
                <a:buClr>
                  <a:srgbClr val="002060"/>
                </a:buClr>
                <a:buFont typeface="Wingdings" panose="05000000000000000000" pitchFamily="2" charset="2"/>
                <a:buChar char="ü"/>
              </a:pPr>
              <a:r>
                <a:rPr lang="en-US" sz="1400" dirty="0">
                  <a:effectLst/>
                </a:rPr>
                <a:t>Unclear priorities</a:t>
              </a:r>
            </a:p>
            <a:p>
              <a:pPr marL="569913" indent="-285750">
                <a:spcAft>
                  <a:spcPts val="600"/>
                </a:spcAft>
                <a:buClr>
                  <a:srgbClr val="002060"/>
                </a:buClr>
                <a:buFont typeface="Wingdings" panose="05000000000000000000" pitchFamily="2" charset="2"/>
                <a:buChar char="ü"/>
              </a:pPr>
              <a:r>
                <a:rPr lang="en-US" sz="1400" dirty="0">
                  <a:effectLst/>
                </a:rPr>
                <a:t>Lack of performance indicators or performance </a:t>
              </a:r>
              <a:br>
                <a:rPr lang="en-US" sz="1400" dirty="0">
                  <a:effectLst/>
                </a:rPr>
              </a:br>
              <a:r>
                <a:rPr lang="en-US" sz="1400" dirty="0">
                  <a:effectLst/>
                </a:rPr>
                <a:t>monitoring</a:t>
              </a:r>
            </a:p>
          </p:txBody>
        </p:sp>
        <p:sp>
          <p:nvSpPr>
            <p:cNvPr id="14" name="Rectangle 6"/>
            <p:cNvSpPr>
              <a:spLocks noChangeArrowheads="1"/>
            </p:cNvSpPr>
            <p:nvPr/>
          </p:nvSpPr>
          <p:spPr bwMode="auto">
            <a:xfrm>
              <a:off x="268046" y="4152847"/>
              <a:ext cx="8593138" cy="363306"/>
            </a:xfrm>
            <a:prstGeom prst="rect">
              <a:avLst/>
            </a:prstGeom>
            <a:solidFill>
              <a:schemeClr val="bg2">
                <a:lumMod val="50000"/>
              </a:schemeClr>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latin typeface="+mn-lt"/>
                </a:rPr>
                <a:t>WHAT TO LOOK FOR</a:t>
              </a:r>
              <a:endParaRPr lang="en-US" sz="1600" b="1" dirty="0">
                <a:solidFill>
                  <a:schemeClr val="bg1"/>
                </a:solidFill>
                <a:latin typeface="+mn-lt"/>
              </a:endParaRPr>
            </a:p>
          </p:txBody>
        </p:sp>
      </p:grpSp>
      <p:sp>
        <p:nvSpPr>
          <p:cNvPr id="334854" name="Rectangle 6"/>
          <p:cNvSpPr>
            <a:spLocks noChangeArrowheads="1"/>
          </p:cNvSpPr>
          <p:nvPr/>
        </p:nvSpPr>
        <p:spPr bwMode="auto">
          <a:xfrm>
            <a:off x="4568999" y="3221666"/>
            <a:ext cx="3232150" cy="32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17525" lvl="1" indent="-285750" algn="l">
              <a:spcAft>
                <a:spcPct val="50000"/>
              </a:spcAft>
              <a:buClr>
                <a:schemeClr val="tx2">
                  <a:lumMod val="50000"/>
                </a:schemeClr>
              </a:buClr>
              <a:buFont typeface="Wingdings" panose="05000000000000000000" pitchFamily="2" charset="2"/>
              <a:buChar char="ü"/>
            </a:pPr>
            <a:r>
              <a:rPr lang="en-US" sz="1400" b="0" dirty="0" smtClean="0"/>
              <a:t>Excessive/unclear </a:t>
            </a:r>
            <a:r>
              <a:rPr lang="en-US" sz="1400" b="0" dirty="0"/>
              <a:t>hand-offs</a:t>
            </a:r>
          </a:p>
          <a:p>
            <a:pPr marL="517525" lvl="1" indent="-285750" algn="l">
              <a:spcAft>
                <a:spcPct val="50000"/>
              </a:spcAft>
              <a:buClr>
                <a:schemeClr val="tx2">
                  <a:lumMod val="50000"/>
                </a:schemeClr>
              </a:buClr>
              <a:buFont typeface="Wingdings" panose="05000000000000000000" pitchFamily="2" charset="2"/>
              <a:buChar char="ü"/>
            </a:pPr>
            <a:r>
              <a:rPr lang="en-US" sz="1400" b="0" dirty="0"/>
              <a:t>Poor communications (internal and external)</a:t>
            </a:r>
          </a:p>
          <a:p>
            <a:pPr marL="517525" lvl="1" indent="-285750" algn="l">
              <a:spcAft>
                <a:spcPct val="50000"/>
              </a:spcAft>
              <a:buClr>
                <a:schemeClr val="tx2">
                  <a:lumMod val="50000"/>
                </a:schemeClr>
              </a:buClr>
              <a:buFont typeface="Wingdings" panose="05000000000000000000" pitchFamily="2" charset="2"/>
              <a:buChar char="ü"/>
            </a:pPr>
            <a:r>
              <a:rPr lang="en-US" sz="1400" b="0" dirty="0"/>
              <a:t>Systems problems</a:t>
            </a:r>
          </a:p>
          <a:p>
            <a:pPr marL="517525" lvl="1" indent="-285750" algn="l">
              <a:spcAft>
                <a:spcPct val="50000"/>
              </a:spcAft>
              <a:buClr>
                <a:schemeClr val="tx2">
                  <a:lumMod val="50000"/>
                </a:schemeClr>
              </a:buClr>
              <a:buFont typeface="Wingdings" panose="05000000000000000000" pitchFamily="2" charset="2"/>
              <a:buChar char="ü"/>
            </a:pPr>
            <a:r>
              <a:rPr lang="en-US" sz="1400" b="0" dirty="0"/>
              <a:t>Inefficient/ineffective sequencing of activities</a:t>
            </a:r>
          </a:p>
          <a:p>
            <a:pPr marL="517525" lvl="1" indent="-285750" algn="l">
              <a:spcAft>
                <a:spcPct val="50000"/>
              </a:spcAft>
              <a:buClr>
                <a:schemeClr val="tx2">
                  <a:lumMod val="50000"/>
                </a:schemeClr>
              </a:buClr>
              <a:buFont typeface="Wingdings" panose="05000000000000000000" pitchFamily="2" charset="2"/>
              <a:buChar char="ü"/>
            </a:pPr>
            <a:r>
              <a:rPr lang="en-US" sz="1400" b="0" dirty="0"/>
              <a:t>Disproportionate amount of time devoted to low value activities</a:t>
            </a:r>
          </a:p>
          <a:p>
            <a:pPr marL="517525" lvl="1" indent="-285750" algn="l">
              <a:spcAft>
                <a:spcPct val="50000"/>
              </a:spcAft>
              <a:buClr>
                <a:schemeClr val="tx2">
                  <a:lumMod val="50000"/>
                </a:schemeClr>
              </a:buClr>
              <a:buFont typeface="Wingdings" panose="05000000000000000000" pitchFamily="2" charset="2"/>
              <a:buChar char="ü"/>
            </a:pPr>
            <a:r>
              <a:rPr lang="en-US" sz="1400" b="0" dirty="0"/>
              <a:t>Excessive risk controls</a:t>
            </a:r>
          </a:p>
          <a:p>
            <a:pPr marL="517525" lvl="1" indent="-285750" algn="l">
              <a:spcAft>
                <a:spcPct val="50000"/>
              </a:spcAft>
              <a:buClr>
                <a:schemeClr val="tx2">
                  <a:lumMod val="50000"/>
                </a:schemeClr>
              </a:buClr>
              <a:buFont typeface="Wingdings" panose="05000000000000000000" pitchFamily="2" charset="2"/>
              <a:buChar char="ü"/>
            </a:pPr>
            <a:r>
              <a:rPr lang="en-US" sz="1400" b="0" dirty="0"/>
              <a:t>Insufficient risk controls</a:t>
            </a:r>
          </a:p>
        </p:txBody>
      </p:sp>
    </p:spTree>
    <p:extLst>
      <p:ext uri="{BB962C8B-B14F-4D97-AF65-F5344CB8AC3E}">
        <p14:creationId xmlns:p14="http://schemas.microsoft.com/office/powerpoint/2010/main" val="2920790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a:t>Developing Recommendations</a:t>
            </a:r>
          </a:p>
        </p:txBody>
      </p:sp>
      <p:sp>
        <p:nvSpPr>
          <p:cNvPr id="336902" name="AutoShape 6"/>
          <p:cNvSpPr>
            <a:spLocks noChangeArrowheads="1"/>
          </p:cNvSpPr>
          <p:nvPr/>
        </p:nvSpPr>
        <p:spPr bwMode="auto">
          <a:xfrm rot="16200000" flipH="1">
            <a:off x="4087996" y="-1411989"/>
            <a:ext cx="996581" cy="6016625"/>
          </a:xfrm>
          <a:prstGeom prst="homePlate">
            <a:avLst>
              <a:gd name="adj" fmla="val 33333"/>
            </a:avLst>
          </a:prstGeom>
          <a:solidFill>
            <a:schemeClr val="accent2"/>
          </a:solidFill>
          <a:ln w="12699">
            <a:solidFill>
              <a:srgbClr val="B30019"/>
            </a:solidFill>
            <a:miter lim="800000"/>
            <a:headEnd/>
            <a:tailEnd/>
          </a:ln>
          <a:effectLst>
            <a:outerShdw dist="53882" dir="2700000" algn="ctr" rotWithShape="0">
              <a:schemeClr val="bg2"/>
            </a:outerShdw>
          </a:effectLst>
        </p:spPr>
        <p:txBody>
          <a:bodyPr vert="eaVert" wrap="none" lIns="92075" tIns="46038" rIns="92075" bIns="46038" anchor="ctr"/>
          <a:lstStyle/>
          <a:p>
            <a:pPr algn="ctr"/>
            <a:r>
              <a:rPr lang="en-US" sz="1800" b="1" dirty="0">
                <a:solidFill>
                  <a:schemeClr val="bg1"/>
                </a:solidFill>
              </a:rPr>
              <a:t>Your analysis will lead to recommendations</a:t>
            </a:r>
            <a:br>
              <a:rPr lang="en-US" sz="1800" b="1" dirty="0">
                <a:solidFill>
                  <a:schemeClr val="bg1"/>
                </a:solidFill>
              </a:rPr>
            </a:br>
            <a:r>
              <a:rPr lang="en-US" sz="1800" b="1" dirty="0">
                <a:solidFill>
                  <a:schemeClr val="bg1"/>
                </a:solidFill>
              </a:rPr>
              <a:t>that fall within a number of categories:</a:t>
            </a:r>
          </a:p>
        </p:txBody>
      </p:sp>
      <p:sp>
        <p:nvSpPr>
          <p:cNvPr id="8" name="Rounded Rectangle 7"/>
          <p:cNvSpPr/>
          <p:nvPr/>
        </p:nvSpPr>
        <p:spPr>
          <a:xfrm>
            <a:off x="116963" y="2094616"/>
            <a:ext cx="8961120" cy="4391244"/>
          </a:xfrm>
          <a:prstGeom prst="roundRect">
            <a:avLst/>
          </a:prstGeom>
          <a:solidFill>
            <a:srgbClr val="FDF4E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spcAft>
                <a:spcPct val="50000"/>
              </a:spcAft>
              <a:buClr>
                <a:schemeClr val="tx2">
                  <a:lumMod val="50000"/>
                </a:schemeClr>
              </a:buClr>
              <a:buSzPct val="100000"/>
              <a:buFont typeface="Wingdings" panose="05000000000000000000" pitchFamily="2" charset="2"/>
              <a:buChar char="Ø"/>
            </a:pPr>
            <a:r>
              <a:rPr lang="en-US" sz="1200" dirty="0">
                <a:solidFill>
                  <a:schemeClr val="tx1"/>
                </a:solidFill>
              </a:rPr>
              <a:t>Revised workflows to reduce bottlenecks and processing time by:</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Consolidating work effort to reduce hand-offs and fragmentation</a:t>
            </a:r>
          </a:p>
          <a:p>
            <a:pPr marL="400050"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Resequencing activities to improve throughput</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Eliminating low value or unnecessary activities</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Redefining work effort responsibility to smooth the processing flow</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Utilizing available features of the client’s systems</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Redefining processes to match the client’s systems capabilities </a:t>
            </a:r>
            <a:r>
              <a:rPr lang="en-US" sz="1100" dirty="0" smtClean="0">
                <a:solidFill>
                  <a:schemeClr val="tx1"/>
                </a:solidFill>
              </a:rPr>
              <a:t>&amp; </a:t>
            </a:r>
            <a:r>
              <a:rPr lang="en-US" sz="1100" dirty="0">
                <a:solidFill>
                  <a:schemeClr val="tx1"/>
                </a:solidFill>
              </a:rPr>
              <a:t>structure</a:t>
            </a:r>
          </a:p>
          <a:p>
            <a:pPr marL="228600" indent="-228600">
              <a:spcAft>
                <a:spcPct val="50000"/>
              </a:spcAft>
              <a:buClr>
                <a:schemeClr val="tx2">
                  <a:lumMod val="50000"/>
                </a:schemeClr>
              </a:buClr>
              <a:buSzPct val="100000"/>
              <a:buFont typeface="Wingdings" panose="05000000000000000000" pitchFamily="2" charset="2"/>
              <a:buChar char="Ø"/>
            </a:pPr>
            <a:r>
              <a:rPr lang="en-US" sz="1200" dirty="0">
                <a:solidFill>
                  <a:schemeClr val="tx1"/>
                </a:solidFill>
              </a:rPr>
              <a:t>Redefined roles and responsibility to:</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Minimize hand-offs and bottlenecks</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Increase accountability</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Improve performance measurement</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Focus efforts on high value </a:t>
            </a:r>
            <a:r>
              <a:rPr lang="en-US" sz="1100" dirty="0" smtClean="0">
                <a:solidFill>
                  <a:schemeClr val="tx1"/>
                </a:solidFill>
              </a:rPr>
              <a:t>activities</a:t>
            </a:r>
          </a:p>
          <a:p>
            <a:pPr marL="228600" indent="-228600">
              <a:spcAft>
                <a:spcPct val="50000"/>
              </a:spcAft>
              <a:buClr>
                <a:schemeClr val="tx2">
                  <a:lumMod val="50000"/>
                </a:schemeClr>
              </a:buClr>
              <a:buSzPct val="100000"/>
              <a:buFont typeface="Wingdings" panose="05000000000000000000" pitchFamily="2" charset="2"/>
              <a:buChar char="Ø"/>
            </a:pPr>
            <a:r>
              <a:rPr lang="en-US" sz="1200" dirty="0">
                <a:solidFill>
                  <a:schemeClr val="tx1"/>
                </a:solidFill>
              </a:rPr>
              <a:t>Increased use of automation to:</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a:solidFill>
                  <a:schemeClr val="tx1"/>
                </a:solidFill>
              </a:rPr>
              <a:t>Reduce </a:t>
            </a:r>
            <a:r>
              <a:rPr lang="en-US" sz="1100" dirty="0" smtClean="0">
                <a:solidFill>
                  <a:schemeClr val="tx1"/>
                </a:solidFill>
              </a:rPr>
              <a:t>errors</a:t>
            </a:r>
          </a:p>
          <a:p>
            <a:pPr marL="401637" lvl="1" indent="-171450">
              <a:spcAft>
                <a:spcPct val="50000"/>
              </a:spcAft>
              <a:buClr>
                <a:schemeClr val="tx2">
                  <a:lumMod val="50000"/>
                </a:schemeClr>
              </a:buClr>
              <a:buSzPct val="100000"/>
              <a:buFont typeface="Wingdings" panose="05000000000000000000" pitchFamily="2" charset="2"/>
              <a:buChar char="ü"/>
            </a:pPr>
            <a:r>
              <a:rPr lang="en-US" sz="1100" dirty="0" smtClean="0">
                <a:solidFill>
                  <a:schemeClr val="tx1"/>
                </a:solidFill>
              </a:rPr>
              <a:t>Increase throughput</a:t>
            </a:r>
          </a:p>
        </p:txBody>
      </p:sp>
      <p:sp>
        <p:nvSpPr>
          <p:cNvPr id="336903" name="Rectangle 7"/>
          <p:cNvSpPr>
            <a:spLocks noGrp="1" noChangeArrowheads="1"/>
          </p:cNvSpPr>
          <p:nvPr>
            <p:ph type="body" idx="1"/>
          </p:nvPr>
        </p:nvSpPr>
        <p:spPr>
          <a:xfrm>
            <a:off x="5241187" y="2417171"/>
            <a:ext cx="3945346" cy="3266022"/>
          </a:xfrm>
          <a:noFill/>
          <a:ln/>
        </p:spPr>
        <p:txBody>
          <a:bodyPr wrap="square" lIns="63500" tIns="25400" rIns="63500" bIns="25400">
            <a:spAutoFit/>
          </a:bodyPr>
          <a:lstStyle/>
          <a:p>
            <a:pPr>
              <a:buFont typeface="Wingdings" panose="05000000000000000000" pitchFamily="2" charset="2"/>
              <a:buChar char="Ø"/>
            </a:pPr>
            <a:r>
              <a:rPr lang="en-US" sz="1200" dirty="0" smtClean="0">
                <a:solidFill>
                  <a:schemeClr val="tx1"/>
                </a:solidFill>
              </a:rPr>
              <a:t>Improvements </a:t>
            </a:r>
            <a:r>
              <a:rPr lang="en-US" sz="1200" dirty="0">
                <a:solidFill>
                  <a:schemeClr val="tx1"/>
                </a:solidFill>
              </a:rPr>
              <a:t>of the current systems to enhance:</a:t>
            </a:r>
          </a:p>
          <a:p>
            <a:pPr marL="401637" lvl="1" indent="-171450">
              <a:buFont typeface="Wingdings" panose="05000000000000000000" pitchFamily="2" charset="2"/>
              <a:buChar char="ü"/>
            </a:pPr>
            <a:r>
              <a:rPr lang="en-US" sz="1100" dirty="0">
                <a:solidFill>
                  <a:schemeClr val="tx1"/>
                </a:solidFill>
              </a:rPr>
              <a:t>Reporting</a:t>
            </a:r>
          </a:p>
          <a:p>
            <a:pPr marL="401637" lvl="1" indent="-171450">
              <a:buFont typeface="Wingdings" panose="05000000000000000000" pitchFamily="2" charset="2"/>
              <a:buChar char="ü"/>
            </a:pPr>
            <a:r>
              <a:rPr lang="en-US" sz="1100" dirty="0">
                <a:solidFill>
                  <a:schemeClr val="tx1"/>
                </a:solidFill>
              </a:rPr>
              <a:t>Ease of use</a:t>
            </a:r>
          </a:p>
          <a:p>
            <a:pPr marL="401637" lvl="1" indent="-171450">
              <a:buFont typeface="Wingdings" panose="05000000000000000000" pitchFamily="2" charset="2"/>
              <a:buChar char="ü"/>
            </a:pPr>
            <a:r>
              <a:rPr lang="en-US" sz="1100" dirty="0">
                <a:solidFill>
                  <a:schemeClr val="tx1"/>
                </a:solidFill>
              </a:rPr>
              <a:t>Processing of information</a:t>
            </a:r>
          </a:p>
          <a:p>
            <a:pPr>
              <a:buFont typeface="Wingdings" panose="05000000000000000000" pitchFamily="2" charset="2"/>
              <a:buChar char="Ø"/>
            </a:pPr>
            <a:r>
              <a:rPr lang="en-US" sz="1200" dirty="0">
                <a:solidFill>
                  <a:schemeClr val="tx1"/>
                </a:solidFill>
              </a:rPr>
              <a:t>Performance indicators and improved management reporting for:</a:t>
            </a:r>
          </a:p>
          <a:p>
            <a:pPr marL="401637" lvl="1" indent="-171450">
              <a:buFont typeface="Wingdings" panose="05000000000000000000" pitchFamily="2" charset="2"/>
              <a:buChar char="ü"/>
            </a:pPr>
            <a:r>
              <a:rPr lang="en-US" sz="1100" dirty="0">
                <a:solidFill>
                  <a:schemeClr val="tx1"/>
                </a:solidFill>
              </a:rPr>
              <a:t>Performance monitoring</a:t>
            </a:r>
          </a:p>
          <a:p>
            <a:pPr marL="401637" lvl="1" indent="-171450">
              <a:buFont typeface="Wingdings" panose="05000000000000000000" pitchFamily="2" charset="2"/>
              <a:buChar char="ü"/>
            </a:pPr>
            <a:r>
              <a:rPr lang="en-US" sz="1100" dirty="0">
                <a:solidFill>
                  <a:schemeClr val="tx1"/>
                </a:solidFill>
              </a:rPr>
              <a:t>Exception reporting</a:t>
            </a:r>
          </a:p>
          <a:p>
            <a:pPr marL="401637" lvl="1" indent="-171450">
              <a:buFont typeface="Wingdings" panose="05000000000000000000" pitchFamily="2" charset="2"/>
              <a:buChar char="ü"/>
            </a:pPr>
            <a:r>
              <a:rPr lang="en-US" sz="1100" dirty="0">
                <a:solidFill>
                  <a:schemeClr val="tx1"/>
                </a:solidFill>
              </a:rPr>
              <a:t>Planning</a:t>
            </a:r>
          </a:p>
          <a:p>
            <a:pPr>
              <a:buFont typeface="Wingdings" panose="05000000000000000000" pitchFamily="2" charset="2"/>
              <a:buChar char="Ø"/>
            </a:pPr>
            <a:r>
              <a:rPr lang="en-US" sz="1200" dirty="0">
                <a:solidFill>
                  <a:schemeClr val="tx1"/>
                </a:solidFill>
              </a:rPr>
              <a:t>Programs to enhance employee commitment and instill common understanding of critical objectives (if necessary):</a:t>
            </a:r>
          </a:p>
          <a:p>
            <a:pPr marL="401637" lvl="1" indent="-171450">
              <a:buFont typeface="Wingdings" panose="05000000000000000000" pitchFamily="2" charset="2"/>
              <a:buChar char="ü"/>
            </a:pPr>
            <a:r>
              <a:rPr lang="en-US" sz="1100" dirty="0">
                <a:solidFill>
                  <a:schemeClr val="tx1"/>
                </a:solidFill>
              </a:rPr>
              <a:t>Rewards</a:t>
            </a:r>
          </a:p>
          <a:p>
            <a:pPr marL="401637" lvl="1" indent="-171450">
              <a:buFont typeface="Wingdings" panose="05000000000000000000" pitchFamily="2" charset="2"/>
              <a:buChar char="ü"/>
            </a:pPr>
            <a:r>
              <a:rPr lang="en-US" sz="1100" dirty="0">
                <a:solidFill>
                  <a:schemeClr val="tx1"/>
                </a:solidFill>
              </a:rPr>
              <a:t>Communications</a:t>
            </a:r>
          </a:p>
          <a:p>
            <a:pPr marL="401637" lvl="1" indent="-171450">
              <a:buFont typeface="Wingdings" panose="05000000000000000000" pitchFamily="2" charset="2"/>
              <a:buChar char="ü"/>
            </a:pPr>
            <a:r>
              <a:rPr lang="en-US" sz="1100" dirty="0">
                <a:solidFill>
                  <a:schemeClr val="tx1"/>
                </a:solidFill>
              </a:rPr>
              <a:t>Performance evaluation</a:t>
            </a:r>
          </a:p>
        </p:txBody>
      </p:sp>
    </p:spTree>
    <p:extLst>
      <p:ext uri="{BB962C8B-B14F-4D97-AF65-F5344CB8AC3E}">
        <p14:creationId xmlns:p14="http://schemas.microsoft.com/office/powerpoint/2010/main" val="3867501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noFill/>
          <a:ln/>
        </p:spPr>
        <p:txBody>
          <a:bodyPr/>
          <a:lstStyle/>
          <a:p>
            <a:r>
              <a:rPr lang="en-US"/>
              <a:t>What is a process map?</a:t>
            </a:r>
          </a:p>
        </p:txBody>
      </p:sp>
      <p:sp>
        <p:nvSpPr>
          <p:cNvPr id="332803" name="Rectangle 3"/>
          <p:cNvSpPr>
            <a:spLocks noGrp="1" noChangeArrowheads="1"/>
          </p:cNvSpPr>
          <p:nvPr>
            <p:ph type="body" idx="1"/>
          </p:nvPr>
        </p:nvSpPr>
        <p:spPr>
          <a:xfrm>
            <a:off x="1664163" y="1107959"/>
            <a:ext cx="5780088" cy="2132892"/>
          </a:xfrm>
          <a:noFill/>
          <a:ln/>
        </p:spPr>
        <p:txBody>
          <a:bodyPr>
            <a:spAutoFit/>
          </a:bodyPr>
          <a:lstStyle/>
          <a:p>
            <a:pPr marL="342900" indent="-342900" defTabSz="933450">
              <a:buFont typeface="Monotype Sorts" pitchFamily="2" charset="2"/>
              <a:buNone/>
            </a:pPr>
            <a:r>
              <a:rPr lang="en-US" sz="1800" b="1" dirty="0"/>
              <a:t>Visual representation of a process that illustrates:</a:t>
            </a:r>
          </a:p>
          <a:p>
            <a:pPr marL="630237" lvl="1" indent="-285750" defTabSz="933450">
              <a:buFont typeface="Wingdings" panose="05000000000000000000" pitchFamily="2" charset="2"/>
              <a:buChar char="Ø"/>
            </a:pPr>
            <a:r>
              <a:rPr lang="en-US" sz="1600" dirty="0"/>
              <a:t>What steps are taken</a:t>
            </a:r>
          </a:p>
          <a:p>
            <a:pPr marL="630237" lvl="1" indent="-285750" defTabSz="933450">
              <a:buFont typeface="Wingdings" panose="05000000000000000000" pitchFamily="2" charset="2"/>
              <a:buChar char="Ø"/>
            </a:pPr>
            <a:r>
              <a:rPr lang="en-US" sz="1600" dirty="0"/>
              <a:t>Step sequence</a:t>
            </a:r>
          </a:p>
          <a:p>
            <a:pPr marL="630237" lvl="1" indent="-285750" defTabSz="933450">
              <a:buFont typeface="Wingdings" panose="05000000000000000000" pitchFamily="2" charset="2"/>
              <a:buChar char="Ø"/>
            </a:pPr>
            <a:r>
              <a:rPr lang="en-US" sz="1600" dirty="0"/>
              <a:t>Who completes each step</a:t>
            </a:r>
          </a:p>
          <a:p>
            <a:pPr marL="630237" lvl="1" indent="-285750" defTabSz="933450">
              <a:buFont typeface="Wingdings" panose="05000000000000000000" pitchFamily="2" charset="2"/>
              <a:buChar char="Ø"/>
            </a:pPr>
            <a:r>
              <a:rPr lang="en-US" sz="1600" dirty="0"/>
              <a:t>Hand-offs between departments or individuals</a:t>
            </a:r>
          </a:p>
          <a:p>
            <a:pPr marL="630237" lvl="1" indent="-285750" defTabSz="933450">
              <a:buFont typeface="Wingdings" panose="05000000000000000000" pitchFamily="2" charset="2"/>
              <a:buChar char="Ø"/>
            </a:pPr>
            <a:r>
              <a:rPr lang="en-US" sz="1600" dirty="0"/>
              <a:t>Internal and external operational boundaries (swim lanes)</a:t>
            </a:r>
          </a:p>
          <a:p>
            <a:pPr marL="630237" lvl="1" indent="-285750" defTabSz="933450">
              <a:buFont typeface="Wingdings" panose="05000000000000000000" pitchFamily="2" charset="2"/>
              <a:buChar char="Ø"/>
            </a:pPr>
            <a:r>
              <a:rPr lang="en-US" sz="1600" dirty="0"/>
              <a:t>Clear starting &amp; stopping points</a:t>
            </a:r>
          </a:p>
        </p:txBody>
      </p:sp>
      <p:sp>
        <p:nvSpPr>
          <p:cNvPr id="332804" name="Rectangle 4"/>
          <p:cNvSpPr>
            <a:spLocks noChangeArrowheads="1"/>
          </p:cNvSpPr>
          <p:nvPr/>
        </p:nvSpPr>
        <p:spPr bwMode="auto">
          <a:xfrm>
            <a:off x="1055688" y="3585679"/>
            <a:ext cx="203491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1600" b="1" dirty="0">
                <a:solidFill>
                  <a:srgbClr val="984807"/>
                </a:solidFill>
              </a:rPr>
              <a:t>Process Map Example</a:t>
            </a:r>
          </a:p>
        </p:txBody>
      </p:sp>
      <p:sp>
        <p:nvSpPr>
          <p:cNvPr id="332805" name="Rectangle 5"/>
          <p:cNvSpPr>
            <a:spLocks noChangeArrowheads="1"/>
          </p:cNvSpPr>
          <p:nvPr/>
        </p:nvSpPr>
        <p:spPr bwMode="auto">
          <a:xfrm>
            <a:off x="1062038" y="4085299"/>
            <a:ext cx="7054850" cy="2209800"/>
          </a:xfrm>
          <a:prstGeom prst="rect">
            <a:avLst/>
          </a:prstGeom>
          <a:noFill/>
          <a:ln w="12700">
            <a:solidFill>
              <a:schemeClr val="tx2"/>
            </a:solidFill>
            <a:miter lim="800000"/>
            <a:headEnd/>
            <a:tailEnd/>
          </a:ln>
          <a:effectLst>
            <a:outerShdw dist="35921" dir="2700000" algn="ctr" rotWithShape="0">
              <a:schemeClr val="bg2"/>
            </a:outerShdw>
          </a:effectLst>
        </p:spPr>
        <p:txBody>
          <a:bodyPr wrap="none" anchor="ctr"/>
          <a:lstStyle/>
          <a:p>
            <a:endParaRPr lang="en-US"/>
          </a:p>
        </p:txBody>
      </p:sp>
      <p:sp>
        <p:nvSpPr>
          <p:cNvPr id="332806" name="AutoShape 6"/>
          <p:cNvSpPr>
            <a:spLocks noChangeArrowheads="1"/>
          </p:cNvSpPr>
          <p:nvPr/>
        </p:nvSpPr>
        <p:spPr bwMode="auto">
          <a:xfrm>
            <a:off x="2038350" y="4155149"/>
            <a:ext cx="515938" cy="219075"/>
          </a:xfrm>
          <a:prstGeom prst="roundRect">
            <a:avLst>
              <a:gd name="adj" fmla="val 49343"/>
            </a:avLst>
          </a:prstGeom>
          <a:solidFill>
            <a:schemeClr val="accent3">
              <a:lumMod val="60000"/>
              <a:lumOff val="40000"/>
            </a:schemeClr>
          </a:solidFill>
          <a:ln w="12700">
            <a:solidFill>
              <a:schemeClr val="tx1"/>
            </a:solidFill>
            <a:round/>
            <a:headEnd/>
            <a:tailEnd/>
          </a:ln>
          <a:effectLst/>
          <a:extLst/>
        </p:spPr>
        <p:txBody>
          <a:bodyPr wrap="none" lIns="92075" tIns="46038" rIns="92075" bIns="46038" anchor="ctr"/>
          <a:lstStyle/>
          <a:p>
            <a:pPr>
              <a:lnSpc>
                <a:spcPct val="100000"/>
              </a:lnSpc>
            </a:pPr>
            <a:r>
              <a:rPr lang="en-US" sz="1000"/>
              <a:t>Start</a:t>
            </a:r>
          </a:p>
        </p:txBody>
      </p:sp>
      <p:sp>
        <p:nvSpPr>
          <p:cNvPr id="332807" name="Line 7"/>
          <p:cNvSpPr>
            <a:spLocks noChangeShapeType="1"/>
          </p:cNvSpPr>
          <p:nvPr/>
        </p:nvSpPr>
        <p:spPr bwMode="auto">
          <a:xfrm>
            <a:off x="1901825" y="4078949"/>
            <a:ext cx="0" cy="2222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8" name="Rectangle 8"/>
          <p:cNvSpPr>
            <a:spLocks noChangeArrowheads="1"/>
          </p:cNvSpPr>
          <p:nvPr/>
        </p:nvSpPr>
        <p:spPr bwMode="auto">
          <a:xfrm>
            <a:off x="1070227" y="4104679"/>
            <a:ext cx="801502" cy="21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Aft>
                <a:spcPts val="110"/>
              </a:spcAft>
            </a:pPr>
            <a:r>
              <a:rPr lang="en-US" sz="1200" b="1" dirty="0"/>
              <a:t>Supplier</a:t>
            </a:r>
          </a:p>
          <a:p>
            <a:pPr algn="ctr"/>
            <a:endParaRPr lang="en-US" sz="1200" b="1" dirty="0" smtClean="0"/>
          </a:p>
          <a:p>
            <a:pPr algn="ctr"/>
            <a:r>
              <a:rPr lang="en-US" sz="1200" b="1" dirty="0" err="1" smtClean="0"/>
              <a:t>Dept</a:t>
            </a:r>
            <a:r>
              <a:rPr lang="en-US" sz="1200" b="1" dirty="0" smtClean="0"/>
              <a:t> </a:t>
            </a:r>
            <a:r>
              <a:rPr lang="en-US" sz="1200" b="1" dirty="0"/>
              <a:t>1</a:t>
            </a:r>
          </a:p>
          <a:p>
            <a:pPr algn="ctr"/>
            <a:endParaRPr lang="en-US" sz="1200" b="1" dirty="0" smtClean="0"/>
          </a:p>
          <a:p>
            <a:pPr algn="ctr"/>
            <a:r>
              <a:rPr lang="en-US" sz="1200" b="1" dirty="0" err="1" smtClean="0"/>
              <a:t>Dept</a:t>
            </a:r>
            <a:r>
              <a:rPr lang="en-US" sz="1200" b="1" dirty="0" smtClean="0"/>
              <a:t> </a:t>
            </a:r>
            <a:r>
              <a:rPr lang="en-US" sz="1200" b="1" dirty="0"/>
              <a:t>2</a:t>
            </a:r>
          </a:p>
          <a:p>
            <a:pPr algn="ctr"/>
            <a:endParaRPr lang="en-US" sz="1200" b="1" dirty="0" smtClean="0"/>
          </a:p>
          <a:p>
            <a:pPr algn="ctr"/>
            <a:r>
              <a:rPr lang="en-US" sz="1200" b="1" dirty="0" err="1" smtClean="0"/>
              <a:t>Dept</a:t>
            </a:r>
            <a:r>
              <a:rPr lang="en-US" sz="1200" b="1" dirty="0" smtClean="0"/>
              <a:t> </a:t>
            </a:r>
            <a:r>
              <a:rPr lang="en-US" sz="1200" b="1" dirty="0"/>
              <a:t>3</a:t>
            </a:r>
          </a:p>
          <a:p>
            <a:pPr algn="ctr"/>
            <a:endParaRPr lang="en-US" sz="1200" b="1" dirty="0" smtClean="0"/>
          </a:p>
          <a:p>
            <a:pPr algn="ctr"/>
            <a:r>
              <a:rPr lang="en-US" sz="1200" b="1" dirty="0" err="1" smtClean="0"/>
              <a:t>Dept</a:t>
            </a:r>
            <a:r>
              <a:rPr lang="en-US" sz="1200" b="1" dirty="0" smtClean="0"/>
              <a:t> 4</a:t>
            </a:r>
          </a:p>
          <a:p>
            <a:pPr algn="ctr"/>
            <a:endParaRPr lang="en-US" sz="1200" b="1" dirty="0" smtClean="0"/>
          </a:p>
          <a:p>
            <a:pPr algn="ctr">
              <a:spcAft>
                <a:spcPct val="125000"/>
              </a:spcAft>
            </a:pPr>
            <a:r>
              <a:rPr lang="en-US" sz="1200" b="1" dirty="0" smtClean="0"/>
              <a:t>Customer</a:t>
            </a:r>
            <a:endParaRPr lang="en-US" sz="1200" b="1" dirty="0"/>
          </a:p>
        </p:txBody>
      </p:sp>
      <p:sp>
        <p:nvSpPr>
          <p:cNvPr id="332809" name="Line 9"/>
          <p:cNvSpPr>
            <a:spLocks noChangeShapeType="1"/>
          </p:cNvSpPr>
          <p:nvPr/>
        </p:nvSpPr>
        <p:spPr bwMode="auto">
          <a:xfrm>
            <a:off x="1055688" y="4436136"/>
            <a:ext cx="7067550" cy="0"/>
          </a:xfrm>
          <a:prstGeom prst="line">
            <a:avLst/>
          </a:prstGeom>
          <a:noFill/>
          <a:ln w="38100"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0" name="Line 10"/>
          <p:cNvSpPr>
            <a:spLocks noChangeShapeType="1"/>
          </p:cNvSpPr>
          <p:nvPr/>
        </p:nvSpPr>
        <p:spPr bwMode="auto">
          <a:xfrm>
            <a:off x="1055688" y="4796978"/>
            <a:ext cx="70675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1" name="Line 11"/>
          <p:cNvSpPr>
            <a:spLocks noChangeShapeType="1"/>
          </p:cNvSpPr>
          <p:nvPr/>
        </p:nvSpPr>
        <p:spPr bwMode="auto">
          <a:xfrm>
            <a:off x="1055688" y="5148924"/>
            <a:ext cx="70675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2" name="Line 12"/>
          <p:cNvSpPr>
            <a:spLocks noChangeShapeType="1"/>
          </p:cNvSpPr>
          <p:nvPr/>
        </p:nvSpPr>
        <p:spPr bwMode="auto">
          <a:xfrm>
            <a:off x="1055688" y="5533099"/>
            <a:ext cx="70675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3" name="Line 13"/>
          <p:cNvSpPr>
            <a:spLocks noChangeShapeType="1"/>
          </p:cNvSpPr>
          <p:nvPr/>
        </p:nvSpPr>
        <p:spPr bwMode="auto">
          <a:xfrm>
            <a:off x="1055688" y="5914099"/>
            <a:ext cx="7067550" cy="0"/>
          </a:xfrm>
          <a:prstGeom prst="line">
            <a:avLst/>
          </a:prstGeom>
          <a:noFill/>
          <a:ln w="38100"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4" name="Rectangle 14"/>
          <p:cNvSpPr>
            <a:spLocks noChangeArrowheads="1"/>
          </p:cNvSpPr>
          <p:nvPr/>
        </p:nvSpPr>
        <p:spPr bwMode="auto">
          <a:xfrm>
            <a:off x="2790825" y="4155149"/>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5" name="Rectangle 15"/>
          <p:cNvSpPr>
            <a:spLocks noChangeArrowheads="1"/>
          </p:cNvSpPr>
          <p:nvPr/>
        </p:nvSpPr>
        <p:spPr bwMode="auto">
          <a:xfrm>
            <a:off x="3228975" y="4526624"/>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6" name="Rectangle 16"/>
          <p:cNvSpPr>
            <a:spLocks noChangeArrowheads="1"/>
          </p:cNvSpPr>
          <p:nvPr/>
        </p:nvSpPr>
        <p:spPr bwMode="auto">
          <a:xfrm>
            <a:off x="3962400" y="4526624"/>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7" name="Rectangle 17"/>
          <p:cNvSpPr>
            <a:spLocks noChangeArrowheads="1"/>
          </p:cNvSpPr>
          <p:nvPr/>
        </p:nvSpPr>
        <p:spPr bwMode="auto">
          <a:xfrm>
            <a:off x="4410075" y="4874286"/>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8" name="Rectangle 18"/>
          <p:cNvSpPr>
            <a:spLocks noChangeArrowheads="1"/>
          </p:cNvSpPr>
          <p:nvPr/>
        </p:nvSpPr>
        <p:spPr bwMode="auto">
          <a:xfrm>
            <a:off x="4410075" y="5626761"/>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9" name="Rectangle 19"/>
          <p:cNvSpPr>
            <a:spLocks noChangeArrowheads="1"/>
          </p:cNvSpPr>
          <p:nvPr/>
        </p:nvSpPr>
        <p:spPr bwMode="auto">
          <a:xfrm>
            <a:off x="5200650" y="4874286"/>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0" name="Rectangle 20"/>
          <p:cNvSpPr>
            <a:spLocks noChangeArrowheads="1"/>
          </p:cNvSpPr>
          <p:nvPr/>
        </p:nvSpPr>
        <p:spPr bwMode="auto">
          <a:xfrm>
            <a:off x="5610225" y="5261636"/>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1" name="Rectangle 21"/>
          <p:cNvSpPr>
            <a:spLocks noChangeArrowheads="1"/>
          </p:cNvSpPr>
          <p:nvPr/>
        </p:nvSpPr>
        <p:spPr bwMode="auto">
          <a:xfrm>
            <a:off x="6019800" y="5626761"/>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2" name="Rectangle 22"/>
          <p:cNvSpPr>
            <a:spLocks noChangeArrowheads="1"/>
          </p:cNvSpPr>
          <p:nvPr/>
        </p:nvSpPr>
        <p:spPr bwMode="auto">
          <a:xfrm>
            <a:off x="6753225" y="5261636"/>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3" name="Rectangle 23"/>
          <p:cNvSpPr>
            <a:spLocks noChangeArrowheads="1"/>
          </p:cNvSpPr>
          <p:nvPr/>
        </p:nvSpPr>
        <p:spPr bwMode="auto">
          <a:xfrm>
            <a:off x="7143750" y="5626761"/>
            <a:ext cx="515938" cy="21907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4" name="AutoShape 24"/>
          <p:cNvSpPr>
            <a:spLocks noChangeArrowheads="1"/>
          </p:cNvSpPr>
          <p:nvPr/>
        </p:nvSpPr>
        <p:spPr bwMode="auto">
          <a:xfrm>
            <a:off x="7537450" y="6015699"/>
            <a:ext cx="490538" cy="193675"/>
          </a:xfrm>
          <a:prstGeom prst="roundRect">
            <a:avLst>
              <a:gd name="adj" fmla="val 49343"/>
            </a:avLst>
          </a:prstGeom>
          <a:solidFill>
            <a:schemeClr val="accent2">
              <a:lumMod val="40000"/>
              <a:lumOff val="60000"/>
            </a:schemeClr>
          </a:solidFill>
          <a:ln w="38100" cmpd="dbl">
            <a:solidFill>
              <a:schemeClr val="tx1"/>
            </a:solidFill>
            <a:round/>
            <a:headEnd/>
            <a:tailEnd/>
          </a:ln>
          <a:effectLst/>
          <a:extLst/>
        </p:spPr>
        <p:txBody>
          <a:bodyPr wrap="none" lIns="92075" tIns="46038" rIns="92075" bIns="46038" anchor="ctr"/>
          <a:lstStyle/>
          <a:p>
            <a:pPr>
              <a:lnSpc>
                <a:spcPct val="100000"/>
              </a:lnSpc>
            </a:pPr>
            <a:r>
              <a:rPr lang="en-US" sz="1000"/>
              <a:t>End</a:t>
            </a:r>
          </a:p>
        </p:txBody>
      </p:sp>
      <p:sp>
        <p:nvSpPr>
          <p:cNvPr id="332825" name="Line 25"/>
          <p:cNvSpPr>
            <a:spLocks noChangeShapeType="1"/>
          </p:cNvSpPr>
          <p:nvPr/>
        </p:nvSpPr>
        <p:spPr bwMode="auto">
          <a:xfrm>
            <a:off x="2581275" y="4267861"/>
            <a:ext cx="18732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6" name="Freeform 26"/>
          <p:cNvSpPr>
            <a:spLocks/>
          </p:cNvSpPr>
          <p:nvPr/>
        </p:nvSpPr>
        <p:spPr bwMode="auto">
          <a:xfrm>
            <a:off x="3316288" y="4267861"/>
            <a:ext cx="160337" cy="274638"/>
          </a:xfrm>
          <a:custGeom>
            <a:avLst/>
            <a:gdLst>
              <a:gd name="T0" fmla="*/ 0 w 101"/>
              <a:gd name="T1" fmla="*/ 0 h 173"/>
              <a:gd name="T2" fmla="*/ 100 w 101"/>
              <a:gd name="T3" fmla="*/ 0 h 173"/>
              <a:gd name="T4" fmla="*/ 100 w 101"/>
              <a:gd name="T5" fmla="*/ 172 h 173"/>
            </a:gdLst>
            <a:ahLst/>
            <a:cxnLst>
              <a:cxn ang="0">
                <a:pos x="T0" y="T1"/>
              </a:cxn>
              <a:cxn ang="0">
                <a:pos x="T2" y="T3"/>
              </a:cxn>
              <a:cxn ang="0">
                <a:pos x="T4" y="T5"/>
              </a:cxn>
            </a:cxnLst>
            <a:rect l="0" t="0" r="r" b="b"/>
            <a:pathLst>
              <a:path w="101" h="173">
                <a:moveTo>
                  <a:pt x="0" y="0"/>
                </a:moveTo>
                <a:lnTo>
                  <a:pt x="100" y="0"/>
                </a:lnTo>
                <a:lnTo>
                  <a:pt x="100" y="17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7" name="Line 27"/>
          <p:cNvSpPr>
            <a:spLocks noChangeShapeType="1"/>
          </p:cNvSpPr>
          <p:nvPr/>
        </p:nvSpPr>
        <p:spPr bwMode="auto">
          <a:xfrm>
            <a:off x="3757613" y="4652036"/>
            <a:ext cx="18732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8" name="Freeform 28"/>
          <p:cNvSpPr>
            <a:spLocks/>
          </p:cNvSpPr>
          <p:nvPr/>
        </p:nvSpPr>
        <p:spPr bwMode="auto">
          <a:xfrm>
            <a:off x="4506913" y="4623461"/>
            <a:ext cx="160337" cy="274638"/>
          </a:xfrm>
          <a:custGeom>
            <a:avLst/>
            <a:gdLst>
              <a:gd name="T0" fmla="*/ 0 w 101"/>
              <a:gd name="T1" fmla="*/ 0 h 173"/>
              <a:gd name="T2" fmla="*/ 100 w 101"/>
              <a:gd name="T3" fmla="*/ 0 h 173"/>
              <a:gd name="T4" fmla="*/ 100 w 101"/>
              <a:gd name="T5" fmla="*/ 172 h 173"/>
            </a:gdLst>
            <a:ahLst/>
            <a:cxnLst>
              <a:cxn ang="0">
                <a:pos x="T0" y="T1"/>
              </a:cxn>
              <a:cxn ang="0">
                <a:pos x="T2" y="T3"/>
              </a:cxn>
              <a:cxn ang="0">
                <a:pos x="T4" y="T5"/>
              </a:cxn>
            </a:cxnLst>
            <a:rect l="0" t="0" r="r" b="b"/>
            <a:pathLst>
              <a:path w="101" h="173">
                <a:moveTo>
                  <a:pt x="0" y="0"/>
                </a:moveTo>
                <a:lnTo>
                  <a:pt x="100" y="0"/>
                </a:lnTo>
                <a:lnTo>
                  <a:pt x="100" y="17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9" name="Line 29"/>
          <p:cNvSpPr>
            <a:spLocks noChangeShapeType="1"/>
          </p:cNvSpPr>
          <p:nvPr/>
        </p:nvSpPr>
        <p:spPr bwMode="auto">
          <a:xfrm>
            <a:off x="4659313" y="5104474"/>
            <a:ext cx="0" cy="547687"/>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30" name="Freeform 30"/>
          <p:cNvSpPr>
            <a:spLocks/>
          </p:cNvSpPr>
          <p:nvPr/>
        </p:nvSpPr>
        <p:spPr bwMode="auto">
          <a:xfrm>
            <a:off x="4946650" y="5002874"/>
            <a:ext cx="247650" cy="736600"/>
          </a:xfrm>
          <a:custGeom>
            <a:avLst/>
            <a:gdLst>
              <a:gd name="T0" fmla="*/ 0 w 156"/>
              <a:gd name="T1" fmla="*/ 463 h 464"/>
              <a:gd name="T2" fmla="*/ 73 w 156"/>
              <a:gd name="T3" fmla="*/ 463 h 464"/>
              <a:gd name="T4" fmla="*/ 73 w 156"/>
              <a:gd name="T5" fmla="*/ 0 h 464"/>
              <a:gd name="T6" fmla="*/ 155 w 156"/>
              <a:gd name="T7" fmla="*/ 0 h 464"/>
            </a:gdLst>
            <a:ahLst/>
            <a:cxnLst>
              <a:cxn ang="0">
                <a:pos x="T0" y="T1"/>
              </a:cxn>
              <a:cxn ang="0">
                <a:pos x="T2" y="T3"/>
              </a:cxn>
              <a:cxn ang="0">
                <a:pos x="T4" y="T5"/>
              </a:cxn>
              <a:cxn ang="0">
                <a:pos x="T6" y="T7"/>
              </a:cxn>
            </a:cxnLst>
            <a:rect l="0" t="0" r="r" b="b"/>
            <a:pathLst>
              <a:path w="156" h="464">
                <a:moveTo>
                  <a:pt x="0" y="463"/>
                </a:moveTo>
                <a:lnTo>
                  <a:pt x="73" y="463"/>
                </a:lnTo>
                <a:lnTo>
                  <a:pt x="73" y="0"/>
                </a:lnTo>
                <a:lnTo>
                  <a:pt x="155"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1" name="Freeform 31"/>
          <p:cNvSpPr>
            <a:spLocks/>
          </p:cNvSpPr>
          <p:nvPr/>
        </p:nvSpPr>
        <p:spPr bwMode="auto">
          <a:xfrm>
            <a:off x="5727700" y="5006049"/>
            <a:ext cx="160338" cy="274637"/>
          </a:xfrm>
          <a:custGeom>
            <a:avLst/>
            <a:gdLst>
              <a:gd name="T0" fmla="*/ 0 w 101"/>
              <a:gd name="T1" fmla="*/ 0 h 173"/>
              <a:gd name="T2" fmla="*/ 100 w 101"/>
              <a:gd name="T3" fmla="*/ 0 h 173"/>
              <a:gd name="T4" fmla="*/ 100 w 101"/>
              <a:gd name="T5" fmla="*/ 172 h 173"/>
            </a:gdLst>
            <a:ahLst/>
            <a:cxnLst>
              <a:cxn ang="0">
                <a:pos x="T0" y="T1"/>
              </a:cxn>
              <a:cxn ang="0">
                <a:pos x="T2" y="T3"/>
              </a:cxn>
              <a:cxn ang="0">
                <a:pos x="T4" y="T5"/>
              </a:cxn>
            </a:cxnLst>
            <a:rect l="0" t="0" r="r" b="b"/>
            <a:pathLst>
              <a:path w="101" h="173">
                <a:moveTo>
                  <a:pt x="0" y="0"/>
                </a:moveTo>
                <a:lnTo>
                  <a:pt x="100" y="0"/>
                </a:lnTo>
                <a:lnTo>
                  <a:pt x="100" y="17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2" name="Freeform 32"/>
          <p:cNvSpPr>
            <a:spLocks/>
          </p:cNvSpPr>
          <p:nvPr/>
        </p:nvSpPr>
        <p:spPr bwMode="auto">
          <a:xfrm>
            <a:off x="6138863" y="5360061"/>
            <a:ext cx="160337" cy="274638"/>
          </a:xfrm>
          <a:custGeom>
            <a:avLst/>
            <a:gdLst>
              <a:gd name="T0" fmla="*/ 0 w 101"/>
              <a:gd name="T1" fmla="*/ 0 h 173"/>
              <a:gd name="T2" fmla="*/ 100 w 101"/>
              <a:gd name="T3" fmla="*/ 0 h 173"/>
              <a:gd name="T4" fmla="*/ 100 w 101"/>
              <a:gd name="T5" fmla="*/ 172 h 173"/>
            </a:gdLst>
            <a:ahLst/>
            <a:cxnLst>
              <a:cxn ang="0">
                <a:pos x="T0" y="T1"/>
              </a:cxn>
              <a:cxn ang="0">
                <a:pos x="T2" y="T3"/>
              </a:cxn>
              <a:cxn ang="0">
                <a:pos x="T4" y="T5"/>
              </a:cxn>
            </a:cxnLst>
            <a:rect l="0" t="0" r="r" b="b"/>
            <a:pathLst>
              <a:path w="101" h="173">
                <a:moveTo>
                  <a:pt x="0" y="0"/>
                </a:moveTo>
                <a:lnTo>
                  <a:pt x="100" y="0"/>
                </a:lnTo>
                <a:lnTo>
                  <a:pt x="100" y="17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3" name="Freeform 33"/>
          <p:cNvSpPr>
            <a:spLocks/>
          </p:cNvSpPr>
          <p:nvPr/>
        </p:nvSpPr>
        <p:spPr bwMode="auto">
          <a:xfrm>
            <a:off x="7286625" y="5367999"/>
            <a:ext cx="160338" cy="274637"/>
          </a:xfrm>
          <a:custGeom>
            <a:avLst/>
            <a:gdLst>
              <a:gd name="T0" fmla="*/ 0 w 101"/>
              <a:gd name="T1" fmla="*/ 0 h 173"/>
              <a:gd name="T2" fmla="*/ 100 w 101"/>
              <a:gd name="T3" fmla="*/ 0 h 173"/>
              <a:gd name="T4" fmla="*/ 100 w 101"/>
              <a:gd name="T5" fmla="*/ 172 h 173"/>
            </a:gdLst>
            <a:ahLst/>
            <a:cxnLst>
              <a:cxn ang="0">
                <a:pos x="T0" y="T1"/>
              </a:cxn>
              <a:cxn ang="0">
                <a:pos x="T2" y="T3"/>
              </a:cxn>
              <a:cxn ang="0">
                <a:pos x="T4" y="T5"/>
              </a:cxn>
            </a:cxnLst>
            <a:rect l="0" t="0" r="r" b="b"/>
            <a:pathLst>
              <a:path w="101" h="173">
                <a:moveTo>
                  <a:pt x="0" y="0"/>
                </a:moveTo>
                <a:lnTo>
                  <a:pt x="100" y="0"/>
                </a:lnTo>
                <a:lnTo>
                  <a:pt x="100" y="17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4" name="Freeform 34"/>
          <p:cNvSpPr>
            <a:spLocks/>
          </p:cNvSpPr>
          <p:nvPr/>
        </p:nvSpPr>
        <p:spPr bwMode="auto">
          <a:xfrm>
            <a:off x="7656513" y="5737886"/>
            <a:ext cx="160337" cy="274638"/>
          </a:xfrm>
          <a:custGeom>
            <a:avLst/>
            <a:gdLst>
              <a:gd name="T0" fmla="*/ 0 w 101"/>
              <a:gd name="T1" fmla="*/ 0 h 173"/>
              <a:gd name="T2" fmla="*/ 100 w 101"/>
              <a:gd name="T3" fmla="*/ 0 h 173"/>
              <a:gd name="T4" fmla="*/ 100 w 101"/>
              <a:gd name="T5" fmla="*/ 172 h 173"/>
            </a:gdLst>
            <a:ahLst/>
            <a:cxnLst>
              <a:cxn ang="0">
                <a:pos x="T0" y="T1"/>
              </a:cxn>
              <a:cxn ang="0">
                <a:pos x="T2" y="T3"/>
              </a:cxn>
              <a:cxn ang="0">
                <a:pos x="T4" y="T5"/>
              </a:cxn>
            </a:cxnLst>
            <a:rect l="0" t="0" r="r" b="b"/>
            <a:pathLst>
              <a:path w="101" h="173">
                <a:moveTo>
                  <a:pt x="0" y="0"/>
                </a:moveTo>
                <a:lnTo>
                  <a:pt x="100" y="0"/>
                </a:lnTo>
                <a:lnTo>
                  <a:pt x="100" y="17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35" name="Freeform 35"/>
          <p:cNvSpPr>
            <a:spLocks/>
          </p:cNvSpPr>
          <p:nvPr/>
        </p:nvSpPr>
        <p:spPr bwMode="auto">
          <a:xfrm>
            <a:off x="6562725" y="5363236"/>
            <a:ext cx="174625" cy="376238"/>
          </a:xfrm>
          <a:custGeom>
            <a:avLst/>
            <a:gdLst>
              <a:gd name="T0" fmla="*/ 0 w 110"/>
              <a:gd name="T1" fmla="*/ 236 h 237"/>
              <a:gd name="T2" fmla="*/ 28 w 110"/>
              <a:gd name="T3" fmla="*/ 236 h 237"/>
              <a:gd name="T4" fmla="*/ 28 w 110"/>
              <a:gd name="T5" fmla="*/ 0 h 237"/>
              <a:gd name="T6" fmla="*/ 109 w 110"/>
              <a:gd name="T7" fmla="*/ 0 h 237"/>
            </a:gdLst>
            <a:ahLst/>
            <a:cxnLst>
              <a:cxn ang="0">
                <a:pos x="T0" y="T1"/>
              </a:cxn>
              <a:cxn ang="0">
                <a:pos x="T2" y="T3"/>
              </a:cxn>
              <a:cxn ang="0">
                <a:pos x="T4" y="T5"/>
              </a:cxn>
              <a:cxn ang="0">
                <a:pos x="T6" y="T7"/>
              </a:cxn>
            </a:cxnLst>
            <a:rect l="0" t="0" r="r" b="b"/>
            <a:pathLst>
              <a:path w="110" h="237">
                <a:moveTo>
                  <a:pt x="0" y="236"/>
                </a:moveTo>
                <a:lnTo>
                  <a:pt x="28" y="236"/>
                </a:lnTo>
                <a:lnTo>
                  <a:pt x="28" y="0"/>
                </a:lnTo>
                <a:lnTo>
                  <a:pt x="109"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85390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ChangeArrowheads="1"/>
          </p:cNvSpPr>
          <p:nvPr/>
        </p:nvSpPr>
        <p:spPr bwMode="auto">
          <a:xfrm>
            <a:off x="247650" y="1219201"/>
            <a:ext cx="8653463" cy="4958316"/>
          </a:xfrm>
          <a:prstGeom prst="rect">
            <a:avLst/>
          </a:prstGeom>
          <a:gradFill>
            <a:gsLst>
              <a:gs pos="0">
                <a:schemeClr val="bg1"/>
              </a:gs>
              <a:gs pos="100000">
                <a:srgbClr val="FFFFCC">
                  <a:gamma/>
                  <a:tint val="0"/>
                  <a:invGamma/>
                </a:srgbClr>
              </a:gs>
            </a:gsLst>
            <a:path path="shape">
              <a:fillToRect l="50000" t="50000" r="50000" b="50000"/>
            </a:path>
          </a:gradFill>
          <a:ln>
            <a:noFill/>
          </a:ln>
          <a:effectLst>
            <a:outerShdw dist="53882" dir="2700000" algn="ctr" rotWithShape="0">
              <a:schemeClr val="tx1"/>
            </a:outerShdw>
          </a:effectLst>
          <a:extLst/>
        </p:spPr>
        <p:txBody>
          <a:bodyPr wrap="none" anchor="ctr"/>
          <a:lstStyle/>
          <a:p>
            <a:endParaRPr lang="en-US"/>
          </a:p>
        </p:txBody>
      </p:sp>
      <p:sp>
        <p:nvSpPr>
          <p:cNvPr id="351235" name="Rectangle 3"/>
          <p:cNvSpPr>
            <a:spLocks noGrp="1" noChangeArrowheads="1"/>
          </p:cNvSpPr>
          <p:nvPr>
            <p:ph type="title"/>
          </p:nvPr>
        </p:nvSpPr>
        <p:spPr>
          <a:noFill/>
          <a:ln/>
        </p:spPr>
        <p:txBody>
          <a:bodyPr/>
          <a:lstStyle/>
          <a:p>
            <a:r>
              <a:rPr lang="en-US"/>
              <a:t>Typical Process Charting Symbols</a:t>
            </a:r>
          </a:p>
        </p:txBody>
      </p:sp>
      <p:grpSp>
        <p:nvGrpSpPr>
          <p:cNvPr id="351236" name="Group 4"/>
          <p:cNvGrpSpPr>
            <a:grpSpLocks/>
          </p:cNvGrpSpPr>
          <p:nvPr/>
        </p:nvGrpSpPr>
        <p:grpSpPr bwMode="auto">
          <a:xfrm>
            <a:off x="469900" y="3559419"/>
            <a:ext cx="1495425" cy="219075"/>
            <a:chOff x="296" y="2354"/>
            <a:chExt cx="942" cy="138"/>
          </a:xfrm>
        </p:grpSpPr>
        <p:sp>
          <p:nvSpPr>
            <p:cNvPr id="351237" name="AutoShape 5"/>
            <p:cNvSpPr>
              <a:spLocks noChangeArrowheads="1"/>
            </p:cNvSpPr>
            <p:nvPr/>
          </p:nvSpPr>
          <p:spPr bwMode="auto">
            <a:xfrm>
              <a:off x="296" y="2354"/>
              <a:ext cx="325" cy="138"/>
            </a:xfrm>
            <a:prstGeom prst="roundRect">
              <a:avLst>
                <a:gd name="adj" fmla="val 49343"/>
              </a:avLst>
            </a:prstGeom>
            <a:solidFill>
              <a:schemeClr val="accent3">
                <a:lumMod val="40000"/>
                <a:lumOff val="6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pPr>
              <a:r>
                <a:rPr lang="en-US" sz="1000" dirty="0"/>
                <a:t>Start</a:t>
              </a:r>
            </a:p>
          </p:txBody>
        </p:sp>
        <p:sp>
          <p:nvSpPr>
            <p:cNvPr id="351238" name="AutoShape 6"/>
            <p:cNvSpPr>
              <a:spLocks noChangeArrowheads="1"/>
            </p:cNvSpPr>
            <p:nvPr/>
          </p:nvSpPr>
          <p:spPr bwMode="auto">
            <a:xfrm>
              <a:off x="929" y="2362"/>
              <a:ext cx="309" cy="122"/>
            </a:xfrm>
            <a:prstGeom prst="roundRect">
              <a:avLst>
                <a:gd name="adj" fmla="val 49343"/>
              </a:avLst>
            </a:prstGeom>
            <a:solidFill>
              <a:schemeClr val="accent2">
                <a:lumMod val="20000"/>
                <a:lumOff val="80000"/>
              </a:schemeClr>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pPr>
              <a:r>
                <a:rPr lang="en-US" sz="1000"/>
                <a:t>End</a:t>
              </a:r>
            </a:p>
          </p:txBody>
        </p:sp>
      </p:grpSp>
      <p:grpSp>
        <p:nvGrpSpPr>
          <p:cNvPr id="351239" name="Group 7"/>
          <p:cNvGrpSpPr>
            <a:grpSpLocks/>
          </p:cNvGrpSpPr>
          <p:nvPr/>
        </p:nvGrpSpPr>
        <p:grpSpPr bwMode="auto">
          <a:xfrm>
            <a:off x="565397" y="1501366"/>
            <a:ext cx="1252537" cy="287338"/>
            <a:chOff x="377" y="1196"/>
            <a:chExt cx="789" cy="181"/>
          </a:xfrm>
        </p:grpSpPr>
        <p:sp>
          <p:nvSpPr>
            <p:cNvPr id="351240" name="Rectangle 8"/>
            <p:cNvSpPr>
              <a:spLocks noChangeArrowheads="1"/>
            </p:cNvSpPr>
            <p:nvPr/>
          </p:nvSpPr>
          <p:spPr bwMode="auto">
            <a:xfrm>
              <a:off x="377" y="1225"/>
              <a:ext cx="325" cy="1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1" name="Oval 9"/>
            <p:cNvSpPr>
              <a:spLocks noChangeArrowheads="1"/>
            </p:cNvSpPr>
            <p:nvPr/>
          </p:nvSpPr>
          <p:spPr bwMode="auto">
            <a:xfrm>
              <a:off x="1002" y="1212"/>
              <a:ext cx="164" cy="1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2" name="Rectangle 10"/>
            <p:cNvSpPr>
              <a:spLocks noChangeArrowheads="1"/>
            </p:cNvSpPr>
            <p:nvPr/>
          </p:nvSpPr>
          <p:spPr bwMode="auto">
            <a:xfrm>
              <a:off x="739" y="1196"/>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dirty="0"/>
                <a:t>or</a:t>
              </a:r>
            </a:p>
          </p:txBody>
        </p:sp>
      </p:grpSp>
      <p:sp>
        <p:nvSpPr>
          <p:cNvPr id="351243" name="AutoShape 11"/>
          <p:cNvSpPr>
            <a:spLocks noChangeArrowheads="1"/>
          </p:cNvSpPr>
          <p:nvPr/>
        </p:nvSpPr>
        <p:spPr bwMode="auto">
          <a:xfrm>
            <a:off x="1087438" y="2113450"/>
            <a:ext cx="274637" cy="276225"/>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5" name="Rectangle 13"/>
          <p:cNvSpPr>
            <a:spLocks noChangeArrowheads="1"/>
          </p:cNvSpPr>
          <p:nvPr/>
        </p:nvSpPr>
        <p:spPr bwMode="auto">
          <a:xfrm>
            <a:off x="1049338" y="4022969"/>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1800"/>
              <a:t>R</a:t>
            </a:r>
          </a:p>
        </p:txBody>
      </p:sp>
      <p:sp>
        <p:nvSpPr>
          <p:cNvPr id="351246" name="Rectangle 14"/>
          <p:cNvSpPr>
            <a:spLocks noChangeArrowheads="1"/>
          </p:cNvSpPr>
          <p:nvPr/>
        </p:nvSpPr>
        <p:spPr bwMode="auto">
          <a:xfrm>
            <a:off x="1049338" y="456589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1800"/>
              <a:t>D</a:t>
            </a:r>
          </a:p>
        </p:txBody>
      </p:sp>
      <p:sp>
        <p:nvSpPr>
          <p:cNvPr id="351247" name="Rectangle 15"/>
          <p:cNvSpPr>
            <a:spLocks noChangeArrowheads="1"/>
          </p:cNvSpPr>
          <p:nvPr/>
        </p:nvSpPr>
        <p:spPr bwMode="auto">
          <a:xfrm>
            <a:off x="1100138" y="5252827"/>
            <a:ext cx="249237"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8" name="AutoShape 16"/>
          <p:cNvSpPr>
            <a:spLocks noChangeArrowheads="1"/>
          </p:cNvSpPr>
          <p:nvPr/>
        </p:nvSpPr>
        <p:spPr bwMode="auto">
          <a:xfrm rot="10800000" flipH="1">
            <a:off x="1100138" y="5834786"/>
            <a:ext cx="249237" cy="21590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0" name="Rectangle 18"/>
          <p:cNvSpPr>
            <a:spLocks noChangeArrowheads="1"/>
          </p:cNvSpPr>
          <p:nvPr/>
        </p:nvSpPr>
        <p:spPr bwMode="auto">
          <a:xfrm>
            <a:off x="2292350" y="1428749"/>
            <a:ext cx="6608763" cy="482942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Lst>
        </p:spPr>
        <p:txBody>
          <a:bodyPr lIns="92075" tIns="46038" rIns="92075" bIns="46038"/>
          <a:lstStyle/>
          <a:p>
            <a:pPr marL="230188" indent="-230188" algn="l"/>
            <a:r>
              <a:rPr lang="en-US" sz="1300" b="1" dirty="0"/>
              <a:t>1.  Operation</a:t>
            </a:r>
            <a:r>
              <a:rPr lang="en-US" sz="1300" dirty="0"/>
              <a:t>:  </a:t>
            </a:r>
            <a:r>
              <a:rPr lang="en-US" sz="1300" b="0" dirty="0"/>
              <a:t>Rectangle or Circle</a:t>
            </a:r>
          </a:p>
          <a:p>
            <a:pPr marL="517525" lvl="1" indent="-285750" algn="l">
              <a:buClr>
                <a:srgbClr val="B30019"/>
              </a:buClr>
              <a:buFont typeface="Wingdings" panose="05000000000000000000" pitchFamily="2" charset="2"/>
              <a:buChar char="Ø"/>
            </a:pPr>
            <a:r>
              <a:rPr lang="en-US" sz="1300" b="0" dirty="0"/>
              <a:t>Activity that changes, adds, or creates</a:t>
            </a:r>
            <a:r>
              <a:rPr lang="en-US" sz="1300" b="0" dirty="0" smtClean="0"/>
              <a:t>.</a:t>
            </a:r>
          </a:p>
          <a:p>
            <a:pPr marL="231775" lvl="1" algn="l">
              <a:buClr>
                <a:srgbClr val="B30019"/>
              </a:buClr>
            </a:pPr>
            <a:endParaRPr lang="en-US" sz="1100" b="0" dirty="0"/>
          </a:p>
          <a:p>
            <a:pPr marL="230188" indent="-230188" algn="l"/>
            <a:r>
              <a:rPr lang="en-US" sz="1300" b="1" dirty="0"/>
              <a:t>2.  Decision:</a:t>
            </a:r>
            <a:r>
              <a:rPr lang="en-US" sz="1300" b="0" dirty="0"/>
              <a:t>  Diamond</a:t>
            </a:r>
          </a:p>
          <a:p>
            <a:pPr marL="517525" lvl="1" indent="-285750" algn="l">
              <a:buClr>
                <a:srgbClr val="B30019"/>
              </a:buClr>
              <a:buFont typeface="Wingdings" panose="05000000000000000000" pitchFamily="2" charset="2"/>
              <a:buChar char="Ø"/>
            </a:pPr>
            <a:r>
              <a:rPr lang="en-US" sz="1300" b="0" dirty="0"/>
              <a:t>Usually yes-no or pass-fail option</a:t>
            </a:r>
            <a:r>
              <a:rPr lang="en-US" sz="1300" b="0" dirty="0" smtClean="0"/>
              <a:t>.</a:t>
            </a:r>
          </a:p>
          <a:p>
            <a:pPr marL="231775" lvl="1" algn="l">
              <a:buClr>
                <a:srgbClr val="B30019"/>
              </a:buClr>
            </a:pPr>
            <a:endParaRPr lang="en-US" sz="900" dirty="0"/>
          </a:p>
          <a:p>
            <a:pPr marL="438150" lvl="1" indent="-206375" algn="l">
              <a:buClr>
                <a:srgbClr val="B30019"/>
              </a:buClr>
              <a:buFont typeface="Monotype Sorts" pitchFamily="2" charset="2"/>
              <a:buChar char="n"/>
            </a:pPr>
            <a:endParaRPr lang="en-US" sz="600" b="0" dirty="0"/>
          </a:p>
          <a:p>
            <a:pPr marL="230188" indent="-230188" algn="l"/>
            <a:r>
              <a:rPr lang="en-US" sz="1300" b="1" dirty="0"/>
              <a:t>3.  </a:t>
            </a:r>
            <a:r>
              <a:rPr lang="en-US" sz="1300" b="1" dirty="0" err="1"/>
              <a:t>Flowline</a:t>
            </a:r>
            <a:r>
              <a:rPr lang="en-US" sz="1300" b="1" dirty="0"/>
              <a:t>: </a:t>
            </a:r>
            <a:r>
              <a:rPr lang="en-US" sz="1300" b="0" dirty="0"/>
              <a:t> Arrow</a:t>
            </a:r>
          </a:p>
          <a:p>
            <a:pPr marL="517525" lvl="1" indent="-285750" algn="l">
              <a:buClr>
                <a:srgbClr val="B30019"/>
              </a:buClr>
              <a:buFont typeface="Wingdings" panose="05000000000000000000" pitchFamily="2" charset="2"/>
              <a:buChar char="Ø"/>
            </a:pPr>
            <a:r>
              <a:rPr lang="en-US" sz="1300" b="0" dirty="0"/>
              <a:t>Movement of information or materials</a:t>
            </a:r>
          </a:p>
          <a:p>
            <a:pPr marL="517525" lvl="1" indent="-285750" algn="l">
              <a:buClr>
                <a:srgbClr val="B30019"/>
              </a:buClr>
              <a:buFont typeface="Wingdings" panose="05000000000000000000" pitchFamily="2" charset="2"/>
              <a:buChar char="Ø"/>
            </a:pPr>
            <a:r>
              <a:rPr lang="en-US" sz="1300" b="0" dirty="0"/>
              <a:t>Can also depict the direction or sequence of process stages</a:t>
            </a:r>
            <a:r>
              <a:rPr lang="en-US" sz="1300" b="0" dirty="0" smtClean="0"/>
              <a:t>.</a:t>
            </a:r>
          </a:p>
          <a:p>
            <a:pPr marL="438150" lvl="1" indent="-206375" algn="l">
              <a:buClr>
                <a:srgbClr val="B30019"/>
              </a:buClr>
              <a:buFont typeface="Monotype Sorts" pitchFamily="2" charset="2"/>
              <a:buChar char="n"/>
            </a:pPr>
            <a:endParaRPr lang="en-US" sz="1300" b="0" dirty="0"/>
          </a:p>
          <a:p>
            <a:pPr marL="230188" indent="-230188" algn="l"/>
            <a:r>
              <a:rPr lang="en-US" sz="1300" b="1" dirty="0"/>
              <a:t>4.  Start/Stop:</a:t>
            </a:r>
            <a:r>
              <a:rPr lang="en-US" sz="1300" b="0" dirty="0"/>
              <a:t>  Oval</a:t>
            </a:r>
          </a:p>
          <a:p>
            <a:pPr marL="517525" lvl="1" indent="-285750" algn="l">
              <a:buClr>
                <a:srgbClr val="B30019"/>
              </a:buClr>
              <a:buFont typeface="Wingdings" panose="05000000000000000000" pitchFamily="2" charset="2"/>
              <a:buChar char="Ø"/>
            </a:pPr>
            <a:r>
              <a:rPr lang="en-US" sz="1300" b="0" dirty="0"/>
              <a:t>The beginning or end of a process</a:t>
            </a:r>
            <a:r>
              <a:rPr lang="en-US" sz="1300" b="0" dirty="0" smtClean="0"/>
              <a:t>.</a:t>
            </a:r>
          </a:p>
          <a:p>
            <a:pPr marL="438150" lvl="1" indent="-206375" algn="l">
              <a:buClr>
                <a:srgbClr val="B30019"/>
              </a:buClr>
              <a:buFont typeface="Monotype Sorts" pitchFamily="2" charset="2"/>
              <a:buChar char="n"/>
            </a:pPr>
            <a:endParaRPr lang="en-US" sz="1000" b="0" dirty="0"/>
          </a:p>
          <a:p>
            <a:pPr marL="230188" indent="-230188" algn="l"/>
            <a:r>
              <a:rPr lang="en-US" sz="1300" b="1" dirty="0"/>
              <a:t>5.  Reject / Rework:</a:t>
            </a:r>
            <a:r>
              <a:rPr lang="en-US" sz="1300" b="0" dirty="0"/>
              <a:t>  “R”</a:t>
            </a:r>
          </a:p>
          <a:p>
            <a:pPr marL="517525" lvl="1" indent="-285750" algn="l">
              <a:buClr>
                <a:srgbClr val="B30019"/>
              </a:buClr>
              <a:buFont typeface="Wingdings" panose="05000000000000000000" pitchFamily="2" charset="2"/>
              <a:buChar char="Ø"/>
            </a:pPr>
            <a:r>
              <a:rPr lang="en-US" sz="1300" b="0" dirty="0"/>
              <a:t>A rejected outcome or an activity repeated due to an unsatisfactory first time outcome</a:t>
            </a:r>
            <a:r>
              <a:rPr lang="en-US" sz="1300" b="0" dirty="0" smtClean="0"/>
              <a:t>.</a:t>
            </a:r>
          </a:p>
          <a:p>
            <a:pPr marL="231775" lvl="1" algn="l">
              <a:buClr>
                <a:srgbClr val="B30019"/>
              </a:buClr>
            </a:pPr>
            <a:endParaRPr lang="en-US" sz="1100" b="0" dirty="0"/>
          </a:p>
          <a:p>
            <a:pPr marL="230188" indent="-230188" algn="l"/>
            <a:r>
              <a:rPr lang="en-US" sz="1300" b="1" dirty="0"/>
              <a:t>6.  Delay:  </a:t>
            </a:r>
            <a:r>
              <a:rPr lang="en-US" sz="1300" b="0" dirty="0"/>
              <a:t>“D”</a:t>
            </a:r>
          </a:p>
          <a:p>
            <a:pPr marL="517525" lvl="1" indent="-285750" algn="l">
              <a:buClr>
                <a:srgbClr val="B30019"/>
              </a:buClr>
              <a:buFont typeface="Wingdings" panose="05000000000000000000" pitchFamily="2" charset="2"/>
              <a:buChar char="Ø"/>
            </a:pPr>
            <a:r>
              <a:rPr lang="en-US" sz="1300" b="0" dirty="0"/>
              <a:t>Waiting for another activity to be </a:t>
            </a:r>
            <a:r>
              <a:rPr lang="en-US" sz="1300" b="0" dirty="0" smtClean="0"/>
              <a:t>completed.</a:t>
            </a:r>
          </a:p>
          <a:p>
            <a:pPr marL="231775" lvl="1" algn="l">
              <a:buClr>
                <a:srgbClr val="B30019"/>
              </a:buClr>
            </a:pPr>
            <a:endParaRPr lang="en-US" sz="1100" b="0" dirty="0" smtClean="0"/>
          </a:p>
          <a:p>
            <a:pPr marL="230188" indent="-230188" algn="l"/>
            <a:r>
              <a:rPr lang="en-US" sz="1300" b="1" dirty="0" smtClean="0"/>
              <a:t>7.  Inspection:</a:t>
            </a:r>
            <a:r>
              <a:rPr lang="en-US" sz="1300" b="0" dirty="0" smtClean="0"/>
              <a:t>  Square</a:t>
            </a:r>
          </a:p>
          <a:p>
            <a:pPr marL="517525" lvl="1" indent="-285750" algn="l">
              <a:buClr>
                <a:srgbClr val="B30019"/>
              </a:buClr>
              <a:buFont typeface="Wingdings" panose="05000000000000000000" pitchFamily="2" charset="2"/>
              <a:buChar char="Ø"/>
            </a:pPr>
            <a:r>
              <a:rPr lang="en-US" sz="1300" b="0" dirty="0" smtClean="0"/>
              <a:t>Assessing </a:t>
            </a:r>
            <a:r>
              <a:rPr lang="en-US" sz="1300" b="0" dirty="0"/>
              <a:t>“good” vs. “bad” performance</a:t>
            </a:r>
            <a:r>
              <a:rPr lang="en-US" sz="1300" b="0" dirty="0" smtClean="0"/>
              <a:t>.</a:t>
            </a:r>
          </a:p>
          <a:p>
            <a:pPr marL="231775" lvl="1" algn="l">
              <a:buClr>
                <a:srgbClr val="B30019"/>
              </a:buClr>
            </a:pPr>
            <a:endParaRPr lang="en-US" sz="1200" b="0" dirty="0"/>
          </a:p>
          <a:p>
            <a:pPr marL="230188" indent="-230188" algn="l"/>
            <a:r>
              <a:rPr lang="en-US" sz="1300" b="1" dirty="0"/>
              <a:t>8.  Storage:  </a:t>
            </a:r>
            <a:r>
              <a:rPr lang="en-US" sz="1300" b="0" dirty="0"/>
              <a:t>Triangle</a:t>
            </a:r>
          </a:p>
          <a:p>
            <a:pPr marL="517525" lvl="1" indent="-285750" algn="l">
              <a:buClr>
                <a:srgbClr val="B30019"/>
              </a:buClr>
              <a:buFont typeface="Wingdings" panose="05000000000000000000" pitchFamily="2" charset="2"/>
              <a:buChar char="Ø"/>
            </a:pPr>
            <a:r>
              <a:rPr lang="en-US" sz="1300" b="0" dirty="0"/>
              <a:t>Temporary holding of material or information.</a:t>
            </a:r>
          </a:p>
        </p:txBody>
      </p:sp>
      <p:sp>
        <p:nvSpPr>
          <p:cNvPr id="351251" name="Line 19"/>
          <p:cNvSpPr>
            <a:spLocks noChangeShapeType="1"/>
          </p:cNvSpPr>
          <p:nvPr/>
        </p:nvSpPr>
        <p:spPr bwMode="auto">
          <a:xfrm>
            <a:off x="2133600" y="1428750"/>
            <a:ext cx="0" cy="4748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2" name="Line 20"/>
          <p:cNvSpPr>
            <a:spLocks noChangeShapeType="1"/>
          </p:cNvSpPr>
          <p:nvPr/>
        </p:nvSpPr>
        <p:spPr bwMode="auto">
          <a:xfrm>
            <a:off x="314325" y="1916759"/>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3" name="Line 21"/>
          <p:cNvSpPr>
            <a:spLocks noChangeShapeType="1"/>
          </p:cNvSpPr>
          <p:nvPr/>
        </p:nvSpPr>
        <p:spPr bwMode="auto">
          <a:xfrm>
            <a:off x="314325" y="2522058"/>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4" name="Line 22"/>
          <p:cNvSpPr>
            <a:spLocks noChangeShapeType="1"/>
          </p:cNvSpPr>
          <p:nvPr/>
        </p:nvSpPr>
        <p:spPr bwMode="auto">
          <a:xfrm>
            <a:off x="314325" y="3353044"/>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5" name="Line 23"/>
          <p:cNvSpPr>
            <a:spLocks noChangeShapeType="1"/>
          </p:cNvSpPr>
          <p:nvPr/>
        </p:nvSpPr>
        <p:spPr bwMode="auto">
          <a:xfrm>
            <a:off x="314325" y="3922328"/>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6" name="Line 24"/>
          <p:cNvSpPr>
            <a:spLocks noChangeShapeType="1"/>
          </p:cNvSpPr>
          <p:nvPr/>
        </p:nvSpPr>
        <p:spPr bwMode="auto">
          <a:xfrm>
            <a:off x="314325" y="4486519"/>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7" name="Line 25"/>
          <p:cNvSpPr>
            <a:spLocks noChangeShapeType="1"/>
          </p:cNvSpPr>
          <p:nvPr/>
        </p:nvSpPr>
        <p:spPr bwMode="auto">
          <a:xfrm>
            <a:off x="314325" y="5029444"/>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8" name="Line 26"/>
          <p:cNvSpPr>
            <a:spLocks noChangeShapeType="1"/>
          </p:cNvSpPr>
          <p:nvPr/>
        </p:nvSpPr>
        <p:spPr bwMode="auto">
          <a:xfrm>
            <a:off x="314325" y="5635830"/>
            <a:ext cx="8586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 name="Straight Arrow Connector 2"/>
          <p:cNvCxnSpPr/>
          <p:nvPr/>
        </p:nvCxnSpPr>
        <p:spPr bwMode="auto">
          <a:xfrm>
            <a:off x="856456" y="2992549"/>
            <a:ext cx="734219"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4" name="Right Brace 3"/>
          <p:cNvSpPr/>
          <p:nvPr/>
        </p:nvSpPr>
        <p:spPr bwMode="auto">
          <a:xfrm>
            <a:off x="6965949" y="1629978"/>
            <a:ext cx="423679" cy="2292349"/>
          </a:xfrm>
          <a:prstGeom prst="rightBrace">
            <a:avLst/>
          </a:prstGeom>
          <a:ln w="15875"/>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pitchFamily="34" charset="0"/>
            </a:endParaRPr>
          </a:p>
        </p:txBody>
      </p:sp>
      <p:sp>
        <p:nvSpPr>
          <p:cNvPr id="34" name="Rectangle 17"/>
          <p:cNvSpPr>
            <a:spLocks noChangeArrowheads="1"/>
          </p:cNvSpPr>
          <p:nvPr/>
        </p:nvSpPr>
        <p:spPr bwMode="auto">
          <a:xfrm>
            <a:off x="7389628" y="2494076"/>
            <a:ext cx="1382898" cy="585418"/>
          </a:xfrm>
          <a:prstGeom prst="rect">
            <a:avLst/>
          </a:prstGeom>
          <a:gradFill flip="none" rotWithShape="1">
            <a:gsLst>
              <a:gs pos="2000">
                <a:schemeClr val="accent1">
                  <a:lumMod val="20000"/>
                  <a:lumOff val="80000"/>
                </a:schemeClr>
              </a:gs>
              <a:gs pos="35000">
                <a:srgbClr val="FFFFCC">
                  <a:gamma/>
                  <a:tint val="0"/>
                  <a:invGamma/>
                </a:srgbClr>
              </a:gs>
            </a:gsLst>
            <a:path path="circle">
              <a:fillToRect t="100000" r="100000"/>
            </a:path>
            <a:tileRect l="-100000" b="-100000"/>
          </a:gradFill>
          <a:ln w="19050">
            <a:solidFill>
              <a:schemeClr val="tx2"/>
            </a:solidFill>
            <a:miter lim="800000"/>
            <a:headEnd/>
            <a:tailEnd/>
          </a:ln>
          <a:effectLst>
            <a:outerShdw dist="53882" dir="2700000" algn="ctr" rotWithShape="0">
              <a:schemeClr val="bg2"/>
            </a:outerShdw>
          </a:effectLst>
        </p:spPr>
        <p:txBody>
          <a:bodyPr wrap="square" lIns="92075" tIns="46038" rIns="92075" bIns="46038">
            <a:spAutoFit/>
          </a:bodyPr>
          <a:lstStyle/>
          <a:p>
            <a:pPr algn="ctr">
              <a:lnSpc>
                <a:spcPct val="100000"/>
              </a:lnSpc>
            </a:pPr>
            <a:r>
              <a:rPr lang="en-US" sz="1600" b="1" dirty="0" smtClean="0">
                <a:solidFill>
                  <a:schemeClr val="accent2">
                    <a:lumMod val="50000"/>
                  </a:schemeClr>
                </a:solidFill>
              </a:rPr>
              <a:t>Key Symbols </a:t>
            </a:r>
          </a:p>
          <a:p>
            <a:pPr algn="ctr">
              <a:lnSpc>
                <a:spcPct val="100000"/>
              </a:lnSpc>
            </a:pPr>
            <a:r>
              <a:rPr lang="en-US" sz="1600" b="1" dirty="0" smtClean="0">
                <a:solidFill>
                  <a:schemeClr val="accent2">
                    <a:lumMod val="50000"/>
                  </a:schemeClr>
                </a:solidFill>
              </a:rPr>
              <a:t>Used</a:t>
            </a:r>
            <a:endParaRPr lang="en-US" sz="1600" b="1" dirty="0">
              <a:solidFill>
                <a:schemeClr val="accent2">
                  <a:lumMod val="50000"/>
                </a:schemeClr>
              </a:solidFill>
            </a:endParaRPr>
          </a:p>
        </p:txBody>
      </p:sp>
      <p:sp>
        <p:nvSpPr>
          <p:cNvPr id="31" name="Rectangle 4"/>
          <p:cNvSpPr>
            <a:spLocks noChangeArrowheads="1"/>
          </p:cNvSpPr>
          <p:nvPr/>
        </p:nvSpPr>
        <p:spPr bwMode="auto">
          <a:xfrm>
            <a:off x="2717301" y="946556"/>
            <a:ext cx="37078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dirty="0">
                <a:solidFill>
                  <a:srgbClr val="984807"/>
                </a:solidFill>
              </a:rPr>
              <a:t>SOME PROCESS CHARTING SYMBOLS</a:t>
            </a:r>
          </a:p>
        </p:txBody>
      </p:sp>
      <p:sp>
        <p:nvSpPr>
          <p:cNvPr id="35" name="Rectangle 2"/>
          <p:cNvSpPr>
            <a:spLocks noChangeArrowheads="1"/>
          </p:cNvSpPr>
          <p:nvPr/>
        </p:nvSpPr>
        <p:spPr bwMode="auto">
          <a:xfrm>
            <a:off x="247650" y="1337883"/>
            <a:ext cx="8647113" cy="4970842"/>
          </a:xfrm>
          <a:prstGeom prst="rect">
            <a:avLst/>
          </a:prstGeom>
          <a:noFill/>
          <a:ln w="12700">
            <a:noFill/>
            <a:miter lim="800000"/>
            <a:headEnd/>
            <a:tailEnd/>
          </a:ln>
          <a:effectLst>
            <a:innerShdw blurRad="63500" dist="50800" dir="2700000">
              <a:prstClr val="black">
                <a:alpha val="50000"/>
              </a:prstClr>
            </a:innerShdw>
          </a:effectLst>
          <a:extLst/>
        </p:spPr>
        <p:txBody>
          <a:bodyPr wrap="none" anchor="ctr"/>
          <a:lstStyle/>
          <a:p>
            <a:endParaRPr lang="en-US"/>
          </a:p>
        </p:txBody>
      </p:sp>
      <p:sp>
        <p:nvSpPr>
          <p:cNvPr id="37" name="Rounded Rectangle 36"/>
          <p:cNvSpPr/>
          <p:nvPr/>
        </p:nvSpPr>
        <p:spPr>
          <a:xfrm>
            <a:off x="2133600" y="6340625"/>
            <a:ext cx="5044188" cy="414416"/>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b="1" i="1" dirty="0">
                <a:solidFill>
                  <a:schemeClr val="tx1"/>
                </a:solidFill>
              </a:rPr>
              <a:t>Cardinal Rule of Process Charting:  Use whatever works</a:t>
            </a:r>
            <a:r>
              <a:rPr lang="en-US" sz="1600" b="1" i="1" dirty="0" smtClean="0">
                <a:solidFill>
                  <a:schemeClr val="tx1"/>
                </a:solidFill>
              </a:rPr>
              <a:t>!</a:t>
            </a:r>
            <a:endParaRPr lang="en-US" sz="1600" b="1" i="1" dirty="0">
              <a:solidFill>
                <a:schemeClr val="tx1"/>
              </a:solidFill>
            </a:endParaRPr>
          </a:p>
        </p:txBody>
      </p:sp>
    </p:spTree>
    <p:extLst>
      <p:ext uri="{BB962C8B-B14F-4D97-AF65-F5344CB8AC3E}">
        <p14:creationId xmlns:p14="http://schemas.microsoft.com/office/powerpoint/2010/main" val="2073310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noFill/>
          <a:ln/>
        </p:spPr>
        <p:txBody>
          <a:bodyPr/>
          <a:lstStyle/>
          <a:p>
            <a:r>
              <a:rPr lang="en-US" dirty="0" smtClean="0"/>
              <a:t>Block Diagram </a:t>
            </a:r>
            <a:r>
              <a:rPr lang="en-US" dirty="0"/>
              <a:t>Example</a:t>
            </a:r>
          </a:p>
        </p:txBody>
      </p:sp>
      <p:sp>
        <p:nvSpPr>
          <p:cNvPr id="50" name="AutoShape 23"/>
          <p:cNvSpPr>
            <a:spLocks noChangeArrowheads="1"/>
          </p:cNvSpPr>
          <p:nvPr/>
        </p:nvSpPr>
        <p:spPr bwMode="auto">
          <a:xfrm>
            <a:off x="57613" y="2631726"/>
            <a:ext cx="577850" cy="371475"/>
          </a:xfrm>
          <a:prstGeom prst="roundRect">
            <a:avLst>
              <a:gd name="adj" fmla="val 49792"/>
            </a:avLst>
          </a:prstGeom>
          <a:solidFill>
            <a:schemeClr val="accent3">
              <a:lumMod val="40000"/>
              <a:lumOff val="60000"/>
            </a:schemeClr>
          </a:solidFill>
          <a:ln w="12700">
            <a:solidFill>
              <a:srgbClr val="000000"/>
            </a:solidFill>
            <a:round/>
            <a:headEnd/>
            <a:tailEnd/>
          </a:ln>
          <a:effectLs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Make </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Coffee</a:t>
            </a:r>
          </a:p>
        </p:txBody>
      </p:sp>
      <p:grpSp>
        <p:nvGrpSpPr>
          <p:cNvPr id="51" name="Group 50"/>
          <p:cNvGrpSpPr/>
          <p:nvPr/>
        </p:nvGrpSpPr>
        <p:grpSpPr>
          <a:xfrm>
            <a:off x="346539" y="2307876"/>
            <a:ext cx="8619945" cy="2946400"/>
            <a:chOff x="103652" y="2626866"/>
            <a:chExt cx="8619945" cy="2946400"/>
          </a:xfrm>
        </p:grpSpPr>
        <p:sp>
          <p:nvSpPr>
            <p:cNvPr id="56" name="Freeform 6"/>
            <p:cNvSpPr>
              <a:spLocks/>
            </p:cNvSpPr>
            <p:nvPr/>
          </p:nvSpPr>
          <p:spPr bwMode="auto">
            <a:xfrm>
              <a:off x="103652" y="3333303"/>
              <a:ext cx="8218308" cy="2239963"/>
            </a:xfrm>
            <a:custGeom>
              <a:avLst/>
              <a:gdLst>
                <a:gd name="T0" fmla="*/ 4008 w 4009"/>
                <a:gd name="T1" fmla="*/ 1098 h 1417"/>
                <a:gd name="T2" fmla="*/ 4008 w 4009"/>
                <a:gd name="T3" fmla="*/ 1416 h 1417"/>
                <a:gd name="T4" fmla="*/ 0 w 4009"/>
                <a:gd name="T5" fmla="*/ 1416 h 1417"/>
                <a:gd name="T6" fmla="*/ 0 w 4009"/>
                <a:gd name="T7" fmla="*/ 1344 h 1417"/>
                <a:gd name="T8" fmla="*/ 0 w 4009"/>
                <a:gd name="T9" fmla="*/ 0 h 1417"/>
              </a:gdLst>
              <a:ahLst/>
              <a:cxnLst>
                <a:cxn ang="0">
                  <a:pos x="T0" y="T1"/>
                </a:cxn>
                <a:cxn ang="0">
                  <a:pos x="T2" y="T3"/>
                </a:cxn>
                <a:cxn ang="0">
                  <a:pos x="T4" y="T5"/>
                </a:cxn>
                <a:cxn ang="0">
                  <a:pos x="T6" y="T7"/>
                </a:cxn>
                <a:cxn ang="0">
                  <a:pos x="T8" y="T9"/>
                </a:cxn>
              </a:cxnLst>
              <a:rect l="0" t="0" r="r" b="b"/>
              <a:pathLst>
                <a:path w="4009" h="1417">
                  <a:moveTo>
                    <a:pt x="4008" y="1098"/>
                  </a:moveTo>
                  <a:lnTo>
                    <a:pt x="4008" y="1416"/>
                  </a:lnTo>
                  <a:lnTo>
                    <a:pt x="0" y="1416"/>
                  </a:lnTo>
                  <a:lnTo>
                    <a:pt x="0" y="1344"/>
                  </a:lnTo>
                  <a:lnTo>
                    <a:pt x="0" y="0"/>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57" name="AutoShape 7"/>
            <p:cNvSpPr>
              <a:spLocks noChangeArrowheads="1"/>
            </p:cNvSpPr>
            <p:nvPr/>
          </p:nvSpPr>
          <p:spPr bwMode="auto">
            <a:xfrm>
              <a:off x="8188609" y="2963416"/>
              <a:ext cx="534988" cy="346075"/>
            </a:xfrm>
            <a:prstGeom prst="roundRect">
              <a:avLst>
                <a:gd name="adj" fmla="val 49343"/>
              </a:avLst>
            </a:prstGeom>
            <a:solidFill>
              <a:schemeClr val="accent2">
                <a:lumMod val="20000"/>
                <a:lumOff val="80000"/>
              </a:schemeClr>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Enjoy</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Coffee</a:t>
              </a:r>
            </a:p>
          </p:txBody>
        </p:sp>
        <p:sp>
          <p:nvSpPr>
            <p:cNvPr id="58" name="Line 8"/>
            <p:cNvSpPr>
              <a:spLocks noChangeShapeType="1"/>
            </p:cNvSpPr>
            <p:nvPr/>
          </p:nvSpPr>
          <p:spPr bwMode="auto">
            <a:xfrm>
              <a:off x="7879046" y="3145979"/>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59" name="Rectangle 9"/>
            <p:cNvSpPr>
              <a:spLocks noChangeArrowheads="1"/>
            </p:cNvSpPr>
            <p:nvPr/>
          </p:nvSpPr>
          <p:spPr bwMode="auto">
            <a:xfrm>
              <a:off x="6761446" y="2952304"/>
              <a:ext cx="285750" cy="3698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Stir</a:t>
              </a:r>
            </a:p>
          </p:txBody>
        </p:sp>
        <p:sp>
          <p:nvSpPr>
            <p:cNvPr id="60" name="Line 10"/>
            <p:cNvSpPr>
              <a:spLocks noChangeShapeType="1"/>
            </p:cNvSpPr>
            <p:nvPr/>
          </p:nvSpPr>
          <p:spPr bwMode="auto">
            <a:xfrm>
              <a:off x="6482046" y="3144391"/>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61" name="Line 11"/>
            <p:cNvSpPr>
              <a:spLocks noChangeShapeType="1"/>
            </p:cNvSpPr>
            <p:nvPr/>
          </p:nvSpPr>
          <p:spPr bwMode="auto">
            <a:xfrm>
              <a:off x="5807359" y="3150741"/>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62" name="Rectangle 12"/>
            <p:cNvSpPr>
              <a:spLocks noChangeArrowheads="1"/>
            </p:cNvSpPr>
            <p:nvPr/>
          </p:nvSpPr>
          <p:spPr bwMode="auto">
            <a:xfrm>
              <a:off x="6070884" y="2952304"/>
              <a:ext cx="450850" cy="3698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Pour in</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cream</a:t>
              </a:r>
            </a:p>
          </p:txBody>
        </p:sp>
        <p:sp>
          <p:nvSpPr>
            <p:cNvPr id="63" name="AutoShape 13"/>
            <p:cNvSpPr>
              <a:spLocks noChangeArrowheads="1"/>
            </p:cNvSpPr>
            <p:nvPr/>
          </p:nvSpPr>
          <p:spPr bwMode="auto">
            <a:xfrm>
              <a:off x="5277134" y="2842766"/>
              <a:ext cx="569913" cy="588963"/>
            </a:xfrm>
            <a:prstGeom prst="diamond">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Need</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cream?</a:t>
              </a:r>
            </a:p>
          </p:txBody>
        </p:sp>
        <p:sp>
          <p:nvSpPr>
            <p:cNvPr id="64" name="Line 14"/>
            <p:cNvSpPr>
              <a:spLocks noChangeShapeType="1"/>
            </p:cNvSpPr>
            <p:nvPr/>
          </p:nvSpPr>
          <p:spPr bwMode="auto">
            <a:xfrm>
              <a:off x="4989796" y="3142804"/>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65" name="Rectangle 15"/>
            <p:cNvSpPr>
              <a:spLocks noChangeArrowheads="1"/>
            </p:cNvSpPr>
            <p:nvPr/>
          </p:nvSpPr>
          <p:spPr bwMode="auto">
            <a:xfrm>
              <a:off x="4473859" y="2950716"/>
              <a:ext cx="555625" cy="37147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Pour in</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sweetener</a:t>
              </a:r>
            </a:p>
          </p:txBody>
        </p:sp>
        <p:sp>
          <p:nvSpPr>
            <p:cNvPr id="66" name="Line 16"/>
            <p:cNvSpPr>
              <a:spLocks noChangeShapeType="1"/>
            </p:cNvSpPr>
            <p:nvPr/>
          </p:nvSpPr>
          <p:spPr bwMode="auto">
            <a:xfrm>
              <a:off x="4202396" y="3149154"/>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67" name="AutoShape 17"/>
            <p:cNvSpPr>
              <a:spLocks noChangeArrowheads="1"/>
            </p:cNvSpPr>
            <p:nvPr/>
          </p:nvSpPr>
          <p:spPr bwMode="auto">
            <a:xfrm>
              <a:off x="3689634" y="2842766"/>
              <a:ext cx="568325" cy="588963"/>
            </a:xfrm>
            <a:prstGeom prst="diamond">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Need</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sweetener</a:t>
              </a:r>
              <a:br>
                <a:rPr kumimoji="0" lang="en-US" sz="900" b="0" i="0" u="none" strike="noStrike" kern="0" cap="none" spc="0" normalizeH="0" baseline="0" noProof="0" smtClean="0">
                  <a:ln>
                    <a:noFill/>
                  </a:ln>
                  <a:solidFill>
                    <a:srgbClr val="000000"/>
                  </a:solidFill>
                  <a:effectLst/>
                  <a:uLnTx/>
                  <a:uFillTx/>
                  <a:latin typeface="+mj-lt"/>
                </a:rPr>
              </a:br>
              <a:r>
                <a:rPr kumimoji="0" lang="en-US" sz="900" b="0" i="0" u="none" strike="noStrike" kern="0" cap="none" spc="0" normalizeH="0" baseline="0" noProof="0" smtClean="0">
                  <a:ln>
                    <a:noFill/>
                  </a:ln>
                  <a:solidFill>
                    <a:srgbClr val="000000"/>
                  </a:solidFill>
                  <a:effectLst/>
                  <a:uLnTx/>
                  <a:uFillTx/>
                  <a:latin typeface="+mj-lt"/>
                </a:rPr>
                <a:t>?</a:t>
              </a:r>
            </a:p>
          </p:txBody>
        </p:sp>
        <p:sp>
          <p:nvSpPr>
            <p:cNvPr id="68" name="Line 18"/>
            <p:cNvSpPr>
              <a:spLocks noChangeShapeType="1"/>
            </p:cNvSpPr>
            <p:nvPr/>
          </p:nvSpPr>
          <p:spPr bwMode="auto">
            <a:xfrm>
              <a:off x="3416584" y="3141216"/>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69" name="Rectangle 19"/>
            <p:cNvSpPr>
              <a:spLocks noChangeArrowheads="1"/>
            </p:cNvSpPr>
            <p:nvPr/>
          </p:nvSpPr>
          <p:spPr bwMode="auto">
            <a:xfrm>
              <a:off x="2883184" y="2950716"/>
              <a:ext cx="555625" cy="37306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Pour cup</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of coffee</a:t>
              </a:r>
            </a:p>
          </p:txBody>
        </p:sp>
        <p:sp>
          <p:nvSpPr>
            <p:cNvPr id="70" name="Line 20"/>
            <p:cNvSpPr>
              <a:spLocks noChangeShapeType="1"/>
            </p:cNvSpPr>
            <p:nvPr/>
          </p:nvSpPr>
          <p:spPr bwMode="auto">
            <a:xfrm>
              <a:off x="2584734" y="3133279"/>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71" name="Rectangle 21"/>
            <p:cNvSpPr>
              <a:spLocks noChangeArrowheads="1"/>
            </p:cNvSpPr>
            <p:nvPr/>
          </p:nvSpPr>
          <p:spPr bwMode="auto">
            <a:xfrm>
              <a:off x="2079909" y="2952304"/>
              <a:ext cx="558800" cy="3698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Pick up</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coffee pot</a:t>
              </a:r>
            </a:p>
          </p:txBody>
        </p:sp>
        <p:sp>
          <p:nvSpPr>
            <p:cNvPr id="72" name="AutoShape 25"/>
            <p:cNvSpPr>
              <a:spLocks noChangeArrowheads="1"/>
            </p:cNvSpPr>
            <p:nvPr/>
          </p:nvSpPr>
          <p:spPr bwMode="auto">
            <a:xfrm>
              <a:off x="7356759" y="2842766"/>
              <a:ext cx="569913" cy="588963"/>
            </a:xfrm>
            <a:prstGeom prst="diamond">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Tastes</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Right?</a:t>
              </a:r>
            </a:p>
          </p:txBody>
        </p:sp>
        <p:sp>
          <p:nvSpPr>
            <p:cNvPr id="73" name="Rectangle 26"/>
            <p:cNvSpPr>
              <a:spLocks noChangeArrowheads="1"/>
            </p:cNvSpPr>
            <p:nvPr/>
          </p:nvSpPr>
          <p:spPr bwMode="auto">
            <a:xfrm>
              <a:off x="6134384" y="3914329"/>
              <a:ext cx="347663" cy="36671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Need</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only</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cream</a:t>
              </a:r>
            </a:p>
          </p:txBody>
        </p:sp>
        <p:sp>
          <p:nvSpPr>
            <p:cNvPr id="74" name="AutoShape 27"/>
            <p:cNvSpPr>
              <a:spLocks noChangeArrowheads="1"/>
            </p:cNvSpPr>
            <p:nvPr/>
          </p:nvSpPr>
          <p:spPr bwMode="auto">
            <a:xfrm>
              <a:off x="7183721" y="3817491"/>
              <a:ext cx="569913" cy="588963"/>
            </a:xfrm>
            <a:prstGeom prst="diamond">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Missing</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Items?</a:t>
              </a:r>
            </a:p>
          </p:txBody>
        </p:sp>
        <p:sp>
          <p:nvSpPr>
            <p:cNvPr id="75" name="Rectangle 28"/>
            <p:cNvSpPr>
              <a:spLocks noChangeArrowheads="1"/>
            </p:cNvSpPr>
            <p:nvPr/>
          </p:nvSpPr>
          <p:spPr bwMode="auto">
            <a:xfrm>
              <a:off x="8095756" y="3904804"/>
              <a:ext cx="480731" cy="38417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Need </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Fresh</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coffee</a:t>
              </a:r>
            </a:p>
          </p:txBody>
        </p:sp>
        <p:sp>
          <p:nvSpPr>
            <p:cNvPr id="76" name="Rectangle 29"/>
            <p:cNvSpPr>
              <a:spLocks noChangeArrowheads="1"/>
            </p:cNvSpPr>
            <p:nvPr/>
          </p:nvSpPr>
          <p:spPr bwMode="auto">
            <a:xfrm>
              <a:off x="7171021" y="4687441"/>
              <a:ext cx="582613" cy="43021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Need</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at least</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sweetener</a:t>
              </a:r>
            </a:p>
          </p:txBody>
        </p:sp>
        <p:sp>
          <p:nvSpPr>
            <p:cNvPr id="77" name="Rectangle 30"/>
            <p:cNvSpPr>
              <a:spLocks noChangeArrowheads="1"/>
            </p:cNvSpPr>
            <p:nvPr/>
          </p:nvSpPr>
          <p:spPr bwMode="auto">
            <a:xfrm>
              <a:off x="7963851" y="4722366"/>
              <a:ext cx="744539" cy="49822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Pour out</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&amp; make</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new pot with</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 fresh grounds</a:t>
              </a:r>
            </a:p>
          </p:txBody>
        </p:sp>
        <p:sp>
          <p:nvSpPr>
            <p:cNvPr id="78" name="Freeform 32"/>
            <p:cNvSpPr>
              <a:spLocks/>
            </p:cNvSpPr>
            <p:nvPr/>
          </p:nvSpPr>
          <p:spPr bwMode="auto">
            <a:xfrm>
              <a:off x="3973796" y="2626866"/>
              <a:ext cx="1184275" cy="492125"/>
            </a:xfrm>
            <a:custGeom>
              <a:avLst/>
              <a:gdLst>
                <a:gd name="T0" fmla="*/ 0 w 746"/>
                <a:gd name="T1" fmla="*/ 136 h 310"/>
                <a:gd name="T2" fmla="*/ 0 w 746"/>
                <a:gd name="T3" fmla="*/ 0 h 310"/>
                <a:gd name="T4" fmla="*/ 745 w 746"/>
                <a:gd name="T5" fmla="*/ 0 h 310"/>
                <a:gd name="T6" fmla="*/ 745 w 746"/>
                <a:gd name="T7" fmla="*/ 309 h 310"/>
              </a:gdLst>
              <a:ahLst/>
              <a:cxnLst>
                <a:cxn ang="0">
                  <a:pos x="T0" y="T1"/>
                </a:cxn>
                <a:cxn ang="0">
                  <a:pos x="T2" y="T3"/>
                </a:cxn>
                <a:cxn ang="0">
                  <a:pos x="T4" y="T5"/>
                </a:cxn>
                <a:cxn ang="0">
                  <a:pos x="T6" y="T7"/>
                </a:cxn>
              </a:cxnLst>
              <a:rect l="0" t="0" r="r" b="b"/>
              <a:pathLst>
                <a:path w="746" h="310">
                  <a:moveTo>
                    <a:pt x="0" y="136"/>
                  </a:moveTo>
                  <a:lnTo>
                    <a:pt x="0" y="0"/>
                  </a:lnTo>
                  <a:lnTo>
                    <a:pt x="745" y="0"/>
                  </a:lnTo>
                  <a:lnTo>
                    <a:pt x="745" y="309"/>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79" name="Rectangle 33"/>
            <p:cNvSpPr>
              <a:spLocks noChangeArrowheads="1"/>
            </p:cNvSpPr>
            <p:nvPr/>
          </p:nvSpPr>
          <p:spPr bwMode="auto">
            <a:xfrm>
              <a:off x="3773771" y="2645916"/>
              <a:ext cx="259686"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N</a:t>
              </a:r>
            </a:p>
          </p:txBody>
        </p:sp>
        <p:sp>
          <p:nvSpPr>
            <p:cNvPr id="80" name="Rectangle 34"/>
            <p:cNvSpPr>
              <a:spLocks noChangeArrowheads="1"/>
            </p:cNvSpPr>
            <p:nvPr/>
          </p:nvSpPr>
          <p:spPr bwMode="auto">
            <a:xfrm>
              <a:off x="4184934" y="2962308"/>
              <a:ext cx="242054"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Y</a:t>
              </a:r>
            </a:p>
          </p:txBody>
        </p:sp>
        <p:sp>
          <p:nvSpPr>
            <p:cNvPr id="81" name="Rectangle 35"/>
            <p:cNvSpPr>
              <a:spLocks noChangeArrowheads="1"/>
            </p:cNvSpPr>
            <p:nvPr/>
          </p:nvSpPr>
          <p:spPr bwMode="auto">
            <a:xfrm>
              <a:off x="5774021" y="2982466"/>
              <a:ext cx="242054"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Y</a:t>
              </a:r>
            </a:p>
          </p:txBody>
        </p:sp>
        <p:sp>
          <p:nvSpPr>
            <p:cNvPr id="82" name="Freeform 36"/>
            <p:cNvSpPr>
              <a:spLocks/>
            </p:cNvSpPr>
            <p:nvPr/>
          </p:nvSpPr>
          <p:spPr bwMode="auto">
            <a:xfrm>
              <a:off x="5554946" y="2626866"/>
              <a:ext cx="1319213" cy="319088"/>
            </a:xfrm>
            <a:custGeom>
              <a:avLst/>
              <a:gdLst>
                <a:gd name="T0" fmla="*/ 0 w 1013"/>
                <a:gd name="T1" fmla="*/ 136 h 201"/>
                <a:gd name="T2" fmla="*/ 0 w 1013"/>
                <a:gd name="T3" fmla="*/ 0 h 201"/>
                <a:gd name="T4" fmla="*/ 1012 w 1013"/>
                <a:gd name="T5" fmla="*/ 0 h 201"/>
                <a:gd name="T6" fmla="*/ 1012 w 1013"/>
                <a:gd name="T7" fmla="*/ 200 h 201"/>
              </a:gdLst>
              <a:ahLst/>
              <a:cxnLst>
                <a:cxn ang="0">
                  <a:pos x="T0" y="T1"/>
                </a:cxn>
                <a:cxn ang="0">
                  <a:pos x="T2" y="T3"/>
                </a:cxn>
                <a:cxn ang="0">
                  <a:pos x="T4" y="T5"/>
                </a:cxn>
                <a:cxn ang="0">
                  <a:pos x="T6" y="T7"/>
                </a:cxn>
              </a:cxnLst>
              <a:rect l="0" t="0" r="r" b="b"/>
              <a:pathLst>
                <a:path w="1013" h="201">
                  <a:moveTo>
                    <a:pt x="0" y="136"/>
                  </a:moveTo>
                  <a:lnTo>
                    <a:pt x="0" y="0"/>
                  </a:lnTo>
                  <a:lnTo>
                    <a:pt x="1012" y="0"/>
                  </a:lnTo>
                  <a:lnTo>
                    <a:pt x="1012" y="200"/>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83" name="Line 37"/>
            <p:cNvSpPr>
              <a:spLocks noChangeShapeType="1"/>
            </p:cNvSpPr>
            <p:nvPr/>
          </p:nvSpPr>
          <p:spPr bwMode="auto">
            <a:xfrm>
              <a:off x="7048784" y="3152329"/>
              <a:ext cx="274638"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84" name="Rectangle 38"/>
            <p:cNvSpPr>
              <a:spLocks noChangeArrowheads="1"/>
            </p:cNvSpPr>
            <p:nvPr/>
          </p:nvSpPr>
          <p:spPr bwMode="auto">
            <a:xfrm>
              <a:off x="7858409" y="2966591"/>
              <a:ext cx="242054"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Y</a:t>
              </a:r>
            </a:p>
          </p:txBody>
        </p:sp>
        <p:sp>
          <p:nvSpPr>
            <p:cNvPr id="85" name="Freeform 39"/>
            <p:cNvSpPr>
              <a:spLocks/>
            </p:cNvSpPr>
            <p:nvPr/>
          </p:nvSpPr>
          <p:spPr bwMode="auto">
            <a:xfrm>
              <a:off x="7474234" y="3434904"/>
              <a:ext cx="174625" cy="390525"/>
            </a:xfrm>
            <a:custGeom>
              <a:avLst/>
              <a:gdLst>
                <a:gd name="T0" fmla="*/ 109 w 110"/>
                <a:gd name="T1" fmla="*/ 0 h 246"/>
                <a:gd name="T2" fmla="*/ 109 w 110"/>
                <a:gd name="T3" fmla="*/ 118 h 246"/>
                <a:gd name="T4" fmla="*/ 0 w 110"/>
                <a:gd name="T5" fmla="*/ 118 h 246"/>
                <a:gd name="T6" fmla="*/ 0 w 110"/>
                <a:gd name="T7" fmla="*/ 245 h 246"/>
              </a:gdLst>
              <a:ahLst/>
              <a:cxnLst>
                <a:cxn ang="0">
                  <a:pos x="T0" y="T1"/>
                </a:cxn>
                <a:cxn ang="0">
                  <a:pos x="T2" y="T3"/>
                </a:cxn>
                <a:cxn ang="0">
                  <a:pos x="T4" y="T5"/>
                </a:cxn>
                <a:cxn ang="0">
                  <a:pos x="T6" y="T7"/>
                </a:cxn>
              </a:cxnLst>
              <a:rect l="0" t="0" r="r" b="b"/>
              <a:pathLst>
                <a:path w="110" h="246">
                  <a:moveTo>
                    <a:pt x="109" y="0"/>
                  </a:moveTo>
                  <a:lnTo>
                    <a:pt x="109" y="118"/>
                  </a:lnTo>
                  <a:lnTo>
                    <a:pt x="0" y="118"/>
                  </a:lnTo>
                  <a:lnTo>
                    <a:pt x="0" y="245"/>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86" name="Rectangle 40"/>
            <p:cNvSpPr>
              <a:spLocks noChangeArrowheads="1"/>
            </p:cNvSpPr>
            <p:nvPr/>
          </p:nvSpPr>
          <p:spPr bwMode="auto">
            <a:xfrm>
              <a:off x="7461534" y="3419029"/>
              <a:ext cx="259686"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N</a:t>
              </a:r>
            </a:p>
          </p:txBody>
        </p:sp>
        <p:sp>
          <p:nvSpPr>
            <p:cNvPr id="87" name="Line 41"/>
            <p:cNvSpPr>
              <a:spLocks noChangeShapeType="1"/>
            </p:cNvSpPr>
            <p:nvPr/>
          </p:nvSpPr>
          <p:spPr bwMode="auto">
            <a:xfrm flipH="1">
              <a:off x="6485221" y="4112766"/>
              <a:ext cx="685800" cy="15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88" name="Line 42"/>
            <p:cNvSpPr>
              <a:spLocks noChangeShapeType="1"/>
            </p:cNvSpPr>
            <p:nvPr/>
          </p:nvSpPr>
          <p:spPr bwMode="auto">
            <a:xfrm>
              <a:off x="7742521" y="4106416"/>
              <a:ext cx="303213"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89" name="Line 43"/>
            <p:cNvSpPr>
              <a:spLocks noChangeShapeType="1"/>
            </p:cNvSpPr>
            <p:nvPr/>
          </p:nvSpPr>
          <p:spPr bwMode="auto">
            <a:xfrm>
              <a:off x="7474234" y="4415979"/>
              <a:ext cx="1588" cy="27305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90" name="Line 44"/>
            <p:cNvSpPr>
              <a:spLocks noChangeShapeType="1"/>
            </p:cNvSpPr>
            <p:nvPr/>
          </p:nvSpPr>
          <p:spPr bwMode="auto">
            <a:xfrm flipH="1">
              <a:off x="8323546" y="4295329"/>
              <a:ext cx="1588" cy="422275"/>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91" name="Freeform 45"/>
            <p:cNvSpPr>
              <a:spLocks/>
            </p:cNvSpPr>
            <p:nvPr/>
          </p:nvSpPr>
          <p:spPr bwMode="auto">
            <a:xfrm>
              <a:off x="4770721" y="3333304"/>
              <a:ext cx="2400300" cy="1569243"/>
            </a:xfrm>
            <a:custGeom>
              <a:avLst/>
              <a:gdLst>
                <a:gd name="T0" fmla="*/ 1809 w 1810"/>
                <a:gd name="T1" fmla="*/ 991 h 992"/>
                <a:gd name="T2" fmla="*/ 0 w 1810"/>
                <a:gd name="T3" fmla="*/ 991 h 992"/>
                <a:gd name="T4" fmla="*/ 0 w 1810"/>
                <a:gd name="T5" fmla="*/ 0 h 992"/>
              </a:gdLst>
              <a:ahLst/>
              <a:cxnLst>
                <a:cxn ang="0">
                  <a:pos x="T0" y="T1"/>
                </a:cxn>
                <a:cxn ang="0">
                  <a:pos x="T2" y="T3"/>
                </a:cxn>
                <a:cxn ang="0">
                  <a:pos x="T4" y="T5"/>
                </a:cxn>
              </a:cxnLst>
              <a:rect l="0" t="0" r="r" b="b"/>
              <a:pathLst>
                <a:path w="1810" h="992">
                  <a:moveTo>
                    <a:pt x="1809" y="991"/>
                  </a:moveTo>
                  <a:lnTo>
                    <a:pt x="0" y="991"/>
                  </a:lnTo>
                  <a:lnTo>
                    <a:pt x="0" y="0"/>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92" name="Line 46"/>
            <p:cNvSpPr>
              <a:spLocks noChangeShapeType="1"/>
            </p:cNvSpPr>
            <p:nvPr/>
          </p:nvSpPr>
          <p:spPr bwMode="auto">
            <a:xfrm flipV="1">
              <a:off x="6307421" y="3312666"/>
              <a:ext cx="1588" cy="59213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93" name="Line 47"/>
            <p:cNvSpPr>
              <a:spLocks noChangeShapeType="1"/>
            </p:cNvSpPr>
            <p:nvPr/>
          </p:nvSpPr>
          <p:spPr bwMode="auto">
            <a:xfrm>
              <a:off x="1900521" y="3126929"/>
              <a:ext cx="18415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94" name="Rectangle 49"/>
            <p:cNvSpPr>
              <a:spLocks noChangeArrowheads="1"/>
            </p:cNvSpPr>
            <p:nvPr/>
          </p:nvSpPr>
          <p:spPr bwMode="auto">
            <a:xfrm>
              <a:off x="5369209" y="2641154"/>
              <a:ext cx="259686"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smtClean="0">
                  <a:ln>
                    <a:noFill/>
                  </a:ln>
                  <a:solidFill>
                    <a:srgbClr val="000000"/>
                  </a:solidFill>
                  <a:effectLst/>
                  <a:uLnTx/>
                  <a:uFillTx/>
                  <a:latin typeface="+mj-lt"/>
                </a:rPr>
                <a:t>N</a:t>
              </a:r>
            </a:p>
          </p:txBody>
        </p:sp>
      </p:grpSp>
      <p:sp>
        <p:nvSpPr>
          <p:cNvPr id="95" name="Rectangle 21"/>
          <p:cNvSpPr>
            <a:spLocks noChangeArrowheads="1"/>
          </p:cNvSpPr>
          <p:nvPr/>
        </p:nvSpPr>
        <p:spPr bwMode="auto">
          <a:xfrm>
            <a:off x="804046" y="2626964"/>
            <a:ext cx="558800" cy="3698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Put</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grounds </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in filter</a:t>
            </a:r>
          </a:p>
        </p:txBody>
      </p:sp>
      <p:sp>
        <p:nvSpPr>
          <p:cNvPr id="96" name="Rectangle 21"/>
          <p:cNvSpPr>
            <a:spLocks noChangeArrowheads="1"/>
          </p:cNvSpPr>
          <p:nvPr/>
        </p:nvSpPr>
        <p:spPr bwMode="auto">
          <a:xfrm>
            <a:off x="1554592" y="2630139"/>
            <a:ext cx="558800" cy="3698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Pour hot </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water  into</a:t>
            </a:r>
          </a:p>
          <a:p>
            <a:pPr marL="0" marR="0" lvl="0" indent="0" algn="ctr" defTabSz="522288" eaLnBrk="0" fontAlgn="base" latinLnBrk="0" hangingPunct="0">
              <a:lnSpc>
                <a:spcPct val="9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mj-lt"/>
              </a:rPr>
              <a:t>machine</a:t>
            </a:r>
          </a:p>
        </p:txBody>
      </p:sp>
      <p:sp>
        <p:nvSpPr>
          <p:cNvPr id="97" name="Line 47"/>
          <p:cNvSpPr>
            <a:spLocks noChangeShapeType="1"/>
          </p:cNvSpPr>
          <p:nvPr/>
        </p:nvSpPr>
        <p:spPr bwMode="auto">
          <a:xfrm>
            <a:off x="646096" y="2832545"/>
            <a:ext cx="18415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98" name="Line 47"/>
          <p:cNvSpPr>
            <a:spLocks noChangeShapeType="1"/>
          </p:cNvSpPr>
          <p:nvPr/>
        </p:nvSpPr>
        <p:spPr bwMode="auto">
          <a:xfrm>
            <a:off x="1366820" y="2832597"/>
            <a:ext cx="18415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900" b="1" i="0" u="none" strike="noStrike" kern="0" cap="none" spc="0" normalizeH="0" baseline="0" noProof="0" smtClean="0">
              <a:ln>
                <a:noFill/>
              </a:ln>
              <a:solidFill>
                <a:srgbClr val="000000"/>
              </a:solidFill>
              <a:effectLst/>
              <a:uLnTx/>
              <a:uFillTx/>
              <a:latin typeface="+mj-lt"/>
            </a:endParaRPr>
          </a:p>
        </p:txBody>
      </p:sp>
      <p:sp>
        <p:nvSpPr>
          <p:cNvPr id="100" name="Rectangle 4"/>
          <p:cNvSpPr>
            <a:spLocks noChangeArrowheads="1"/>
          </p:cNvSpPr>
          <p:nvPr/>
        </p:nvSpPr>
        <p:spPr bwMode="auto">
          <a:xfrm>
            <a:off x="2849353" y="1131543"/>
            <a:ext cx="273465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dirty="0" smtClean="0">
                <a:solidFill>
                  <a:srgbClr val="984807"/>
                </a:solidFill>
              </a:rPr>
              <a:t>MAKING A CUP OF COFFEE</a:t>
            </a:r>
            <a:endParaRPr lang="en-US" b="1" dirty="0">
              <a:solidFill>
                <a:srgbClr val="984807"/>
              </a:solidFill>
            </a:endParaRPr>
          </a:p>
        </p:txBody>
      </p:sp>
    </p:spTree>
    <p:extLst>
      <p:ext uri="{BB962C8B-B14F-4D97-AF65-F5344CB8AC3E}">
        <p14:creationId xmlns:p14="http://schemas.microsoft.com/office/powerpoint/2010/main" val="1422367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noFill/>
          <a:ln/>
        </p:spPr>
        <p:txBody>
          <a:bodyPr/>
          <a:lstStyle/>
          <a:p>
            <a:r>
              <a:rPr lang="en-US" dirty="0"/>
              <a:t>Process Map </a:t>
            </a:r>
            <a:r>
              <a:rPr lang="en-US" dirty="0" smtClean="0"/>
              <a:t>Example 1</a:t>
            </a:r>
            <a:endParaRPr lang="en-US" dirty="0"/>
          </a:p>
        </p:txBody>
      </p:sp>
      <p:grpSp>
        <p:nvGrpSpPr>
          <p:cNvPr id="4" name="Group 3"/>
          <p:cNvGrpSpPr/>
          <p:nvPr/>
        </p:nvGrpSpPr>
        <p:grpSpPr>
          <a:xfrm>
            <a:off x="227926" y="1193368"/>
            <a:ext cx="8666881" cy="5610232"/>
            <a:chOff x="227926" y="634517"/>
            <a:chExt cx="8666881" cy="5610232"/>
          </a:xfrm>
        </p:grpSpPr>
        <p:sp>
          <p:nvSpPr>
            <p:cNvPr id="169" name="Rectangle 168"/>
            <p:cNvSpPr>
              <a:spLocks noChangeArrowheads="1"/>
            </p:cNvSpPr>
            <p:nvPr/>
          </p:nvSpPr>
          <p:spPr bwMode="auto">
            <a:xfrm rot="16200000">
              <a:off x="167471" y="999774"/>
              <a:ext cx="578111" cy="457200"/>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35921" dir="27000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fontAlgn="auto">
                <a:lnSpc>
                  <a:spcPct val="90000"/>
                </a:lnSpc>
                <a:spcAft>
                  <a:spcPts val="0"/>
                </a:spcAft>
                <a:defRPr/>
              </a:pPr>
              <a:r>
                <a:rPr lang="en-US" sz="1000" b="1" kern="0" dirty="0" smtClean="0">
                  <a:solidFill>
                    <a:sysClr val="windowText" lastClr="000000"/>
                  </a:solidFill>
                  <a:effectLst>
                    <a:outerShdw blurRad="38100" dist="38100" dir="2700000" algn="tl">
                      <a:srgbClr val="FFFFFF"/>
                    </a:outerShdw>
                  </a:effectLst>
                  <a:latin typeface="Arial" charset="0"/>
                  <a:ea typeface="MS PGothic" pitchFamily="34" charset="-128"/>
                </a:rPr>
                <a:t>RM</a:t>
              </a:r>
              <a:endParaRPr lang="en-US" sz="1000" b="1" kern="0" dirty="0">
                <a:solidFill>
                  <a:sysClr val="windowText" lastClr="000000"/>
                </a:solidFill>
                <a:effectLst>
                  <a:outerShdw blurRad="38100" dist="38100" dir="2700000" algn="tl">
                    <a:srgbClr val="FFFFFF"/>
                  </a:outerShdw>
                </a:effectLst>
                <a:latin typeface="Arial" charset="0"/>
                <a:ea typeface="MS PGothic" pitchFamily="34" charset="-128"/>
              </a:endParaRPr>
            </a:p>
          </p:txBody>
        </p:sp>
        <p:sp>
          <p:nvSpPr>
            <p:cNvPr id="170" name="Rectangle 169"/>
            <p:cNvSpPr>
              <a:spLocks noChangeArrowheads="1"/>
            </p:cNvSpPr>
            <p:nvPr/>
          </p:nvSpPr>
          <p:spPr bwMode="auto">
            <a:xfrm rot="16200000">
              <a:off x="122572" y="1598930"/>
              <a:ext cx="667909" cy="457200"/>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35921" dir="27000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fontAlgn="auto">
                <a:lnSpc>
                  <a:spcPct val="90000"/>
                </a:lnSpc>
                <a:spcAft>
                  <a:spcPts val="0"/>
                </a:spcAft>
                <a:defRPr/>
              </a:pPr>
              <a:r>
                <a:rPr lang="en-US" sz="1000" b="1" kern="0" dirty="0" smtClean="0">
                  <a:solidFill>
                    <a:sysClr val="windowText" lastClr="000000"/>
                  </a:solidFill>
                  <a:effectLst>
                    <a:outerShdw blurRad="38100" dist="38100" dir="2700000" algn="tl">
                      <a:srgbClr val="FFFFFF"/>
                    </a:outerShdw>
                  </a:effectLst>
                  <a:latin typeface="Arial" charset="0"/>
                  <a:ea typeface="MS PGothic" pitchFamily="34" charset="-128"/>
                </a:rPr>
                <a:t>CCC Ops</a:t>
              </a:r>
              <a:endParaRPr lang="en-US" sz="1000" b="1" kern="0" dirty="0">
                <a:solidFill>
                  <a:sysClr val="windowText" lastClr="000000"/>
                </a:solidFill>
                <a:effectLst>
                  <a:outerShdw blurRad="38100" dist="38100" dir="2700000" algn="tl">
                    <a:srgbClr val="FFFFFF"/>
                  </a:outerShdw>
                </a:effectLst>
                <a:latin typeface="Arial" charset="0"/>
                <a:ea typeface="MS PGothic" pitchFamily="34" charset="-128"/>
              </a:endParaRPr>
            </a:p>
          </p:txBody>
        </p:sp>
        <p:sp>
          <p:nvSpPr>
            <p:cNvPr id="171" name="Line 6"/>
            <p:cNvSpPr>
              <a:spLocks noChangeShapeType="1"/>
            </p:cNvSpPr>
            <p:nvPr/>
          </p:nvSpPr>
          <p:spPr bwMode="auto">
            <a:xfrm>
              <a:off x="670290" y="5033530"/>
              <a:ext cx="7608888" cy="0"/>
            </a:xfrm>
            <a:prstGeom prst="line">
              <a:avLst/>
            </a:prstGeom>
            <a:noFill/>
            <a:ln w="15875">
              <a:solidFill>
                <a:srgbClr val="376091"/>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spcBef>
                  <a:spcPts val="0"/>
                </a:spcBef>
                <a:spcAft>
                  <a:spcPts val="0"/>
                </a:spcAft>
                <a:defRPr/>
              </a:pPr>
              <a:endParaRPr lang="en-US" sz="1800" kern="0">
                <a:solidFill>
                  <a:sysClr val="windowText" lastClr="000000"/>
                </a:solidFill>
                <a:latin typeface="Arial" charset="0"/>
              </a:endParaRPr>
            </a:p>
          </p:txBody>
        </p:sp>
        <p:sp>
          <p:nvSpPr>
            <p:cNvPr id="172" name="Line 6"/>
            <p:cNvSpPr>
              <a:spLocks noChangeShapeType="1"/>
            </p:cNvSpPr>
            <p:nvPr/>
          </p:nvSpPr>
          <p:spPr bwMode="auto">
            <a:xfrm>
              <a:off x="670290" y="5627551"/>
              <a:ext cx="7608888" cy="0"/>
            </a:xfrm>
            <a:prstGeom prst="line">
              <a:avLst/>
            </a:prstGeom>
            <a:noFill/>
            <a:ln w="15875">
              <a:solidFill>
                <a:srgbClr val="376091"/>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spcBef>
                  <a:spcPts val="0"/>
                </a:spcBef>
                <a:spcAft>
                  <a:spcPts val="0"/>
                </a:spcAft>
                <a:defRPr/>
              </a:pPr>
              <a:endParaRPr lang="en-US" sz="1800" kern="0">
                <a:solidFill>
                  <a:sysClr val="windowText" lastClr="000000"/>
                </a:solidFill>
                <a:latin typeface="Arial" charset="0"/>
              </a:endParaRPr>
            </a:p>
          </p:txBody>
        </p:sp>
        <p:sp>
          <p:nvSpPr>
            <p:cNvPr id="173" name="Line 6"/>
            <p:cNvSpPr>
              <a:spLocks noChangeShapeType="1"/>
            </p:cNvSpPr>
            <p:nvPr/>
          </p:nvSpPr>
          <p:spPr bwMode="auto">
            <a:xfrm>
              <a:off x="670290" y="1518176"/>
              <a:ext cx="7608888" cy="0"/>
            </a:xfrm>
            <a:prstGeom prst="line">
              <a:avLst/>
            </a:prstGeom>
            <a:noFill/>
            <a:ln w="15875">
              <a:solidFill>
                <a:srgbClr val="376091"/>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spcBef>
                  <a:spcPts val="0"/>
                </a:spcBef>
                <a:spcAft>
                  <a:spcPts val="0"/>
                </a:spcAft>
                <a:defRPr/>
              </a:pPr>
              <a:endParaRPr lang="en-US" sz="1800" kern="0">
                <a:solidFill>
                  <a:sysClr val="windowText" lastClr="000000"/>
                </a:solidFill>
                <a:latin typeface="Arial" charset="0"/>
              </a:endParaRPr>
            </a:p>
          </p:txBody>
        </p:sp>
        <p:sp>
          <p:nvSpPr>
            <p:cNvPr id="174" name="Line 6"/>
            <p:cNvSpPr>
              <a:spLocks noChangeShapeType="1"/>
            </p:cNvSpPr>
            <p:nvPr/>
          </p:nvSpPr>
          <p:spPr bwMode="auto">
            <a:xfrm>
              <a:off x="670290" y="2167744"/>
              <a:ext cx="7608888" cy="0"/>
            </a:xfrm>
            <a:prstGeom prst="line">
              <a:avLst/>
            </a:prstGeom>
            <a:noFill/>
            <a:ln w="15875">
              <a:solidFill>
                <a:srgbClr val="376091"/>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spcBef>
                  <a:spcPts val="0"/>
                </a:spcBef>
                <a:spcAft>
                  <a:spcPts val="0"/>
                </a:spcAft>
                <a:defRPr/>
              </a:pPr>
              <a:endParaRPr lang="en-US" sz="1800" kern="0">
                <a:solidFill>
                  <a:sysClr val="windowText" lastClr="000000"/>
                </a:solidFill>
                <a:latin typeface="Arial" charset="0"/>
              </a:endParaRPr>
            </a:p>
          </p:txBody>
        </p:sp>
        <p:sp>
          <p:nvSpPr>
            <p:cNvPr id="175" name="Line 6"/>
            <p:cNvSpPr>
              <a:spLocks noChangeShapeType="1"/>
            </p:cNvSpPr>
            <p:nvPr/>
          </p:nvSpPr>
          <p:spPr bwMode="auto">
            <a:xfrm>
              <a:off x="670290" y="3498448"/>
              <a:ext cx="7608888" cy="0"/>
            </a:xfrm>
            <a:prstGeom prst="line">
              <a:avLst/>
            </a:prstGeom>
            <a:noFill/>
            <a:ln w="15875">
              <a:solidFill>
                <a:srgbClr val="376091"/>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spcBef>
                  <a:spcPts val="0"/>
                </a:spcBef>
                <a:spcAft>
                  <a:spcPts val="0"/>
                </a:spcAft>
                <a:defRPr/>
              </a:pPr>
              <a:endParaRPr lang="en-US" sz="1800" kern="0">
                <a:solidFill>
                  <a:sysClr val="windowText" lastClr="000000"/>
                </a:solidFill>
                <a:latin typeface="Arial" charset="0"/>
              </a:endParaRPr>
            </a:p>
          </p:txBody>
        </p:sp>
        <p:sp>
          <p:nvSpPr>
            <p:cNvPr id="176" name="Line 6"/>
            <p:cNvSpPr>
              <a:spLocks noChangeShapeType="1"/>
            </p:cNvSpPr>
            <p:nvPr/>
          </p:nvSpPr>
          <p:spPr bwMode="auto">
            <a:xfrm>
              <a:off x="670290" y="4148034"/>
              <a:ext cx="7608888" cy="0"/>
            </a:xfrm>
            <a:prstGeom prst="line">
              <a:avLst/>
            </a:prstGeom>
            <a:noFill/>
            <a:ln w="15875">
              <a:solidFill>
                <a:srgbClr val="376091"/>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spcBef>
                  <a:spcPts val="0"/>
                </a:spcBef>
                <a:spcAft>
                  <a:spcPts val="0"/>
                </a:spcAft>
                <a:defRPr/>
              </a:pPr>
              <a:endParaRPr lang="en-US" sz="1800" kern="0">
                <a:solidFill>
                  <a:sysClr val="windowText" lastClr="000000"/>
                </a:solidFill>
                <a:latin typeface="Arial" charset="0"/>
              </a:endParaRPr>
            </a:p>
          </p:txBody>
        </p:sp>
        <p:sp>
          <p:nvSpPr>
            <p:cNvPr id="177" name="Flowchart: Connector 176"/>
            <p:cNvSpPr/>
            <p:nvPr/>
          </p:nvSpPr>
          <p:spPr bwMode="auto">
            <a:xfrm>
              <a:off x="4542327" y="3104201"/>
              <a:ext cx="178414" cy="158611"/>
            </a:xfrm>
            <a:prstGeom prst="flowChartConnector">
              <a:avLst/>
            </a:prstGeom>
            <a:gradFill>
              <a:gsLst>
                <a:gs pos="0">
                  <a:schemeClr val="accent2">
                    <a:lumMod val="20000"/>
                    <a:lumOff val="80000"/>
                  </a:schemeClr>
                </a:gs>
                <a:gs pos="50000">
                  <a:schemeClr val="bg1"/>
                </a:gs>
                <a:gs pos="100000">
                  <a:schemeClr val="accent2">
                    <a:lumMod val="20000"/>
                    <a:lumOff val="80000"/>
                  </a:schemeClr>
                </a:gs>
              </a:gsLst>
              <a:lin ang="16200000" scaled="1"/>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800" b="1" dirty="0" smtClean="0">
                  <a:solidFill>
                    <a:srgbClr val="C00000"/>
                  </a:solidFill>
                  <a:ea typeface="ＭＳ Ｐゴシック" pitchFamily="84" charset="-128"/>
                  <a:cs typeface="ＭＳ Ｐゴシック"/>
                </a:rPr>
                <a:t>B</a:t>
              </a:r>
              <a:endParaRPr lang="en-US" sz="800" b="1" dirty="0">
                <a:solidFill>
                  <a:srgbClr val="C00000"/>
                </a:solidFill>
                <a:ea typeface="ＭＳ Ｐゴシック" pitchFamily="84" charset="-128"/>
                <a:cs typeface="ＭＳ Ｐゴシック"/>
              </a:endParaRPr>
            </a:p>
          </p:txBody>
        </p:sp>
        <p:cxnSp>
          <p:nvCxnSpPr>
            <p:cNvPr id="178" name="Straight Arrow Connector 177"/>
            <p:cNvCxnSpPr>
              <a:stCxn id="211" idx="6"/>
              <a:endCxn id="210" idx="1"/>
            </p:cNvCxnSpPr>
            <p:nvPr/>
          </p:nvCxnSpPr>
          <p:spPr bwMode="auto">
            <a:xfrm>
              <a:off x="1492960" y="1222183"/>
              <a:ext cx="34669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9" name="Straight Arrow Connector 178"/>
            <p:cNvCxnSpPr>
              <a:stCxn id="212" idx="3"/>
              <a:endCxn id="213" idx="1"/>
            </p:cNvCxnSpPr>
            <p:nvPr/>
          </p:nvCxnSpPr>
          <p:spPr bwMode="auto">
            <a:xfrm>
              <a:off x="2002682" y="1853893"/>
              <a:ext cx="407679" cy="69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0" name="Straight Arrow Connector 179"/>
            <p:cNvCxnSpPr>
              <a:stCxn id="213" idx="3"/>
              <a:endCxn id="214" idx="1"/>
            </p:cNvCxnSpPr>
            <p:nvPr/>
          </p:nvCxnSpPr>
          <p:spPr bwMode="auto">
            <a:xfrm>
              <a:off x="3351797" y="1860838"/>
              <a:ext cx="81638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1" name="Elbow Connector 180"/>
            <p:cNvCxnSpPr>
              <a:stCxn id="210" idx="2"/>
              <a:endCxn id="212" idx="0"/>
            </p:cNvCxnSpPr>
            <p:nvPr/>
          </p:nvCxnSpPr>
          <p:spPr bwMode="auto">
            <a:xfrm rot="5400000">
              <a:off x="1755203" y="1098926"/>
              <a:ext cx="140578" cy="850642"/>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82" name="Elbow Connector 181"/>
            <p:cNvCxnSpPr>
              <a:stCxn id="213" idx="2"/>
              <a:endCxn id="215" idx="0"/>
            </p:cNvCxnSpPr>
            <p:nvPr/>
          </p:nvCxnSpPr>
          <p:spPr bwMode="auto">
            <a:xfrm rot="5400000">
              <a:off x="1853089" y="1363809"/>
              <a:ext cx="299187" cy="175679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183" name="Straight Arrow Connector 182"/>
            <p:cNvCxnSpPr>
              <a:stCxn id="216" idx="6"/>
              <a:endCxn id="218" idx="1"/>
            </p:cNvCxnSpPr>
            <p:nvPr/>
          </p:nvCxnSpPr>
          <p:spPr bwMode="auto">
            <a:xfrm flipV="1">
              <a:off x="3305890" y="2623575"/>
              <a:ext cx="133091"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4" name="Straight Arrow Connector 183"/>
            <p:cNvCxnSpPr>
              <a:stCxn id="177" idx="0"/>
              <a:endCxn id="219" idx="2"/>
            </p:cNvCxnSpPr>
            <p:nvPr/>
          </p:nvCxnSpPr>
          <p:spPr bwMode="auto">
            <a:xfrm flipV="1">
              <a:off x="4631534" y="2923757"/>
              <a:ext cx="0" cy="1804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5" name="Straight Arrow Connector 184"/>
            <p:cNvCxnSpPr>
              <a:stCxn id="224" idx="3"/>
              <a:endCxn id="221" idx="1"/>
            </p:cNvCxnSpPr>
            <p:nvPr/>
          </p:nvCxnSpPr>
          <p:spPr bwMode="auto">
            <a:xfrm>
              <a:off x="6624811" y="2606945"/>
              <a:ext cx="11983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6" name="Straight Arrow Connector 185"/>
            <p:cNvCxnSpPr>
              <a:stCxn id="221" idx="3"/>
              <a:endCxn id="222" idx="1"/>
            </p:cNvCxnSpPr>
            <p:nvPr/>
          </p:nvCxnSpPr>
          <p:spPr bwMode="auto">
            <a:xfrm>
              <a:off x="7320688" y="2606945"/>
              <a:ext cx="1769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7" name="Elbow Connector 186"/>
            <p:cNvCxnSpPr>
              <a:stCxn id="235" idx="0"/>
              <a:endCxn id="222" idx="2"/>
            </p:cNvCxnSpPr>
            <p:nvPr/>
          </p:nvCxnSpPr>
          <p:spPr bwMode="auto">
            <a:xfrm rot="16200000" flipV="1">
              <a:off x="7196542" y="3427871"/>
              <a:ext cx="1574424" cy="39612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188" name="Straight Arrow Connector 187"/>
            <p:cNvCxnSpPr>
              <a:stCxn id="228" idx="3"/>
              <a:endCxn id="229" idx="1"/>
            </p:cNvCxnSpPr>
            <p:nvPr/>
          </p:nvCxnSpPr>
          <p:spPr bwMode="auto">
            <a:xfrm>
              <a:off x="1388777" y="4476674"/>
              <a:ext cx="14365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9" name="Straight Arrow Connector 188"/>
            <p:cNvCxnSpPr>
              <a:stCxn id="229" idx="3"/>
              <a:endCxn id="230" idx="1"/>
            </p:cNvCxnSpPr>
            <p:nvPr/>
          </p:nvCxnSpPr>
          <p:spPr bwMode="auto">
            <a:xfrm>
              <a:off x="2108477" y="4476674"/>
              <a:ext cx="15471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0" name="Straight Arrow Connector 189"/>
            <p:cNvCxnSpPr>
              <a:stCxn id="230" idx="3"/>
              <a:endCxn id="231" idx="1"/>
            </p:cNvCxnSpPr>
            <p:nvPr/>
          </p:nvCxnSpPr>
          <p:spPr bwMode="auto">
            <a:xfrm>
              <a:off x="3092848" y="4476674"/>
              <a:ext cx="15471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1" name="Straight Arrow Connector 190"/>
            <p:cNvCxnSpPr>
              <a:stCxn id="232" idx="3"/>
            </p:cNvCxnSpPr>
            <p:nvPr/>
          </p:nvCxnSpPr>
          <p:spPr bwMode="auto">
            <a:xfrm>
              <a:off x="4764628" y="4476674"/>
              <a:ext cx="12971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2" name="Straight Arrow Connector 191"/>
            <p:cNvCxnSpPr>
              <a:stCxn id="245" idx="3"/>
              <a:endCxn id="233" idx="1"/>
            </p:cNvCxnSpPr>
            <p:nvPr/>
          </p:nvCxnSpPr>
          <p:spPr bwMode="auto">
            <a:xfrm flipV="1">
              <a:off x="5609212" y="4506608"/>
              <a:ext cx="149767" cy="38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3" name="Straight Arrow Connector 192"/>
            <p:cNvCxnSpPr>
              <a:stCxn id="237" idx="6"/>
              <a:endCxn id="235" idx="1"/>
            </p:cNvCxnSpPr>
            <p:nvPr/>
          </p:nvCxnSpPr>
          <p:spPr bwMode="auto">
            <a:xfrm>
              <a:off x="7673702" y="4587987"/>
              <a:ext cx="1767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4" name="Straight Arrow Connector 193"/>
            <p:cNvCxnSpPr>
              <a:stCxn id="231" idx="2"/>
              <a:endCxn id="238" idx="0"/>
            </p:cNvCxnSpPr>
            <p:nvPr/>
          </p:nvCxnSpPr>
          <p:spPr bwMode="auto">
            <a:xfrm>
              <a:off x="3577975" y="4708449"/>
              <a:ext cx="4362" cy="4007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5" name="Straight Arrow Connector 194"/>
            <p:cNvCxnSpPr>
              <a:stCxn id="232" idx="2"/>
              <a:endCxn id="239" idx="0"/>
            </p:cNvCxnSpPr>
            <p:nvPr/>
          </p:nvCxnSpPr>
          <p:spPr bwMode="auto">
            <a:xfrm>
              <a:off x="4474570" y="4708449"/>
              <a:ext cx="0" cy="40079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196" name="Flowchart: Connector 195"/>
            <p:cNvSpPr/>
            <p:nvPr/>
          </p:nvSpPr>
          <p:spPr bwMode="auto">
            <a:xfrm>
              <a:off x="6721956" y="3138354"/>
              <a:ext cx="178414" cy="158611"/>
            </a:xfrm>
            <a:prstGeom prst="flowChartConnector">
              <a:avLst/>
            </a:prstGeom>
            <a:gradFill>
              <a:gsLst>
                <a:gs pos="0">
                  <a:schemeClr val="accent2">
                    <a:lumMod val="20000"/>
                    <a:lumOff val="80000"/>
                  </a:schemeClr>
                </a:gs>
                <a:gs pos="50000">
                  <a:schemeClr val="bg1"/>
                </a:gs>
                <a:gs pos="100000">
                  <a:schemeClr val="accent2">
                    <a:lumMod val="20000"/>
                    <a:lumOff val="80000"/>
                  </a:schemeClr>
                </a:gs>
              </a:gsLst>
              <a:lin ang="16200000" scaled="1"/>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800" b="1" dirty="0">
                  <a:solidFill>
                    <a:srgbClr val="C00000"/>
                  </a:solidFill>
                  <a:ea typeface="ＭＳ Ｐゴシック" pitchFamily="84" charset="-128"/>
                  <a:cs typeface="ＭＳ Ｐゴシック"/>
                </a:rPr>
                <a:t>C</a:t>
              </a:r>
            </a:p>
          </p:txBody>
        </p:sp>
        <p:sp>
          <p:nvSpPr>
            <p:cNvPr id="197" name="Flowchart: Connector 196"/>
            <p:cNvSpPr/>
            <p:nvPr/>
          </p:nvSpPr>
          <p:spPr bwMode="auto">
            <a:xfrm>
              <a:off x="5073958" y="5261709"/>
              <a:ext cx="178414" cy="158611"/>
            </a:xfrm>
            <a:prstGeom prst="flowChartConnector">
              <a:avLst/>
            </a:prstGeom>
            <a:gradFill>
              <a:gsLst>
                <a:gs pos="0">
                  <a:schemeClr val="accent2">
                    <a:lumMod val="20000"/>
                    <a:lumOff val="80000"/>
                  </a:schemeClr>
                </a:gs>
                <a:gs pos="50000">
                  <a:schemeClr val="bg1"/>
                </a:gs>
                <a:gs pos="100000">
                  <a:schemeClr val="accent2">
                    <a:lumMod val="20000"/>
                    <a:lumOff val="80000"/>
                  </a:schemeClr>
                </a:gs>
              </a:gsLst>
              <a:lin ang="16200000" scaled="1"/>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800" b="1" dirty="0" smtClean="0">
                  <a:solidFill>
                    <a:srgbClr val="C00000"/>
                  </a:solidFill>
                  <a:ea typeface="ＭＳ Ｐゴシック" pitchFamily="84" charset="-128"/>
                  <a:cs typeface="ＭＳ Ｐゴシック"/>
                </a:rPr>
                <a:t>A</a:t>
              </a:r>
              <a:endParaRPr lang="en-US" sz="800" b="1" dirty="0">
                <a:solidFill>
                  <a:srgbClr val="C00000"/>
                </a:solidFill>
                <a:ea typeface="ＭＳ Ｐゴシック" pitchFamily="84" charset="-128"/>
                <a:cs typeface="ＭＳ Ｐゴシック"/>
              </a:endParaRPr>
            </a:p>
          </p:txBody>
        </p:sp>
        <p:cxnSp>
          <p:nvCxnSpPr>
            <p:cNvPr id="198" name="Straight Arrow Connector 197"/>
            <p:cNvCxnSpPr>
              <a:stCxn id="215" idx="3"/>
              <a:endCxn id="217" idx="1"/>
            </p:cNvCxnSpPr>
            <p:nvPr/>
          </p:nvCxnSpPr>
          <p:spPr bwMode="auto">
            <a:xfrm>
              <a:off x="1415230" y="2623575"/>
              <a:ext cx="15503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9" name="Straight Arrow Connector 198"/>
            <p:cNvCxnSpPr>
              <a:stCxn id="217" idx="3"/>
              <a:endCxn id="223" idx="1"/>
            </p:cNvCxnSpPr>
            <p:nvPr/>
          </p:nvCxnSpPr>
          <p:spPr bwMode="auto">
            <a:xfrm>
              <a:off x="2107570" y="2623575"/>
              <a:ext cx="13177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0" name="Straight Arrow Connector 199"/>
            <p:cNvCxnSpPr>
              <a:stCxn id="222" idx="3"/>
              <a:endCxn id="225" idx="1"/>
            </p:cNvCxnSpPr>
            <p:nvPr/>
          </p:nvCxnSpPr>
          <p:spPr bwMode="auto">
            <a:xfrm>
              <a:off x="8073716" y="2606945"/>
              <a:ext cx="14809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1" name="Straight Arrow Connector 200"/>
            <p:cNvCxnSpPr>
              <a:stCxn id="226" idx="3"/>
              <a:endCxn id="196" idx="2"/>
            </p:cNvCxnSpPr>
            <p:nvPr/>
          </p:nvCxnSpPr>
          <p:spPr bwMode="auto">
            <a:xfrm>
              <a:off x="6578194" y="3217659"/>
              <a:ext cx="14376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2" name="Elbow Connector 201"/>
            <p:cNvCxnSpPr>
              <a:stCxn id="227" idx="2"/>
              <a:endCxn id="203" idx="1"/>
            </p:cNvCxnSpPr>
            <p:nvPr/>
          </p:nvCxnSpPr>
          <p:spPr bwMode="auto">
            <a:xfrm rot="16200000" flipH="1">
              <a:off x="3884965" y="4244662"/>
              <a:ext cx="776015" cy="355116"/>
            </a:xfrm>
            <a:prstGeom prst="bentConnector2">
              <a:avLst/>
            </a:prstGeom>
            <a:solidFill>
              <a:schemeClr val="accent1"/>
            </a:solidFill>
            <a:ln w="9525" cap="flat" cmpd="sng" algn="ctr">
              <a:solidFill>
                <a:schemeClr val="tx1"/>
              </a:solidFill>
              <a:prstDash val="dash"/>
              <a:round/>
              <a:headEnd type="triangle" w="med" len="med"/>
              <a:tailEnd type="none"/>
            </a:ln>
            <a:effectLst/>
          </p:spPr>
        </p:cxnSp>
        <p:sp>
          <p:nvSpPr>
            <p:cNvPr id="203" name="Rectangle 202"/>
            <p:cNvSpPr/>
            <p:nvPr/>
          </p:nvSpPr>
          <p:spPr bwMode="auto">
            <a:xfrm>
              <a:off x="4450530" y="4787368"/>
              <a:ext cx="45719" cy="4571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4" charset="-128"/>
              </a:endParaRPr>
            </a:p>
          </p:txBody>
        </p:sp>
        <p:cxnSp>
          <p:nvCxnSpPr>
            <p:cNvPr id="204" name="Elbow Connector 203"/>
            <p:cNvCxnSpPr>
              <a:stCxn id="233" idx="3"/>
              <a:endCxn id="234" idx="1"/>
            </p:cNvCxnSpPr>
            <p:nvPr/>
          </p:nvCxnSpPr>
          <p:spPr bwMode="auto">
            <a:xfrm flipV="1">
              <a:off x="6564769" y="4415093"/>
              <a:ext cx="313754" cy="915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05" name="Elbow Connector 204"/>
            <p:cNvCxnSpPr>
              <a:stCxn id="233" idx="3"/>
              <a:endCxn id="240" idx="2"/>
            </p:cNvCxnSpPr>
            <p:nvPr/>
          </p:nvCxnSpPr>
          <p:spPr bwMode="auto">
            <a:xfrm>
              <a:off x="6564769" y="4506608"/>
              <a:ext cx="440401" cy="388617"/>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06" name="Elbow Connector 205"/>
            <p:cNvCxnSpPr>
              <a:stCxn id="234" idx="3"/>
              <a:endCxn id="236" idx="1"/>
            </p:cNvCxnSpPr>
            <p:nvPr/>
          </p:nvCxnSpPr>
          <p:spPr bwMode="auto">
            <a:xfrm flipV="1">
              <a:off x="7363064" y="4273987"/>
              <a:ext cx="218190" cy="141106"/>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07" name="Straight Arrow Connector 206"/>
            <p:cNvCxnSpPr>
              <a:stCxn id="238" idx="3"/>
              <a:endCxn id="239" idx="1"/>
            </p:cNvCxnSpPr>
            <p:nvPr/>
          </p:nvCxnSpPr>
          <p:spPr bwMode="auto">
            <a:xfrm>
              <a:off x="3939147" y="5341014"/>
              <a:ext cx="17104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8" name="Straight Arrow Connector 207"/>
            <p:cNvCxnSpPr>
              <a:stCxn id="239" idx="3"/>
              <a:endCxn id="197" idx="2"/>
            </p:cNvCxnSpPr>
            <p:nvPr/>
          </p:nvCxnSpPr>
          <p:spPr bwMode="auto">
            <a:xfrm>
              <a:off x="4838952" y="5341014"/>
              <a:ext cx="235006"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9" name="TextBox 175"/>
            <p:cNvSpPr txBox="1"/>
            <p:nvPr/>
          </p:nvSpPr>
          <p:spPr>
            <a:xfrm>
              <a:off x="440020" y="5783084"/>
              <a:ext cx="5904180" cy="461665"/>
            </a:xfrm>
            <a:prstGeom prst="rect">
              <a:avLst/>
            </a:prstGeom>
            <a:noFill/>
          </p:spPr>
          <p:txBody>
            <a:bodyPr wrap="none" rtlCol="0">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r>
                <a:rPr lang="en-US" sz="800" i="1" dirty="0" smtClean="0"/>
                <a:t>*Still send paper transmittal to CA Manager</a:t>
              </a:r>
            </a:p>
            <a:p>
              <a:r>
                <a:rPr lang="en-US" sz="800" i="1" dirty="0" smtClean="0"/>
                <a:t>**CA follows existing UBA/other adjustment and footnotes.  Assumes interaction with CE regarding questions and clarification</a:t>
              </a:r>
            </a:p>
            <a:p>
              <a:r>
                <a:rPr lang="en-US" sz="800" i="1" dirty="0" smtClean="0"/>
                <a:t>***Email entails (1) a copy of the spread, (2) summary observations, and (3) covenant compliance</a:t>
              </a:r>
              <a:endParaRPr lang="en-US" sz="800" i="1" dirty="0"/>
            </a:p>
          </p:txBody>
        </p:sp>
        <p:sp>
          <p:nvSpPr>
            <p:cNvPr id="210" name="AutoShape 37"/>
            <p:cNvSpPr>
              <a:spLocks noChangeArrowheads="1"/>
            </p:cNvSpPr>
            <p:nvPr/>
          </p:nvSpPr>
          <p:spPr bwMode="auto">
            <a:xfrm>
              <a:off x="1839650" y="990408"/>
              <a:ext cx="822325"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Send Current Financials to Ops</a:t>
              </a:r>
            </a:p>
          </p:txBody>
        </p:sp>
        <p:sp>
          <p:nvSpPr>
            <p:cNvPr id="211" name="Oval 210"/>
            <p:cNvSpPr>
              <a:spLocks noChangeArrowheads="1"/>
            </p:cNvSpPr>
            <p:nvPr/>
          </p:nvSpPr>
          <p:spPr bwMode="auto">
            <a:xfrm>
              <a:off x="857960" y="1107089"/>
              <a:ext cx="635000" cy="230188"/>
            </a:xfrm>
            <a:prstGeom prst="ellipse">
              <a:avLst/>
            </a:prstGeom>
            <a:gradFill>
              <a:gsLst>
                <a:gs pos="0">
                  <a:srgbClr val="00B050"/>
                </a:gs>
                <a:gs pos="50000">
                  <a:schemeClr val="bg1"/>
                </a:gs>
                <a:gs pos="100000">
                  <a:srgbClr val="00B050"/>
                </a:gs>
              </a:gsLst>
              <a:lin ang="5400000" scaled="0"/>
            </a:gradFill>
            <a:ln w="9525" algn="ctr">
              <a:solidFill>
                <a:srgbClr val="00B050"/>
              </a:solidFill>
              <a:round/>
              <a:headEnd/>
              <a:tailEnd/>
            </a:ln>
            <a:effectLst>
              <a:outerShdw blurRad="50800" dist="50800" dir="2400000" algn="ctr" rotWithShape="0">
                <a:srgbClr val="000000">
                  <a:alpha val="43137"/>
                </a:srgbClr>
              </a:outerShdw>
            </a:effectLst>
          </p:spPr>
          <p:txBody>
            <a:bodyPr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600" b="1" dirty="0" smtClean="0">
                  <a:solidFill>
                    <a:srgbClr val="000000"/>
                  </a:solidFill>
                </a:rPr>
                <a:t>START</a:t>
              </a:r>
              <a:endParaRPr lang="en-US" sz="600" b="1" dirty="0">
                <a:solidFill>
                  <a:srgbClr val="000000"/>
                </a:solidFill>
              </a:endParaRPr>
            </a:p>
          </p:txBody>
        </p:sp>
        <p:sp>
          <p:nvSpPr>
            <p:cNvPr id="212" name="AutoShape 37"/>
            <p:cNvSpPr>
              <a:spLocks noChangeArrowheads="1"/>
            </p:cNvSpPr>
            <p:nvPr/>
          </p:nvSpPr>
          <p:spPr bwMode="auto">
            <a:xfrm>
              <a:off x="797660" y="1594536"/>
              <a:ext cx="1205022" cy="518714"/>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27432" tIns="0" rIns="27432"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fontAlgn="auto">
                <a:lnSpc>
                  <a:spcPct val="90000"/>
                </a:lnSpc>
                <a:spcAft>
                  <a:spcPts val="0"/>
                </a:spcAft>
                <a:defRPr/>
              </a:pPr>
              <a:r>
                <a:rPr lang="en-US" sz="600" kern="0" dirty="0">
                  <a:solidFill>
                    <a:sysClr val="windowText" lastClr="000000"/>
                  </a:solidFill>
                  <a:ea typeface="ＭＳ Ｐゴシック"/>
                </a:rPr>
                <a:t>Enter a New Workflow in TOPS (spread, pre-input QC, covenant compliance) assigned to CE*, and note whether credit file is electronic or hard copy</a:t>
              </a:r>
            </a:p>
          </p:txBody>
        </p:sp>
        <p:sp>
          <p:nvSpPr>
            <p:cNvPr id="213" name="AutoShape 37"/>
            <p:cNvSpPr>
              <a:spLocks noChangeArrowheads="1"/>
            </p:cNvSpPr>
            <p:nvPr/>
          </p:nvSpPr>
          <p:spPr bwMode="auto">
            <a:xfrm>
              <a:off x="2410361" y="1629063"/>
              <a:ext cx="941436"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a:solidFill>
                    <a:srgbClr val="000000"/>
                  </a:solidFill>
                  <a:cs typeface="Arial" charset="0"/>
                </a:rPr>
                <a:t>Send paper transmittal for spread to </a:t>
              </a:r>
              <a:r>
                <a:rPr lang="en-US" sz="600" b="1" dirty="0" smtClean="0">
                  <a:solidFill>
                    <a:srgbClr val="000000"/>
                  </a:solidFill>
                  <a:cs typeface="Arial" charset="0"/>
                </a:rPr>
                <a:t>CE</a:t>
              </a:r>
              <a:endParaRPr lang="en-US" sz="600" b="1" dirty="0">
                <a:solidFill>
                  <a:srgbClr val="000000"/>
                </a:solidFill>
                <a:cs typeface="Arial" charset="0"/>
              </a:endParaRPr>
            </a:p>
          </p:txBody>
        </p:sp>
        <p:sp>
          <p:nvSpPr>
            <p:cNvPr id="214" name="AutoShape 37"/>
            <p:cNvSpPr>
              <a:spLocks noChangeArrowheads="1"/>
            </p:cNvSpPr>
            <p:nvPr/>
          </p:nvSpPr>
          <p:spPr bwMode="auto">
            <a:xfrm>
              <a:off x="4168181" y="1629063"/>
              <a:ext cx="941436"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File Docs in Credit File (print and file paper, electronic copy in </a:t>
              </a:r>
              <a:r>
                <a:rPr lang="en-US" sz="600" b="1" dirty="0" err="1" smtClean="0">
                  <a:solidFill>
                    <a:srgbClr val="000000"/>
                  </a:solidFill>
                  <a:cs typeface="Arial" charset="0"/>
                </a:rPr>
                <a:t>eFile</a:t>
              </a:r>
              <a:r>
                <a:rPr lang="en-US" sz="600" b="1" dirty="0" smtClean="0">
                  <a:solidFill>
                    <a:srgbClr val="000000"/>
                  </a:solidFill>
                  <a:cs typeface="Arial" charset="0"/>
                </a:rPr>
                <a:t>)</a:t>
              </a:r>
              <a:endParaRPr lang="en-US" sz="600" b="1" dirty="0">
                <a:solidFill>
                  <a:srgbClr val="000000"/>
                </a:solidFill>
                <a:cs typeface="Arial" charset="0"/>
              </a:endParaRPr>
            </a:p>
          </p:txBody>
        </p:sp>
        <p:sp>
          <p:nvSpPr>
            <p:cNvPr id="215" name="AutoShape 37"/>
            <p:cNvSpPr>
              <a:spLocks noChangeArrowheads="1"/>
            </p:cNvSpPr>
            <p:nvPr/>
          </p:nvSpPr>
          <p:spPr bwMode="auto">
            <a:xfrm>
              <a:off x="833340" y="2391800"/>
              <a:ext cx="581890"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91440" tIns="0" rIns="9144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Receive New Workflow in TOPS</a:t>
              </a:r>
            </a:p>
          </p:txBody>
        </p:sp>
        <p:sp>
          <p:nvSpPr>
            <p:cNvPr id="216" name="Flowchart: Connector 215"/>
            <p:cNvSpPr/>
            <p:nvPr/>
          </p:nvSpPr>
          <p:spPr bwMode="auto">
            <a:xfrm>
              <a:off x="3127476" y="2544270"/>
              <a:ext cx="178414" cy="158611"/>
            </a:xfrm>
            <a:prstGeom prst="flowChartConnector">
              <a:avLst/>
            </a:prstGeom>
            <a:gradFill>
              <a:gsLst>
                <a:gs pos="0">
                  <a:schemeClr val="accent2">
                    <a:lumMod val="20000"/>
                    <a:lumOff val="80000"/>
                  </a:schemeClr>
                </a:gs>
                <a:gs pos="50000">
                  <a:schemeClr val="bg1"/>
                </a:gs>
                <a:gs pos="100000">
                  <a:schemeClr val="accent2">
                    <a:lumMod val="20000"/>
                    <a:lumOff val="80000"/>
                  </a:schemeClr>
                </a:gs>
              </a:gsLst>
              <a:lin ang="16200000" scaled="1"/>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800" b="1" dirty="0" smtClean="0">
                  <a:solidFill>
                    <a:srgbClr val="C00000"/>
                  </a:solidFill>
                  <a:ea typeface="ＭＳ Ｐゴシック" pitchFamily="84" charset="-128"/>
                  <a:cs typeface="ＭＳ Ｐゴシック"/>
                </a:rPr>
                <a:t>A</a:t>
              </a:r>
              <a:endParaRPr lang="en-US" sz="800" b="1" dirty="0">
                <a:solidFill>
                  <a:srgbClr val="C00000"/>
                </a:solidFill>
                <a:ea typeface="ＭＳ Ｐゴシック" pitchFamily="84" charset="-128"/>
                <a:cs typeface="ＭＳ Ｐゴシック"/>
              </a:endParaRPr>
            </a:p>
          </p:txBody>
        </p:sp>
        <p:sp>
          <p:nvSpPr>
            <p:cNvPr id="217" name="AutoShape 37"/>
            <p:cNvSpPr>
              <a:spLocks noChangeArrowheads="1"/>
            </p:cNvSpPr>
            <p:nvPr/>
          </p:nvSpPr>
          <p:spPr bwMode="auto">
            <a:xfrm>
              <a:off x="1570265" y="2391800"/>
              <a:ext cx="537305"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18288" tIns="18288" rIns="18288"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Document UB Analytics Adjustments</a:t>
              </a:r>
            </a:p>
          </p:txBody>
        </p:sp>
        <p:sp>
          <p:nvSpPr>
            <p:cNvPr id="218" name="AutoShape 37"/>
            <p:cNvSpPr>
              <a:spLocks noChangeArrowheads="1"/>
            </p:cNvSpPr>
            <p:nvPr/>
          </p:nvSpPr>
          <p:spPr bwMode="auto">
            <a:xfrm>
              <a:off x="3438981" y="2391800"/>
              <a:ext cx="584638"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18288" tIns="18288" rIns="18288"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a:solidFill>
                    <a:srgbClr val="000000"/>
                  </a:solidFill>
                  <a:cs typeface="Arial" charset="0"/>
                </a:rPr>
                <a:t>Review Feedback</a:t>
              </a:r>
            </a:p>
          </p:txBody>
        </p:sp>
        <p:sp>
          <p:nvSpPr>
            <p:cNvPr id="219" name="AutoShape 51"/>
            <p:cNvSpPr>
              <a:spLocks noChangeArrowheads="1"/>
            </p:cNvSpPr>
            <p:nvPr/>
          </p:nvSpPr>
          <p:spPr bwMode="auto">
            <a:xfrm>
              <a:off x="4257750" y="2290133"/>
              <a:ext cx="747568" cy="633624"/>
            </a:xfrm>
            <a:prstGeom prst="flowChartDecision">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wrap="none" lIns="0" tIns="0" rIns="0" bIns="27432"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500" b="1" dirty="0" smtClean="0">
                  <a:solidFill>
                    <a:srgbClr val="000000"/>
                  </a:solidFill>
                  <a:cs typeface="Arial" charset="0"/>
                </a:rPr>
                <a:t>New/</a:t>
              </a:r>
              <a:br>
                <a:rPr lang="en-US" sz="500" b="1" dirty="0" smtClean="0">
                  <a:solidFill>
                    <a:srgbClr val="000000"/>
                  </a:solidFill>
                  <a:cs typeface="Arial" charset="0"/>
                </a:rPr>
              </a:br>
              <a:r>
                <a:rPr lang="en-US" sz="500" b="1" dirty="0" smtClean="0">
                  <a:solidFill>
                    <a:srgbClr val="000000"/>
                  </a:solidFill>
                  <a:cs typeface="Arial" charset="0"/>
                </a:rPr>
                <a:t>Changed </a:t>
              </a:r>
              <a:br>
                <a:rPr lang="en-US" sz="500" b="1" dirty="0" smtClean="0">
                  <a:solidFill>
                    <a:srgbClr val="000000"/>
                  </a:solidFill>
                  <a:cs typeface="Arial" charset="0"/>
                </a:rPr>
              </a:br>
              <a:r>
                <a:rPr lang="en-US" sz="500" b="1" dirty="0" smtClean="0">
                  <a:solidFill>
                    <a:srgbClr val="000000"/>
                  </a:solidFill>
                  <a:cs typeface="Arial" charset="0"/>
                </a:rPr>
                <a:t>UBA or </a:t>
              </a:r>
              <a:br>
                <a:rPr lang="en-US" sz="500" b="1" dirty="0" smtClean="0">
                  <a:solidFill>
                    <a:srgbClr val="000000"/>
                  </a:solidFill>
                  <a:cs typeface="Arial" charset="0"/>
                </a:rPr>
              </a:br>
              <a:r>
                <a:rPr lang="en-US" sz="500" b="1" dirty="0" smtClean="0">
                  <a:solidFill>
                    <a:srgbClr val="000000"/>
                  </a:solidFill>
                  <a:cs typeface="Arial" charset="0"/>
                </a:rPr>
                <a:t>Other </a:t>
              </a:r>
              <a:br>
                <a:rPr lang="en-US" sz="500" b="1" dirty="0" smtClean="0">
                  <a:solidFill>
                    <a:srgbClr val="000000"/>
                  </a:solidFill>
                  <a:cs typeface="Arial" charset="0"/>
                </a:rPr>
              </a:br>
              <a:r>
                <a:rPr lang="en-US" sz="500" b="1" dirty="0" smtClean="0">
                  <a:solidFill>
                    <a:srgbClr val="000000"/>
                  </a:solidFill>
                  <a:cs typeface="Arial" charset="0"/>
                </a:rPr>
                <a:t>Adjustments</a:t>
              </a:r>
              <a:br>
                <a:rPr lang="en-US" sz="500" b="1" dirty="0" smtClean="0">
                  <a:solidFill>
                    <a:srgbClr val="000000"/>
                  </a:solidFill>
                  <a:cs typeface="Arial" charset="0"/>
                </a:rPr>
              </a:br>
              <a:r>
                <a:rPr lang="en-US" sz="500" b="1" dirty="0" smtClean="0">
                  <a:solidFill>
                    <a:srgbClr val="000000"/>
                  </a:solidFill>
                  <a:cs typeface="Arial" charset="0"/>
                </a:rPr>
                <a:t>Desired?</a:t>
              </a:r>
            </a:p>
          </p:txBody>
        </p:sp>
        <p:sp>
          <p:nvSpPr>
            <p:cNvPr id="220" name="AutoShape 37"/>
            <p:cNvSpPr>
              <a:spLocks noChangeArrowheads="1"/>
            </p:cNvSpPr>
            <p:nvPr/>
          </p:nvSpPr>
          <p:spPr bwMode="auto">
            <a:xfrm>
              <a:off x="5185855" y="2395088"/>
              <a:ext cx="584638" cy="423713"/>
            </a:xfrm>
            <a:prstGeom prst="flowChartProcess">
              <a:avLst/>
            </a:prstGeom>
            <a:gradFill>
              <a:gsLst>
                <a:gs pos="0">
                  <a:srgbClr val="00B050"/>
                </a:gs>
                <a:gs pos="50000">
                  <a:schemeClr val="bg1"/>
                </a:gs>
                <a:gs pos="100000">
                  <a:srgbClr val="00B050"/>
                </a:gs>
              </a:gsLst>
              <a:lin ang="5400000" scaled="0"/>
            </a:gradFill>
            <a:ln w="9525" algn="ctr">
              <a:solidFill>
                <a:srgbClr val="00B050"/>
              </a:solidFill>
              <a:round/>
              <a:headEnd/>
              <a:tailEnd/>
            </a:ln>
            <a:effectLst>
              <a:outerShdw blurRad="50800" dist="50800" dir="2400000" algn="ctr" rotWithShape="0">
                <a:srgbClr val="000000">
                  <a:alpha val="43137"/>
                </a:srgbClr>
              </a:outerShdw>
            </a:effectLst>
          </p:spPr>
          <p:txBody>
            <a:bodyPr lIns="27432" tIns="27432" rIns="27432" bIns="27432"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r>
                <a:rPr lang="en-US" sz="600" b="1" dirty="0">
                  <a:solidFill>
                    <a:srgbClr val="000000"/>
                  </a:solidFill>
                </a:rPr>
                <a:t>Document Adjustments</a:t>
              </a:r>
            </a:p>
          </p:txBody>
        </p:sp>
        <p:sp>
          <p:nvSpPr>
            <p:cNvPr id="221" name="AutoShape 37"/>
            <p:cNvSpPr>
              <a:spLocks noChangeArrowheads="1"/>
            </p:cNvSpPr>
            <p:nvPr/>
          </p:nvSpPr>
          <p:spPr bwMode="auto">
            <a:xfrm>
              <a:off x="6744642" y="2375170"/>
              <a:ext cx="576046" cy="463550"/>
            </a:xfrm>
            <a:prstGeom prst="flowChartProcess">
              <a:avLst/>
            </a:prstGeom>
            <a:gradFill>
              <a:gsLst>
                <a:gs pos="0">
                  <a:srgbClr val="00B050"/>
                </a:gs>
                <a:gs pos="50000">
                  <a:schemeClr val="bg1"/>
                </a:gs>
                <a:gs pos="100000">
                  <a:srgbClr val="00B050"/>
                </a:gs>
              </a:gsLst>
              <a:lin ang="5400000" scaled="0"/>
            </a:gradFill>
            <a:ln w="9525" algn="ctr">
              <a:solidFill>
                <a:srgbClr val="00B050"/>
              </a:solidFill>
              <a:round/>
              <a:headEnd/>
              <a:tailEnd/>
            </a:ln>
            <a:effectLst>
              <a:outerShdw blurRad="50800" dist="50800" dir="2400000" algn="ctr" rotWithShape="0">
                <a:srgbClr val="000000">
                  <a:alpha val="43137"/>
                </a:srgbClr>
              </a:outerShdw>
            </a:effectLst>
          </p:spPr>
          <p:txBody>
            <a:bodyPr lIns="27432" tIns="27432" rIns="27432" bIns="27432"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r>
                <a:rPr lang="en-US" sz="600" b="1" dirty="0">
                  <a:solidFill>
                    <a:srgbClr val="000000"/>
                  </a:solidFill>
                </a:rPr>
                <a:t>Make Adjustments</a:t>
              </a:r>
            </a:p>
          </p:txBody>
        </p:sp>
        <p:sp>
          <p:nvSpPr>
            <p:cNvPr id="222" name="AutoShape 37"/>
            <p:cNvSpPr>
              <a:spLocks noChangeArrowheads="1"/>
            </p:cNvSpPr>
            <p:nvPr/>
          </p:nvSpPr>
          <p:spPr bwMode="auto">
            <a:xfrm>
              <a:off x="7497670" y="2375170"/>
              <a:ext cx="576046"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Create R12</a:t>
              </a:r>
              <a:br>
                <a:rPr lang="en-US" sz="600" b="1" dirty="0" smtClean="0">
                  <a:solidFill>
                    <a:srgbClr val="000000"/>
                  </a:solidFill>
                  <a:cs typeface="Arial" charset="0"/>
                </a:rPr>
              </a:br>
              <a:r>
                <a:rPr lang="en-US" sz="600" b="1" dirty="0" smtClean="0">
                  <a:solidFill>
                    <a:srgbClr val="000000"/>
                  </a:solidFill>
                  <a:cs typeface="Arial" charset="0"/>
                </a:rPr>
                <a:t>Statements, If Applicable</a:t>
              </a:r>
              <a:endParaRPr lang="en-US" sz="600" b="1" dirty="0">
                <a:solidFill>
                  <a:srgbClr val="000000"/>
                </a:solidFill>
                <a:cs typeface="Arial" charset="0"/>
              </a:endParaRPr>
            </a:p>
          </p:txBody>
        </p:sp>
        <p:sp>
          <p:nvSpPr>
            <p:cNvPr id="223" name="AutoShape 37"/>
            <p:cNvSpPr>
              <a:spLocks noChangeArrowheads="1"/>
            </p:cNvSpPr>
            <p:nvPr/>
          </p:nvSpPr>
          <p:spPr bwMode="auto">
            <a:xfrm>
              <a:off x="2239341" y="2391800"/>
              <a:ext cx="739697"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18288" tIns="18288" rIns="18288"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Deliver Paper Transmittal to CA Inbox</a:t>
              </a:r>
            </a:p>
          </p:txBody>
        </p:sp>
        <p:sp>
          <p:nvSpPr>
            <p:cNvPr id="224" name="AutoShape 51"/>
            <p:cNvSpPr>
              <a:spLocks noChangeArrowheads="1"/>
            </p:cNvSpPr>
            <p:nvPr/>
          </p:nvSpPr>
          <p:spPr bwMode="auto">
            <a:xfrm>
              <a:off x="5877243" y="2290133"/>
              <a:ext cx="747568" cy="633624"/>
            </a:xfrm>
            <a:prstGeom prst="flowChartDecision">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wrap="none" lIns="0" tIns="0" rIns="0" bIns="27432"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CE Makes</a:t>
              </a:r>
              <a:br>
                <a:rPr lang="en-US" sz="600" b="1" dirty="0" smtClean="0">
                  <a:solidFill>
                    <a:srgbClr val="000000"/>
                  </a:solidFill>
                  <a:cs typeface="Arial" charset="0"/>
                </a:rPr>
              </a:br>
              <a:r>
                <a:rPr lang="en-US" sz="600" b="1" dirty="0" smtClean="0">
                  <a:solidFill>
                    <a:srgbClr val="000000"/>
                  </a:solidFill>
                  <a:cs typeface="Arial" charset="0"/>
                </a:rPr>
                <a:t>Adjustments?</a:t>
              </a:r>
            </a:p>
          </p:txBody>
        </p:sp>
        <p:sp>
          <p:nvSpPr>
            <p:cNvPr id="225" name="Flowchart: Off-page Connector 224"/>
            <p:cNvSpPr/>
            <p:nvPr/>
          </p:nvSpPr>
          <p:spPr bwMode="auto">
            <a:xfrm>
              <a:off x="8221812" y="2449668"/>
              <a:ext cx="387706" cy="314554"/>
            </a:xfrm>
            <a:prstGeom prst="flowChartOffpageConnector">
              <a:avLst/>
            </a:prstGeom>
            <a:gradFill>
              <a:gsLst>
                <a:gs pos="0">
                  <a:srgbClr val="CDE6FF"/>
                </a:gs>
                <a:gs pos="100000">
                  <a:srgbClr val="4F81BD">
                    <a:gamma/>
                    <a:tint val="0"/>
                    <a:invGamma/>
                  </a:srgbClr>
                </a:gs>
              </a:gsLst>
              <a:lin ang="5400000" scaled="1"/>
            </a:gradFill>
            <a:ln w="9525" cap="flat" cmpd="sng" algn="ctr">
              <a:solidFill>
                <a:srgbClr val="6699FF"/>
              </a:solidFill>
              <a:prstDash val="solid"/>
              <a:round/>
              <a:headEnd type="none" w="med" len="med"/>
              <a:tailEnd type="none" w="med" len="med"/>
            </a:ln>
            <a:effectLst>
              <a:outerShdw blurRad="50800" dist="50800" dir="2400000" algn="ctr" rotWithShape="0">
                <a:srgbClr val="000000">
                  <a:alpha val="43137"/>
                </a:srgbClr>
              </a:outerShdw>
            </a:effectLst>
          </p:spPr>
          <p:txBody>
            <a:bodyPr vert="horz" wrap="square" lIns="45720" tIns="45720" rIns="45720" bIns="45720" numCol="1" rtlCol="0" anchor="ctr" anchorCtr="0" compatLnSpc="1">
              <a:prstTxWarp prst="textNoShape">
                <a:avLst/>
              </a:prstTxWarp>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r>
                <a:rPr lang="en-US" sz="700" b="1" dirty="0">
                  <a:solidFill>
                    <a:srgbClr val="000000"/>
                  </a:solidFill>
                  <a:ea typeface="ＭＳ Ｐゴシック" charset="-128"/>
                </a:rPr>
                <a:t>Page 2</a:t>
              </a:r>
            </a:p>
          </p:txBody>
        </p:sp>
        <p:sp>
          <p:nvSpPr>
            <p:cNvPr id="226" name="AutoShape 37"/>
            <p:cNvSpPr>
              <a:spLocks noChangeArrowheads="1"/>
            </p:cNvSpPr>
            <p:nvPr/>
          </p:nvSpPr>
          <p:spPr bwMode="auto">
            <a:xfrm>
              <a:off x="5993556" y="3029833"/>
              <a:ext cx="584638" cy="375652"/>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18288" tIns="18288" rIns="18288"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Notify CA with Instructions for Adjustments</a:t>
              </a:r>
              <a:endParaRPr lang="en-US" sz="600" b="1" dirty="0">
                <a:solidFill>
                  <a:srgbClr val="000000"/>
                </a:solidFill>
                <a:cs typeface="Arial" charset="0"/>
              </a:endParaRPr>
            </a:p>
          </p:txBody>
        </p:sp>
        <p:sp>
          <p:nvSpPr>
            <p:cNvPr id="227" name="AutoShape 37"/>
            <p:cNvSpPr>
              <a:spLocks noChangeArrowheads="1"/>
            </p:cNvSpPr>
            <p:nvPr/>
          </p:nvSpPr>
          <p:spPr bwMode="auto">
            <a:xfrm>
              <a:off x="3807391" y="3570663"/>
              <a:ext cx="576046"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Receive Spread</a:t>
              </a:r>
              <a:br>
                <a:rPr lang="en-US" sz="600" b="1" dirty="0" smtClean="0">
                  <a:solidFill>
                    <a:srgbClr val="000000"/>
                  </a:solidFill>
                  <a:cs typeface="Arial" charset="0"/>
                </a:rPr>
              </a:br>
              <a:r>
                <a:rPr lang="en-US" sz="600" b="1" dirty="0" smtClean="0">
                  <a:solidFill>
                    <a:srgbClr val="000000"/>
                  </a:solidFill>
                  <a:cs typeface="Arial" charset="0"/>
                </a:rPr>
                <a:t>and Feedback</a:t>
              </a:r>
              <a:endParaRPr lang="en-US" sz="600" b="1" dirty="0">
                <a:solidFill>
                  <a:srgbClr val="000000"/>
                </a:solidFill>
                <a:cs typeface="Arial" charset="0"/>
              </a:endParaRPr>
            </a:p>
          </p:txBody>
        </p:sp>
        <p:sp>
          <p:nvSpPr>
            <p:cNvPr id="228" name="AutoShape 37"/>
            <p:cNvSpPr>
              <a:spLocks noChangeArrowheads="1"/>
            </p:cNvSpPr>
            <p:nvPr/>
          </p:nvSpPr>
          <p:spPr bwMode="auto">
            <a:xfrm>
              <a:off x="757905" y="4187350"/>
              <a:ext cx="630872" cy="578648"/>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27432" tIns="27432" rIns="27432" bIns="27432"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575" b="1" dirty="0" smtClean="0">
                  <a:solidFill>
                    <a:srgbClr val="000000"/>
                  </a:solidFill>
                  <a:cs typeface="Arial" charset="0"/>
                </a:rPr>
                <a:t>Lead CA Receives Paper </a:t>
              </a:r>
              <a:r>
                <a:rPr lang="en-US" sz="575" b="1" dirty="0">
                  <a:solidFill>
                    <a:srgbClr val="000000"/>
                  </a:solidFill>
                  <a:cs typeface="Arial" charset="0"/>
                </a:rPr>
                <a:t>T</a:t>
              </a:r>
              <a:r>
                <a:rPr lang="en-US" sz="575" b="1" dirty="0" smtClean="0">
                  <a:solidFill>
                    <a:srgbClr val="000000"/>
                  </a:solidFill>
                  <a:cs typeface="Arial" charset="0"/>
                </a:rPr>
                <a:t>ransmittal and Picks </a:t>
              </a:r>
              <a:r>
                <a:rPr lang="en-US" sz="575" b="1" dirty="0">
                  <a:solidFill>
                    <a:srgbClr val="000000"/>
                  </a:solidFill>
                  <a:cs typeface="Arial" charset="0"/>
                </a:rPr>
                <a:t>U</a:t>
              </a:r>
              <a:r>
                <a:rPr lang="en-US" sz="575" b="1" dirty="0" smtClean="0">
                  <a:solidFill>
                    <a:srgbClr val="000000"/>
                  </a:solidFill>
                  <a:cs typeface="Arial" charset="0"/>
                </a:rPr>
                <a:t>p </a:t>
              </a:r>
              <a:r>
                <a:rPr lang="en-US" sz="575" b="1" dirty="0">
                  <a:solidFill>
                    <a:srgbClr val="000000"/>
                  </a:solidFill>
                  <a:cs typeface="Arial" charset="0"/>
                </a:rPr>
                <a:t>T</a:t>
              </a:r>
              <a:r>
                <a:rPr lang="en-US" sz="575" b="1" dirty="0" smtClean="0">
                  <a:solidFill>
                    <a:srgbClr val="000000"/>
                  </a:solidFill>
                  <a:cs typeface="Arial" charset="0"/>
                </a:rPr>
                <a:t>ask from CE Queue</a:t>
              </a:r>
            </a:p>
          </p:txBody>
        </p:sp>
        <p:sp>
          <p:nvSpPr>
            <p:cNvPr id="229" name="AutoShape 37"/>
            <p:cNvSpPr>
              <a:spLocks noChangeArrowheads="1"/>
            </p:cNvSpPr>
            <p:nvPr/>
          </p:nvSpPr>
          <p:spPr bwMode="auto">
            <a:xfrm>
              <a:off x="1532431" y="4244899"/>
              <a:ext cx="576046"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Assign to CA: Notify ready</a:t>
              </a:r>
              <a:br>
                <a:rPr lang="en-US" sz="600" b="1" dirty="0" smtClean="0">
                  <a:solidFill>
                    <a:srgbClr val="000000"/>
                  </a:solidFill>
                  <a:cs typeface="Arial" charset="0"/>
                </a:rPr>
              </a:br>
              <a:r>
                <a:rPr lang="en-US" sz="600" b="1" dirty="0" smtClean="0">
                  <a:solidFill>
                    <a:srgbClr val="000000"/>
                  </a:solidFill>
                  <a:cs typeface="Arial" charset="0"/>
                </a:rPr>
                <a:t>for spreading</a:t>
              </a:r>
              <a:endParaRPr lang="en-US" sz="600" b="1" dirty="0">
                <a:solidFill>
                  <a:srgbClr val="000000"/>
                </a:solidFill>
                <a:cs typeface="Arial" charset="0"/>
              </a:endParaRPr>
            </a:p>
          </p:txBody>
        </p:sp>
        <p:sp>
          <p:nvSpPr>
            <p:cNvPr id="230" name="AutoShape 37"/>
            <p:cNvSpPr>
              <a:spLocks noChangeArrowheads="1"/>
            </p:cNvSpPr>
            <p:nvPr/>
          </p:nvSpPr>
          <p:spPr bwMode="auto">
            <a:xfrm>
              <a:off x="2263194" y="4244899"/>
              <a:ext cx="829654"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27432" tIns="27432" rIns="27432" bIns="27432"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Complete** Spread and Covenants of Borrower in TOPS; Make CE Specified Adjustments</a:t>
              </a:r>
            </a:p>
          </p:txBody>
        </p:sp>
        <p:sp>
          <p:nvSpPr>
            <p:cNvPr id="231" name="AutoShape 37"/>
            <p:cNvSpPr>
              <a:spLocks noChangeArrowheads="1"/>
            </p:cNvSpPr>
            <p:nvPr/>
          </p:nvSpPr>
          <p:spPr bwMode="auto">
            <a:xfrm>
              <a:off x="3247565" y="4244899"/>
              <a:ext cx="660819"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91440" tIns="0" rIns="9144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Submit to Central QC for QC Review</a:t>
              </a:r>
            </a:p>
          </p:txBody>
        </p:sp>
        <p:sp>
          <p:nvSpPr>
            <p:cNvPr id="232" name="AutoShape 37"/>
            <p:cNvSpPr>
              <a:spLocks noChangeArrowheads="1"/>
            </p:cNvSpPr>
            <p:nvPr/>
          </p:nvSpPr>
          <p:spPr bwMode="auto">
            <a:xfrm>
              <a:off x="4184512" y="4244899"/>
              <a:ext cx="580116"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27432" tIns="27432" rIns="27432" bIns="27432"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Receive Spread and Feedback</a:t>
              </a:r>
            </a:p>
          </p:txBody>
        </p:sp>
        <p:sp>
          <p:nvSpPr>
            <p:cNvPr id="233" name="AutoShape 37"/>
            <p:cNvSpPr>
              <a:spLocks noChangeArrowheads="1"/>
            </p:cNvSpPr>
            <p:nvPr/>
          </p:nvSpPr>
          <p:spPr bwMode="auto">
            <a:xfrm>
              <a:off x="5758979" y="4235373"/>
              <a:ext cx="805790" cy="542469"/>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91440" tIns="0" rIns="9144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700" dirty="0" smtClean="0">
                  <a:solidFill>
                    <a:srgbClr val="000000"/>
                  </a:solidFill>
                  <a:cs typeface="Arial" charset="0"/>
                </a:rPr>
                <a:t>Email*** CE and Bring Spread and Covenants to CE</a:t>
              </a:r>
            </a:p>
          </p:txBody>
        </p:sp>
        <p:sp>
          <p:nvSpPr>
            <p:cNvPr id="234" name="AutoShape 37"/>
            <p:cNvSpPr>
              <a:spLocks noChangeArrowheads="1"/>
            </p:cNvSpPr>
            <p:nvPr/>
          </p:nvSpPr>
          <p:spPr bwMode="auto">
            <a:xfrm>
              <a:off x="6878523" y="4179250"/>
              <a:ext cx="484541" cy="471686"/>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18288" tIns="18288" rIns="18288"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CA Logs out of Spread- sheeting Task</a:t>
              </a:r>
            </a:p>
          </p:txBody>
        </p:sp>
        <p:sp>
          <p:nvSpPr>
            <p:cNvPr id="235" name="AutoShape 37"/>
            <p:cNvSpPr>
              <a:spLocks noChangeArrowheads="1"/>
            </p:cNvSpPr>
            <p:nvPr/>
          </p:nvSpPr>
          <p:spPr bwMode="auto">
            <a:xfrm>
              <a:off x="7850483" y="4413144"/>
              <a:ext cx="662662" cy="349685"/>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27432" tIns="27432" rIns="27432" bIns="27432"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Make Adjustments and Return to CE</a:t>
              </a:r>
            </a:p>
          </p:txBody>
        </p:sp>
        <p:sp>
          <p:nvSpPr>
            <p:cNvPr id="236" name="Rounded Rectangle 235"/>
            <p:cNvSpPr/>
            <p:nvPr/>
          </p:nvSpPr>
          <p:spPr bwMode="auto">
            <a:xfrm>
              <a:off x="7581254" y="4174595"/>
              <a:ext cx="445273" cy="198783"/>
            </a:xfrm>
            <a:prstGeom prst="roundRect">
              <a:avLst/>
            </a:prstGeom>
            <a:gradFill>
              <a:gsLst>
                <a:gs pos="0">
                  <a:srgbClr val="FF0000"/>
                </a:gs>
                <a:gs pos="100000">
                  <a:schemeClr val="bg1"/>
                </a:gs>
              </a:gsLst>
              <a:path path="shape">
                <a:fillToRect l="50000" t="50000" r="50000" b="50000"/>
              </a:path>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1" i="0" u="none" strike="noStrike" cap="none" normalizeH="0" baseline="0" dirty="0" smtClean="0">
                  <a:ln>
                    <a:noFill/>
                  </a:ln>
                  <a:effectLst/>
                  <a:latin typeface="Arial" charset="0"/>
                  <a:ea typeface="ＭＳ Ｐゴシック" pitchFamily="84" charset="-128"/>
                </a:rPr>
                <a:t>END</a:t>
              </a:r>
            </a:p>
          </p:txBody>
        </p:sp>
        <p:sp>
          <p:nvSpPr>
            <p:cNvPr id="237" name="Flowchart: Connector 236"/>
            <p:cNvSpPr/>
            <p:nvPr/>
          </p:nvSpPr>
          <p:spPr bwMode="auto">
            <a:xfrm>
              <a:off x="7495288" y="4508681"/>
              <a:ext cx="178414" cy="158611"/>
            </a:xfrm>
            <a:prstGeom prst="flowChartConnector">
              <a:avLst/>
            </a:prstGeom>
            <a:gradFill>
              <a:gsLst>
                <a:gs pos="0">
                  <a:schemeClr val="accent2">
                    <a:lumMod val="20000"/>
                    <a:lumOff val="80000"/>
                  </a:schemeClr>
                </a:gs>
                <a:gs pos="50000">
                  <a:schemeClr val="bg1"/>
                </a:gs>
                <a:gs pos="100000">
                  <a:schemeClr val="accent2">
                    <a:lumMod val="20000"/>
                    <a:lumOff val="80000"/>
                  </a:schemeClr>
                </a:gs>
              </a:gsLst>
              <a:lin ang="16200000" scaled="1"/>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800" b="1" dirty="0" smtClean="0">
                  <a:solidFill>
                    <a:srgbClr val="C00000"/>
                  </a:solidFill>
                  <a:ea typeface="ＭＳ Ｐゴシック" pitchFamily="84" charset="-128"/>
                  <a:cs typeface="ＭＳ Ｐゴシック"/>
                </a:rPr>
                <a:t>C</a:t>
              </a:r>
              <a:endParaRPr lang="en-US" sz="800" b="1" dirty="0">
                <a:solidFill>
                  <a:srgbClr val="C00000"/>
                </a:solidFill>
                <a:ea typeface="ＭＳ Ｐゴシック" pitchFamily="84" charset="-128"/>
                <a:cs typeface="ＭＳ Ｐゴシック"/>
              </a:endParaRPr>
            </a:p>
          </p:txBody>
        </p:sp>
        <p:sp>
          <p:nvSpPr>
            <p:cNvPr id="238" name="AutoShape 37"/>
            <p:cNvSpPr>
              <a:spLocks noChangeArrowheads="1"/>
            </p:cNvSpPr>
            <p:nvPr/>
          </p:nvSpPr>
          <p:spPr bwMode="auto">
            <a:xfrm>
              <a:off x="3225526" y="5109239"/>
              <a:ext cx="713621"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27432" tIns="27432" rIns="27432" bIns="27432"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Perform QC </a:t>
              </a:r>
              <a:r>
                <a:rPr lang="en-US" sz="500" b="1" dirty="0" smtClean="0">
                  <a:solidFill>
                    <a:srgbClr val="000000"/>
                  </a:solidFill>
                  <a:cs typeface="Arial" charset="0"/>
                </a:rPr>
                <a:t>(Refer to Pre-Input QC Process Flow Chart for Details)</a:t>
              </a:r>
              <a:endParaRPr lang="en-US" sz="500" b="1" dirty="0">
                <a:solidFill>
                  <a:srgbClr val="000000"/>
                </a:solidFill>
                <a:cs typeface="Arial" charset="0"/>
              </a:endParaRPr>
            </a:p>
          </p:txBody>
        </p:sp>
        <p:sp>
          <p:nvSpPr>
            <p:cNvPr id="239" name="AutoShape 37"/>
            <p:cNvSpPr>
              <a:spLocks noChangeArrowheads="1"/>
            </p:cNvSpPr>
            <p:nvPr/>
          </p:nvSpPr>
          <p:spPr bwMode="auto">
            <a:xfrm>
              <a:off x="4110188" y="5109239"/>
              <a:ext cx="728764" cy="463550"/>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0" tIns="0" rIns="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600" b="1" dirty="0" smtClean="0">
                  <a:solidFill>
                    <a:srgbClr val="000000"/>
                  </a:solidFill>
                  <a:cs typeface="Arial" charset="0"/>
                </a:rPr>
                <a:t>Send Spread and Feedback to CA, CA Manager, and CE if Appropriate</a:t>
              </a:r>
              <a:endParaRPr lang="en-US" sz="600" b="1" dirty="0">
                <a:solidFill>
                  <a:srgbClr val="000000"/>
                </a:solidFill>
                <a:cs typeface="Arial" charset="0"/>
              </a:endParaRPr>
            </a:p>
          </p:txBody>
        </p:sp>
        <p:sp>
          <p:nvSpPr>
            <p:cNvPr id="240" name="Flowchart: Connector 239"/>
            <p:cNvSpPr/>
            <p:nvPr/>
          </p:nvSpPr>
          <p:spPr bwMode="auto">
            <a:xfrm>
              <a:off x="7005170" y="4815919"/>
              <a:ext cx="178414" cy="158611"/>
            </a:xfrm>
            <a:prstGeom prst="flowChartConnector">
              <a:avLst/>
            </a:prstGeom>
            <a:gradFill>
              <a:gsLst>
                <a:gs pos="0">
                  <a:schemeClr val="accent2">
                    <a:lumMod val="20000"/>
                    <a:lumOff val="80000"/>
                  </a:schemeClr>
                </a:gs>
                <a:gs pos="50000">
                  <a:schemeClr val="bg1"/>
                </a:gs>
                <a:gs pos="100000">
                  <a:schemeClr val="accent2">
                    <a:lumMod val="20000"/>
                    <a:lumOff val="80000"/>
                  </a:schemeClr>
                </a:gs>
              </a:gsLst>
              <a:lin ang="16200000" scaled="1"/>
            </a:gra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eaLnBrk="0" hangingPunct="0">
                <a:defRPr/>
              </a:pPr>
              <a:r>
                <a:rPr lang="en-US" sz="800" b="1" dirty="0" smtClean="0">
                  <a:solidFill>
                    <a:srgbClr val="C00000"/>
                  </a:solidFill>
                  <a:ea typeface="ＭＳ Ｐゴシック" pitchFamily="84" charset="-128"/>
                  <a:cs typeface="ＭＳ Ｐゴシック"/>
                </a:rPr>
                <a:t>B</a:t>
              </a:r>
              <a:endParaRPr lang="en-US" sz="800" b="1" dirty="0">
                <a:solidFill>
                  <a:srgbClr val="C00000"/>
                </a:solidFill>
                <a:ea typeface="ＭＳ Ｐゴシック" pitchFamily="84" charset="-128"/>
                <a:cs typeface="ＭＳ Ｐゴシック"/>
              </a:endParaRPr>
            </a:p>
          </p:txBody>
        </p:sp>
        <p:sp>
          <p:nvSpPr>
            <p:cNvPr id="241" name="TextBox 178"/>
            <p:cNvSpPr txBox="1"/>
            <p:nvPr/>
          </p:nvSpPr>
          <p:spPr>
            <a:xfrm>
              <a:off x="4891906" y="2328463"/>
              <a:ext cx="322524" cy="184666"/>
            </a:xfrm>
            <a:prstGeom prst="rect">
              <a:avLst/>
            </a:prstGeom>
            <a:noFill/>
          </p:spPr>
          <p:txBody>
            <a:bodyPr wrap="none" rtlCol="0">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r>
                <a:rPr lang="en-US" sz="600" b="1" dirty="0" smtClean="0"/>
                <a:t>Yes</a:t>
              </a:r>
              <a:endParaRPr lang="en-US" sz="600" b="1" dirty="0"/>
            </a:p>
          </p:txBody>
        </p:sp>
        <p:sp>
          <p:nvSpPr>
            <p:cNvPr id="242" name="TextBox 179"/>
            <p:cNvSpPr txBox="1"/>
            <p:nvPr/>
          </p:nvSpPr>
          <p:spPr>
            <a:xfrm>
              <a:off x="6409363" y="2352316"/>
              <a:ext cx="322524" cy="184666"/>
            </a:xfrm>
            <a:prstGeom prst="rect">
              <a:avLst/>
            </a:prstGeom>
            <a:noFill/>
          </p:spPr>
          <p:txBody>
            <a:bodyPr wrap="none" rtlCol="0">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r>
                <a:rPr lang="en-US" sz="600" b="1" dirty="0" smtClean="0"/>
                <a:t>Yes</a:t>
              </a:r>
              <a:endParaRPr lang="en-US" sz="600" b="1" dirty="0"/>
            </a:p>
          </p:txBody>
        </p:sp>
        <p:cxnSp>
          <p:nvCxnSpPr>
            <p:cNvPr id="243" name="Elbow Connector 242"/>
            <p:cNvCxnSpPr>
              <a:stCxn id="219" idx="0"/>
              <a:endCxn id="222" idx="0"/>
            </p:cNvCxnSpPr>
            <p:nvPr/>
          </p:nvCxnSpPr>
          <p:spPr bwMode="auto">
            <a:xfrm rot="16200000" flipH="1">
              <a:off x="6166094" y="755572"/>
              <a:ext cx="85037" cy="3154159"/>
            </a:xfrm>
            <a:prstGeom prst="bentConnector3">
              <a:avLst>
                <a:gd name="adj1" fmla="val -118784"/>
              </a:avLst>
            </a:prstGeom>
            <a:solidFill>
              <a:schemeClr val="accent1"/>
            </a:solidFill>
            <a:ln w="9525" cap="flat" cmpd="sng" algn="ctr">
              <a:solidFill>
                <a:schemeClr val="tx1"/>
              </a:solidFill>
              <a:prstDash val="solid"/>
              <a:round/>
              <a:headEnd type="none" w="med" len="med"/>
              <a:tailEnd type="triangle"/>
            </a:ln>
            <a:effectLst/>
          </p:spPr>
        </p:cxnSp>
        <p:sp>
          <p:nvSpPr>
            <p:cNvPr id="244" name="TextBox 186"/>
            <p:cNvSpPr txBox="1"/>
            <p:nvPr/>
          </p:nvSpPr>
          <p:spPr>
            <a:xfrm>
              <a:off x="4669271" y="2185337"/>
              <a:ext cx="287258" cy="184666"/>
            </a:xfrm>
            <a:prstGeom prst="rect">
              <a:avLst/>
            </a:prstGeom>
            <a:noFill/>
          </p:spPr>
          <p:txBody>
            <a:bodyPr wrap="none" rtlCol="0">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r>
                <a:rPr lang="en-US" sz="600" b="1" dirty="0" smtClean="0"/>
                <a:t>No</a:t>
              </a:r>
              <a:endParaRPr lang="en-US" sz="600" b="1" dirty="0"/>
            </a:p>
          </p:txBody>
        </p:sp>
        <p:sp>
          <p:nvSpPr>
            <p:cNvPr id="245" name="AutoShape 37"/>
            <p:cNvSpPr>
              <a:spLocks noChangeArrowheads="1"/>
            </p:cNvSpPr>
            <p:nvPr/>
          </p:nvSpPr>
          <p:spPr bwMode="auto">
            <a:xfrm>
              <a:off x="4913395" y="4264461"/>
              <a:ext cx="695817" cy="492012"/>
            </a:xfrm>
            <a:prstGeom prst="flowChartProcess">
              <a:avLst/>
            </a:prstGeom>
            <a:gradFill rotWithShape="1">
              <a:gsLst>
                <a:gs pos="0">
                  <a:srgbClr val="FFFFCC"/>
                </a:gs>
                <a:gs pos="100000">
                  <a:schemeClr val="bg1"/>
                </a:gs>
              </a:gsLst>
              <a:path path="shape">
                <a:fillToRect l="50000" t="50000" r="50000" b="50000"/>
              </a:path>
            </a:gradFill>
            <a:ln w="12700" algn="ctr">
              <a:solidFill>
                <a:srgbClr val="CC9900"/>
              </a:solidFill>
              <a:miter lim="800000"/>
              <a:headEnd/>
              <a:tailEnd/>
            </a:ln>
            <a:effectLst>
              <a:outerShdw dist="35921" dir="2700000" algn="ctr" rotWithShape="0">
                <a:schemeClr val="bg2"/>
              </a:outerShdw>
            </a:effectLst>
          </p:spPr>
          <p:txBody>
            <a:bodyPr lIns="91440" tIns="0" rIns="91440" bIns="18288" anchor="ctr" anchorCtr="1"/>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a:lnSpc>
                  <a:spcPct val="90000"/>
                </a:lnSpc>
              </a:pPr>
              <a:r>
                <a:rPr lang="en-US" sz="700" dirty="0">
                  <a:solidFill>
                    <a:srgbClr val="000000"/>
                  </a:solidFill>
                  <a:cs typeface="Arial" charset="0"/>
                </a:rPr>
                <a:t>Make </a:t>
              </a:r>
              <a:r>
                <a:rPr lang="en-US" sz="700" dirty="0" smtClean="0">
                  <a:solidFill>
                    <a:srgbClr val="000000"/>
                  </a:solidFill>
                  <a:cs typeface="Arial" charset="0"/>
                </a:rPr>
                <a:t>Changes</a:t>
              </a:r>
              <a:endParaRPr lang="en-US" sz="700" dirty="0">
                <a:solidFill>
                  <a:srgbClr val="000000"/>
                </a:solidFill>
                <a:cs typeface="Arial" charset="0"/>
              </a:endParaRPr>
            </a:p>
            <a:p>
              <a:pPr algn="ctr">
                <a:lnSpc>
                  <a:spcPct val="90000"/>
                </a:lnSpc>
              </a:pPr>
              <a:r>
                <a:rPr lang="en-US" sz="700" dirty="0">
                  <a:solidFill>
                    <a:srgbClr val="000000"/>
                  </a:solidFill>
                  <a:cs typeface="Arial" charset="0"/>
                </a:rPr>
                <a:t>to </a:t>
              </a:r>
              <a:r>
                <a:rPr lang="en-US" sz="700" dirty="0" smtClean="0">
                  <a:solidFill>
                    <a:srgbClr val="000000"/>
                  </a:solidFill>
                  <a:cs typeface="Arial" charset="0"/>
                </a:rPr>
                <a:t>Spread if </a:t>
              </a:r>
              <a:r>
                <a:rPr lang="en-US" sz="700" dirty="0">
                  <a:solidFill>
                    <a:srgbClr val="000000"/>
                  </a:solidFill>
                  <a:cs typeface="Arial" charset="0"/>
                </a:rPr>
                <a:t>Directed </a:t>
              </a:r>
              <a:r>
                <a:rPr lang="en-US" sz="700" dirty="0" smtClean="0">
                  <a:solidFill>
                    <a:srgbClr val="000000"/>
                  </a:solidFill>
                  <a:cs typeface="Arial" charset="0"/>
                </a:rPr>
                <a:t>by Central QC</a:t>
              </a:r>
              <a:endParaRPr lang="en-US" sz="700" dirty="0">
                <a:solidFill>
                  <a:srgbClr val="000000"/>
                </a:solidFill>
                <a:cs typeface="Arial" charset="0"/>
              </a:endParaRPr>
            </a:p>
          </p:txBody>
        </p:sp>
        <p:cxnSp>
          <p:nvCxnSpPr>
            <p:cNvPr id="246" name="Elbow Connector 245"/>
            <p:cNvCxnSpPr>
              <a:stCxn id="223" idx="2"/>
              <a:endCxn id="228" idx="0"/>
            </p:cNvCxnSpPr>
            <p:nvPr/>
          </p:nvCxnSpPr>
          <p:spPr bwMode="auto">
            <a:xfrm rot="5400000">
              <a:off x="1175266" y="2753426"/>
              <a:ext cx="1332000" cy="1535849"/>
            </a:xfrm>
            <a:prstGeom prst="bentConnector3">
              <a:avLst>
                <a:gd name="adj1" fmla="val 37128"/>
              </a:avLst>
            </a:prstGeom>
            <a:solidFill>
              <a:schemeClr val="accent1"/>
            </a:solidFill>
            <a:ln w="9525" cap="flat" cmpd="sng" algn="ctr">
              <a:solidFill>
                <a:schemeClr val="tx1"/>
              </a:solidFill>
              <a:prstDash val="solid"/>
              <a:round/>
              <a:headEnd type="none" w="med" len="med"/>
              <a:tailEnd type="triangle"/>
            </a:ln>
            <a:effectLst/>
          </p:spPr>
        </p:cxnSp>
        <p:sp>
          <p:nvSpPr>
            <p:cNvPr id="247" name="Rectangle 246"/>
            <p:cNvSpPr>
              <a:spLocks noChangeArrowheads="1"/>
            </p:cNvSpPr>
            <p:nvPr/>
          </p:nvSpPr>
          <p:spPr bwMode="auto">
            <a:xfrm>
              <a:off x="228900" y="634517"/>
              <a:ext cx="8665907" cy="309562"/>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127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lnSpc>
                  <a:spcPct val="90000"/>
                </a:lnSpc>
                <a:spcAft>
                  <a:spcPts val="0"/>
                </a:spcAft>
                <a:tabLst>
                  <a:tab pos="8053388" algn="r"/>
                </a:tabLst>
                <a:defRPr/>
              </a:pPr>
              <a:r>
                <a:rPr lang="en-US" sz="1400" b="1" kern="0" dirty="0" smtClean="0">
                  <a:solidFill>
                    <a:sysClr val="windowText" lastClr="000000"/>
                  </a:solidFill>
                  <a:effectLst>
                    <a:outerShdw blurRad="38100" dist="38100" dir="2700000" algn="tl">
                      <a:srgbClr val="FFFFFF"/>
                    </a:outerShdw>
                  </a:effectLst>
                  <a:ea typeface="MS PGothic" pitchFamily="34" charset="-128"/>
                </a:rPr>
                <a:t>Pre-Input QC </a:t>
              </a:r>
              <a:r>
                <a:rPr lang="en-US" sz="1400" b="1" kern="0" dirty="0">
                  <a:solidFill>
                    <a:sysClr val="windowText" lastClr="000000"/>
                  </a:solidFill>
                  <a:effectLst>
                    <a:outerShdw blurRad="38100" dist="38100" dir="2700000" algn="tl">
                      <a:srgbClr val="FFFFFF"/>
                    </a:outerShdw>
                  </a:effectLst>
                  <a:ea typeface="MS PGothic" pitchFamily="34" charset="-128"/>
                </a:rPr>
                <a:t>– Northern California 	</a:t>
              </a:r>
              <a:endParaRPr lang="en-US" sz="700" b="1" i="1" kern="0" dirty="0">
                <a:solidFill>
                  <a:sysClr val="windowText" lastClr="000000"/>
                </a:solidFill>
                <a:effectLst>
                  <a:outerShdw blurRad="38100" dist="38100" dir="2700000" algn="tl">
                    <a:srgbClr val="FFFFFF"/>
                  </a:outerShdw>
                </a:effectLst>
                <a:ea typeface="MS PGothic" pitchFamily="34" charset="-128"/>
              </a:endParaRPr>
            </a:p>
          </p:txBody>
        </p:sp>
        <p:sp>
          <p:nvSpPr>
            <p:cNvPr id="248" name="TextBox 118"/>
            <p:cNvSpPr txBox="1"/>
            <p:nvPr/>
          </p:nvSpPr>
          <p:spPr>
            <a:xfrm>
              <a:off x="6252079" y="2843606"/>
              <a:ext cx="287258" cy="184666"/>
            </a:xfrm>
            <a:prstGeom prst="rect">
              <a:avLst/>
            </a:prstGeom>
            <a:noFill/>
          </p:spPr>
          <p:txBody>
            <a:bodyPr wrap="none" rtlCol="0">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r>
                <a:rPr lang="en-US" sz="600" b="1" dirty="0" smtClean="0"/>
                <a:t>No</a:t>
              </a:r>
              <a:endParaRPr lang="en-US" sz="600" b="1" dirty="0"/>
            </a:p>
          </p:txBody>
        </p:sp>
        <p:sp>
          <p:nvSpPr>
            <p:cNvPr id="249" name="Rectangle 248"/>
            <p:cNvSpPr>
              <a:spLocks noChangeArrowheads="1"/>
            </p:cNvSpPr>
            <p:nvPr/>
          </p:nvSpPr>
          <p:spPr bwMode="auto">
            <a:xfrm>
              <a:off x="227926" y="634517"/>
              <a:ext cx="8666881" cy="309562"/>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127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fontAlgn="auto">
                <a:lnSpc>
                  <a:spcPct val="90000"/>
                </a:lnSpc>
                <a:spcAft>
                  <a:spcPts val="0"/>
                </a:spcAft>
                <a:tabLst>
                  <a:tab pos="8053388" algn="r"/>
                </a:tabLst>
                <a:defRPr/>
              </a:pPr>
              <a:r>
                <a:rPr lang="en-US" sz="1400" b="1" kern="0" dirty="0">
                  <a:solidFill>
                    <a:sysClr val="windowText" lastClr="000000"/>
                  </a:solidFill>
                  <a:effectLst>
                    <a:outerShdw blurRad="38100" dist="38100" dir="2700000" algn="tl">
                      <a:srgbClr val="FFFFFF"/>
                    </a:outerShdw>
                  </a:effectLst>
                  <a:ea typeface="MS PGothic" pitchFamily="34" charset="-128"/>
                </a:rPr>
                <a:t>CE Adjustments – Northern California 	</a:t>
              </a:r>
              <a:endParaRPr lang="en-US" sz="700" b="1" i="1" kern="0" dirty="0">
                <a:solidFill>
                  <a:sysClr val="windowText" lastClr="000000"/>
                </a:solidFill>
                <a:effectLst>
                  <a:outerShdw blurRad="38100" dist="38100" dir="2700000" algn="tl">
                    <a:srgbClr val="FFFFFF"/>
                  </a:outerShdw>
                </a:effectLst>
                <a:ea typeface="MS PGothic" pitchFamily="34" charset="-128"/>
              </a:endParaRPr>
            </a:p>
          </p:txBody>
        </p:sp>
        <p:cxnSp>
          <p:nvCxnSpPr>
            <p:cNvPr id="250" name="Straight Arrow Connector 249"/>
            <p:cNvCxnSpPr/>
            <p:nvPr/>
          </p:nvCxnSpPr>
          <p:spPr bwMode="auto">
            <a:xfrm flipH="1">
              <a:off x="6275593" y="2952332"/>
              <a:ext cx="4009" cy="90222"/>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251" name="Straight Arrow Connector 250"/>
            <p:cNvCxnSpPr>
              <a:stCxn id="219" idx="3"/>
            </p:cNvCxnSpPr>
            <p:nvPr/>
          </p:nvCxnSpPr>
          <p:spPr bwMode="auto">
            <a:xfrm>
              <a:off x="5005318" y="2606945"/>
              <a:ext cx="15784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2" name="Straight Arrow Connector 251"/>
            <p:cNvCxnSpPr/>
            <p:nvPr/>
          </p:nvCxnSpPr>
          <p:spPr bwMode="auto">
            <a:xfrm>
              <a:off x="5758979" y="2599760"/>
              <a:ext cx="15784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3" name="Rectangle 252"/>
            <p:cNvSpPr>
              <a:spLocks noChangeArrowheads="1"/>
            </p:cNvSpPr>
            <p:nvPr/>
          </p:nvSpPr>
          <p:spPr bwMode="auto">
            <a:xfrm rot="16200000">
              <a:off x="-215357" y="2604769"/>
              <a:ext cx="1343770" cy="457200"/>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35921" dir="27000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fontAlgn="auto">
                <a:lnSpc>
                  <a:spcPct val="90000"/>
                </a:lnSpc>
                <a:spcAft>
                  <a:spcPts val="0"/>
                </a:spcAft>
                <a:defRPr/>
              </a:pPr>
              <a:r>
                <a:rPr lang="en-US" sz="1000" b="1" kern="0" dirty="0" smtClean="0">
                  <a:solidFill>
                    <a:sysClr val="windowText" lastClr="000000"/>
                  </a:solidFill>
                  <a:effectLst>
                    <a:outerShdw blurRad="38100" dist="38100" dir="2700000" algn="tl">
                      <a:srgbClr val="FFFFFF"/>
                    </a:outerShdw>
                  </a:effectLst>
                  <a:latin typeface="Arial" charset="0"/>
                  <a:ea typeface="MS PGothic" pitchFamily="34" charset="-128"/>
                </a:rPr>
                <a:t>CE</a:t>
              </a:r>
              <a:endParaRPr lang="en-US" sz="1000" b="1" kern="0" dirty="0">
                <a:solidFill>
                  <a:sysClr val="windowText" lastClr="000000"/>
                </a:solidFill>
                <a:effectLst>
                  <a:outerShdw blurRad="38100" dist="38100" dir="2700000" algn="tl">
                    <a:srgbClr val="FFFFFF"/>
                  </a:outerShdw>
                </a:effectLst>
                <a:latin typeface="Arial" charset="0"/>
                <a:ea typeface="MS PGothic" pitchFamily="34" charset="-128"/>
              </a:endParaRPr>
            </a:p>
          </p:txBody>
        </p:sp>
        <p:sp>
          <p:nvSpPr>
            <p:cNvPr id="267" name="Rectangle 266"/>
            <p:cNvSpPr>
              <a:spLocks noChangeArrowheads="1"/>
            </p:cNvSpPr>
            <p:nvPr/>
          </p:nvSpPr>
          <p:spPr bwMode="auto">
            <a:xfrm rot="16200000">
              <a:off x="126549" y="3598683"/>
              <a:ext cx="659958" cy="457200"/>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35921" dir="27000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fontAlgn="auto">
                <a:lnSpc>
                  <a:spcPct val="90000"/>
                </a:lnSpc>
                <a:spcAft>
                  <a:spcPts val="0"/>
                </a:spcAft>
                <a:defRPr/>
              </a:pPr>
              <a:r>
                <a:rPr lang="en-US" sz="1000" b="1" kern="0" dirty="0" smtClean="0">
                  <a:solidFill>
                    <a:sysClr val="windowText" lastClr="000000"/>
                  </a:solidFill>
                  <a:effectLst>
                    <a:outerShdw blurRad="38100" dist="38100" dir="2700000" algn="tl">
                      <a:srgbClr val="FFFFFF"/>
                    </a:outerShdw>
                  </a:effectLst>
                  <a:latin typeface="Arial" charset="0"/>
                  <a:ea typeface="MS PGothic" pitchFamily="34" charset="-128"/>
                </a:rPr>
                <a:t>CA Assistant Manager</a:t>
              </a:r>
              <a:endParaRPr lang="en-US" sz="1000" b="1" kern="0" dirty="0">
                <a:solidFill>
                  <a:sysClr val="windowText" lastClr="000000"/>
                </a:solidFill>
                <a:effectLst>
                  <a:outerShdw blurRad="38100" dist="38100" dir="2700000" algn="tl">
                    <a:srgbClr val="FFFFFF"/>
                  </a:outerShdw>
                </a:effectLst>
                <a:latin typeface="Arial" charset="0"/>
                <a:ea typeface="MS PGothic" pitchFamily="34" charset="-128"/>
              </a:endParaRPr>
            </a:p>
          </p:txBody>
        </p:sp>
        <p:sp>
          <p:nvSpPr>
            <p:cNvPr id="268" name="Rectangle 267"/>
            <p:cNvSpPr>
              <a:spLocks noChangeArrowheads="1"/>
            </p:cNvSpPr>
            <p:nvPr/>
          </p:nvSpPr>
          <p:spPr bwMode="auto">
            <a:xfrm rot="16200000">
              <a:off x="-20551" y="4389837"/>
              <a:ext cx="954157" cy="457200"/>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35921" dir="2700000" algn="ctr" rotWithShape="0">
                <a:srgbClr val="B2B2B2"/>
              </a:outerShdw>
            </a:effectLst>
          </p:spPr>
          <p:txBody>
            <a:bodyPr lIns="43717" tIns="43717" rIns="43717" bIns="43717" anchor="ctr"/>
            <a:lstStyle/>
            <a:p>
              <a:pPr algn="ctr" fontAlgn="auto">
                <a:spcAft>
                  <a:spcPts val="0"/>
                </a:spcAft>
              </a:pPr>
              <a:r>
                <a:rPr lang="en-US" sz="1000" b="1" kern="0" dirty="0">
                  <a:solidFill>
                    <a:sysClr val="windowText" lastClr="000000"/>
                  </a:solidFill>
                  <a:effectLst>
                    <a:outerShdw blurRad="38100" dist="38100" dir="2700000" algn="tl">
                      <a:srgbClr val="FFFFFF"/>
                    </a:outerShdw>
                  </a:effectLst>
                  <a:latin typeface="Arial" charset="0"/>
                  <a:ea typeface="MS PGothic" pitchFamily="34" charset="-128"/>
                </a:rPr>
                <a:t>CA</a:t>
              </a:r>
            </a:p>
          </p:txBody>
        </p:sp>
        <p:sp>
          <p:nvSpPr>
            <p:cNvPr id="269" name="Rectangle 268"/>
            <p:cNvSpPr>
              <a:spLocks noChangeArrowheads="1"/>
            </p:cNvSpPr>
            <p:nvPr/>
          </p:nvSpPr>
          <p:spPr bwMode="auto">
            <a:xfrm rot="16200000">
              <a:off x="154378" y="5105454"/>
              <a:ext cx="604299" cy="457200"/>
            </a:xfrm>
            <a:prstGeom prst="rect">
              <a:avLst/>
            </a:prstGeom>
            <a:gradFill rotWithShape="1">
              <a:gsLst>
                <a:gs pos="0">
                  <a:srgbClr val="4F81BD"/>
                </a:gs>
                <a:gs pos="100000">
                  <a:srgbClr val="4F81BD">
                    <a:gamma/>
                    <a:tint val="0"/>
                    <a:invGamma/>
                  </a:srgbClr>
                </a:gs>
              </a:gsLst>
              <a:lin ang="5400000" scaled="1"/>
            </a:gradFill>
            <a:ln w="12700" algn="ctr">
              <a:solidFill>
                <a:srgbClr val="385F91"/>
              </a:solidFill>
              <a:miter lim="800000"/>
              <a:headEnd/>
              <a:tailEnd/>
            </a:ln>
            <a:effectLst>
              <a:outerShdw dist="35921" dir="2700000" algn="ctr" rotWithShape="0">
                <a:srgbClr val="B2B2B2"/>
              </a:outerShdw>
            </a:effectLst>
          </p:spPr>
          <p:txBody>
            <a:bodyPr lIns="43717" tIns="43717" rIns="43717" bIns="43717"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ctr" fontAlgn="auto">
                <a:lnSpc>
                  <a:spcPct val="90000"/>
                </a:lnSpc>
                <a:spcAft>
                  <a:spcPts val="0"/>
                </a:spcAft>
                <a:defRPr/>
              </a:pPr>
              <a:r>
                <a:rPr lang="en-US" sz="1000" b="1" kern="0" dirty="0" smtClean="0">
                  <a:solidFill>
                    <a:sysClr val="windowText" lastClr="000000"/>
                  </a:solidFill>
                  <a:effectLst>
                    <a:outerShdw blurRad="38100" dist="38100" dir="2700000" algn="tl">
                      <a:srgbClr val="FFFFFF"/>
                    </a:outerShdw>
                  </a:effectLst>
                  <a:latin typeface="Arial" charset="0"/>
                  <a:ea typeface="MS PGothic" pitchFamily="34" charset="-128"/>
                </a:rPr>
                <a:t>Central QC</a:t>
              </a:r>
              <a:endParaRPr lang="en-US" sz="1000" b="1" kern="0" dirty="0">
                <a:solidFill>
                  <a:sysClr val="windowText" lastClr="000000"/>
                </a:solidFill>
                <a:effectLst>
                  <a:outerShdw blurRad="38100" dist="38100" dir="2700000" algn="tl">
                    <a:srgbClr val="FFFFFF"/>
                  </a:outerShdw>
                </a:effectLst>
                <a:latin typeface="Arial" charset="0"/>
                <a:ea typeface="MS PGothic" pitchFamily="34" charset="-128"/>
              </a:endParaRPr>
            </a:p>
          </p:txBody>
        </p:sp>
      </p:grpSp>
    </p:spTree>
    <p:extLst>
      <p:ext uri="{BB962C8B-B14F-4D97-AF65-F5344CB8AC3E}">
        <p14:creationId xmlns:p14="http://schemas.microsoft.com/office/powerpoint/2010/main" val="2457831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noFill/>
          <a:ln/>
        </p:spPr>
        <p:txBody>
          <a:bodyPr/>
          <a:lstStyle/>
          <a:p>
            <a:r>
              <a:rPr lang="en-US" dirty="0"/>
              <a:t>Process Map </a:t>
            </a:r>
            <a:r>
              <a:rPr lang="en-US" dirty="0" smtClean="0"/>
              <a:t>Example 2</a:t>
            </a:r>
            <a:endParaRPr lang="en-US" dirty="0"/>
          </a:p>
        </p:txBody>
      </p:sp>
      <p:grpSp>
        <p:nvGrpSpPr>
          <p:cNvPr id="93" name="Group 92"/>
          <p:cNvGrpSpPr/>
          <p:nvPr/>
        </p:nvGrpSpPr>
        <p:grpSpPr>
          <a:xfrm>
            <a:off x="131135" y="1022268"/>
            <a:ext cx="8870757" cy="5410200"/>
            <a:chOff x="152400" y="838200"/>
            <a:chExt cx="8870757" cy="5410200"/>
          </a:xfrm>
        </p:grpSpPr>
        <p:sp>
          <p:nvSpPr>
            <p:cNvPr id="94" name="Rectangle 93"/>
            <p:cNvSpPr/>
            <p:nvPr/>
          </p:nvSpPr>
          <p:spPr>
            <a:xfrm>
              <a:off x="152400" y="838200"/>
              <a:ext cx="8870757" cy="5410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252152" y="1371600"/>
              <a:ext cx="8663248" cy="4298040"/>
              <a:chOff x="252152" y="1371600"/>
              <a:chExt cx="8663248" cy="4298040"/>
            </a:xfrm>
          </p:grpSpPr>
          <p:sp>
            <p:nvSpPr>
              <p:cNvPr id="96" name="TextBox 95"/>
              <p:cNvSpPr txBox="1"/>
              <p:nvPr/>
            </p:nvSpPr>
            <p:spPr>
              <a:xfrm>
                <a:off x="6529881" y="4925696"/>
                <a:ext cx="186063" cy="96780"/>
              </a:xfrm>
              <a:prstGeom prst="rect">
                <a:avLst/>
              </a:prstGeom>
              <a:solidFill>
                <a:schemeClr val="bg1"/>
              </a:solidFill>
            </p:spPr>
            <p:txBody>
              <a:bodyPr wrap="square" lIns="0" tIns="0" rIns="0" bIns="0" rtlCol="0" anchor="ctr" anchorCtr="0">
                <a:noAutofit/>
              </a:bodyPr>
              <a:lstStyle/>
              <a:p>
                <a:pPr algn="ctr">
                  <a:lnSpc>
                    <a:spcPct val="90000"/>
                  </a:lnSpc>
                </a:pPr>
                <a:r>
                  <a:rPr lang="en-US" sz="600" b="1" dirty="0" smtClean="0">
                    <a:latin typeface="Arial" panose="020B0604020202020204" pitchFamily="34" charset="0"/>
                    <a:cs typeface="Arial" panose="020B0604020202020204" pitchFamily="34" charset="0"/>
                  </a:rPr>
                  <a:t>YES</a:t>
                </a:r>
                <a:endParaRPr lang="en-US" sz="600" b="1" dirty="0">
                  <a:latin typeface="Arial" panose="020B0604020202020204" pitchFamily="34" charset="0"/>
                  <a:cs typeface="Arial" panose="020B0604020202020204" pitchFamily="34" charset="0"/>
                </a:endParaRPr>
              </a:p>
            </p:txBody>
          </p:sp>
          <p:sp>
            <p:nvSpPr>
              <p:cNvPr id="97" name="Rectangle 96"/>
              <p:cNvSpPr/>
              <p:nvPr/>
            </p:nvSpPr>
            <p:spPr>
              <a:xfrm>
                <a:off x="1688054" y="1371600"/>
                <a:ext cx="2342147" cy="1225394"/>
              </a:xfrm>
              <a:prstGeom prst="rect">
                <a:avLst/>
              </a:prstGeom>
              <a:solidFill>
                <a:schemeClr val="bg1"/>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200" dirty="0" smtClean="0">
                  <a:solidFill>
                    <a:schemeClr val="tx1"/>
                  </a:solidFill>
                </a:endParaRPr>
              </a:p>
            </p:txBody>
          </p:sp>
          <p:sp>
            <p:nvSpPr>
              <p:cNvPr id="98" name="Rectangle 97"/>
              <p:cNvSpPr/>
              <p:nvPr/>
            </p:nvSpPr>
            <p:spPr>
              <a:xfrm>
                <a:off x="1797824" y="1639906"/>
                <a:ext cx="944880" cy="862659"/>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Manager releases Red Flag List names every week</a:t>
                </a:r>
              </a:p>
            </p:txBody>
          </p:sp>
          <p:sp>
            <p:nvSpPr>
              <p:cNvPr id="99" name="Diamond 98"/>
              <p:cNvSpPr/>
              <p:nvPr/>
            </p:nvSpPr>
            <p:spPr>
              <a:xfrm>
                <a:off x="5550988" y="4677186"/>
                <a:ext cx="1057545" cy="787190"/>
              </a:xfrm>
              <a:prstGeom prst="diamond">
                <a:avLst/>
              </a:prstGeom>
              <a:solidFill>
                <a:srgbClr val="2E3B7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Accurate?</a:t>
                </a:r>
              </a:p>
            </p:txBody>
          </p:sp>
          <p:sp>
            <p:nvSpPr>
              <p:cNvPr id="100" name="Rectangle 99"/>
              <p:cNvSpPr/>
              <p:nvPr/>
            </p:nvSpPr>
            <p:spPr>
              <a:xfrm>
                <a:off x="2996996" y="1639906"/>
                <a:ext cx="944880" cy="862659"/>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a:solidFill>
                      <a:schemeClr val="bg1"/>
                    </a:solidFill>
                    <a:latin typeface="Arial" panose="020B0604020202020204" pitchFamily="34" charset="0"/>
                    <a:cs typeface="Arial" panose="020B0604020202020204" pitchFamily="34" charset="0"/>
                  </a:rPr>
                  <a:t>Manager </a:t>
                </a:r>
                <a:r>
                  <a:rPr lang="en-US" sz="900" dirty="0" smtClean="0">
                    <a:solidFill>
                      <a:schemeClr val="bg1"/>
                    </a:solidFill>
                    <a:latin typeface="Arial" panose="020B0604020202020204" pitchFamily="34" charset="0"/>
                    <a:cs typeface="Arial" panose="020B0604020202020204" pitchFamily="34" charset="0"/>
                  </a:rPr>
                  <a:t>marks </a:t>
                </a:r>
                <a:r>
                  <a:rPr lang="en-US" sz="900" dirty="0">
                    <a:solidFill>
                      <a:schemeClr val="bg1"/>
                    </a:solidFill>
                    <a:latin typeface="Arial" panose="020B0604020202020204" pitchFamily="34" charset="0"/>
                    <a:cs typeface="Arial" panose="020B0604020202020204" pitchFamily="34" charset="0"/>
                  </a:rPr>
                  <a:t>Red Flag List task complete (even if no new names)</a:t>
                </a:r>
              </a:p>
            </p:txBody>
          </p:sp>
          <p:sp>
            <p:nvSpPr>
              <p:cNvPr id="101" name="Rectangle 100"/>
              <p:cNvSpPr/>
              <p:nvPr/>
            </p:nvSpPr>
            <p:spPr>
              <a:xfrm>
                <a:off x="1219975" y="3019558"/>
                <a:ext cx="919109" cy="99031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Maker: </a:t>
                </a:r>
                <a:r>
                  <a:rPr lang="en-US" sz="900" dirty="0">
                    <a:solidFill>
                      <a:schemeClr val="bg1"/>
                    </a:solidFill>
                    <a:latin typeface="Arial" panose="020B0604020202020204" pitchFamily="34" charset="0"/>
                    <a:cs typeface="Arial" panose="020B0604020202020204" pitchFamily="34" charset="0"/>
                  </a:rPr>
                  <a:t>P</a:t>
                </a:r>
                <a:r>
                  <a:rPr lang="en-US" sz="900" dirty="0" smtClean="0">
                    <a:solidFill>
                      <a:schemeClr val="bg1"/>
                    </a:solidFill>
                    <a:latin typeface="Arial" panose="020B0604020202020204" pitchFamily="34" charset="0"/>
                    <a:cs typeface="Arial" panose="020B0604020202020204" pitchFamily="34" charset="0"/>
                  </a:rPr>
                  <a:t>ulls information around Red Flag List customers provided</a:t>
                </a:r>
              </a:p>
            </p:txBody>
          </p:sp>
          <p:sp>
            <p:nvSpPr>
              <p:cNvPr id="102" name="Rectangle 101"/>
              <p:cNvSpPr/>
              <p:nvPr/>
            </p:nvSpPr>
            <p:spPr>
              <a:xfrm>
                <a:off x="2310117" y="3019558"/>
                <a:ext cx="919109" cy="99031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Maker: Uploads Red Flag List to BRM system for Manager approval</a:t>
                </a:r>
              </a:p>
            </p:txBody>
          </p:sp>
          <p:sp>
            <p:nvSpPr>
              <p:cNvPr id="103" name="Rectangle 102"/>
              <p:cNvSpPr/>
              <p:nvPr/>
            </p:nvSpPr>
            <p:spPr>
              <a:xfrm>
                <a:off x="3400259" y="3019558"/>
                <a:ext cx="919109" cy="99031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Maker: Receives approval</a:t>
                </a:r>
              </a:p>
            </p:txBody>
          </p:sp>
          <p:sp>
            <p:nvSpPr>
              <p:cNvPr id="104" name="Rectangle 103"/>
              <p:cNvSpPr/>
              <p:nvPr/>
            </p:nvSpPr>
            <p:spPr>
              <a:xfrm>
                <a:off x="4492087" y="3019558"/>
                <a:ext cx="919109" cy="99031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Maker: Marks task complete</a:t>
                </a:r>
              </a:p>
            </p:txBody>
          </p:sp>
          <p:sp>
            <p:nvSpPr>
              <p:cNvPr id="105" name="TextBox 104"/>
              <p:cNvSpPr txBox="1"/>
              <p:nvPr/>
            </p:nvSpPr>
            <p:spPr>
              <a:xfrm>
                <a:off x="1855399" y="1387562"/>
                <a:ext cx="2187559" cy="240790"/>
              </a:xfrm>
              <a:prstGeom prst="rect">
                <a:avLst/>
              </a:prstGeom>
              <a:noFill/>
            </p:spPr>
            <p:txBody>
              <a:bodyPr wrap="none" rtlCol="0" anchor="ctr" anchorCtr="0">
                <a:noAutofit/>
              </a:bodyPr>
              <a:lstStyle/>
              <a:p>
                <a:pPr algn="ctr">
                  <a:lnSpc>
                    <a:spcPct val="90000"/>
                  </a:lnSpc>
                </a:pPr>
                <a:r>
                  <a:rPr lang="en-US" sz="900" b="1" dirty="0" smtClean="0">
                    <a:latin typeface="Arial" panose="020B0604020202020204" pitchFamily="34" charset="0"/>
                    <a:cs typeface="Arial" panose="020B0604020202020204" pitchFamily="34" charset="0"/>
                  </a:rPr>
                  <a:t>This happens weekly – Every Monday</a:t>
                </a:r>
                <a:endParaRPr lang="en-US" sz="900" b="1" dirty="0">
                  <a:latin typeface="Arial" panose="020B0604020202020204" pitchFamily="34" charset="0"/>
                  <a:cs typeface="Arial" panose="020B0604020202020204" pitchFamily="34" charset="0"/>
                </a:endParaRPr>
              </a:p>
            </p:txBody>
          </p:sp>
          <p:sp>
            <p:nvSpPr>
              <p:cNvPr id="106" name="Rectangle 105"/>
              <p:cNvSpPr/>
              <p:nvPr/>
            </p:nvSpPr>
            <p:spPr>
              <a:xfrm>
                <a:off x="4492087" y="4639773"/>
                <a:ext cx="919109" cy="862016"/>
              </a:xfrm>
              <a:prstGeom prst="rect">
                <a:avLst/>
              </a:prstGeom>
              <a:solidFill>
                <a:srgbClr val="2E3B7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Checker:</a:t>
                </a:r>
                <a:br>
                  <a:rPr lang="en-US" sz="900" dirty="0" smtClean="0">
                    <a:solidFill>
                      <a:schemeClr val="bg1"/>
                    </a:solidFill>
                    <a:latin typeface="Arial" panose="020B0604020202020204" pitchFamily="34" charset="0"/>
                    <a:cs typeface="Arial" panose="020B0604020202020204" pitchFamily="34" charset="0"/>
                  </a:rPr>
                </a:br>
                <a:r>
                  <a:rPr lang="en-US" sz="900" dirty="0" smtClean="0">
                    <a:solidFill>
                      <a:schemeClr val="bg1"/>
                    </a:solidFill>
                    <a:latin typeface="Arial" panose="020B0604020202020204" pitchFamily="34" charset="0"/>
                    <a:cs typeface="Arial" panose="020B0604020202020204" pitchFamily="34" charset="0"/>
                  </a:rPr>
                  <a:t>Reviews updated </a:t>
                </a:r>
                <a:br>
                  <a:rPr lang="en-US" sz="900" dirty="0" smtClean="0">
                    <a:solidFill>
                      <a:schemeClr val="bg1"/>
                    </a:solidFill>
                    <a:latin typeface="Arial" panose="020B0604020202020204" pitchFamily="34" charset="0"/>
                    <a:cs typeface="Arial" panose="020B0604020202020204" pitchFamily="34" charset="0"/>
                  </a:rPr>
                </a:br>
                <a:r>
                  <a:rPr lang="en-US" sz="900" dirty="0" smtClean="0">
                    <a:solidFill>
                      <a:schemeClr val="bg1"/>
                    </a:solidFill>
                    <a:latin typeface="Arial" panose="020B0604020202020204" pitchFamily="34" charset="0"/>
                    <a:cs typeface="Arial" panose="020B0604020202020204" pitchFamily="34" charset="0"/>
                  </a:rPr>
                  <a:t>Red Flag List</a:t>
                </a:r>
              </a:p>
            </p:txBody>
          </p:sp>
          <p:sp>
            <p:nvSpPr>
              <p:cNvPr id="107" name="Rectangle 106"/>
              <p:cNvSpPr/>
              <p:nvPr/>
            </p:nvSpPr>
            <p:spPr>
              <a:xfrm>
                <a:off x="6746641" y="3019558"/>
                <a:ext cx="919109" cy="99031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Maker: Conducts BRM / Excel 10% test to ensure accurate upload</a:t>
                </a:r>
              </a:p>
            </p:txBody>
          </p:sp>
          <p:sp>
            <p:nvSpPr>
              <p:cNvPr id="108" name="Rectangle 107"/>
              <p:cNvSpPr/>
              <p:nvPr/>
            </p:nvSpPr>
            <p:spPr>
              <a:xfrm>
                <a:off x="7821298" y="3019558"/>
                <a:ext cx="919109" cy="99031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Maker: Marks task complete</a:t>
                </a:r>
              </a:p>
            </p:txBody>
          </p:sp>
          <p:sp>
            <p:nvSpPr>
              <p:cNvPr id="109" name="Rectangle 108"/>
              <p:cNvSpPr/>
              <p:nvPr/>
            </p:nvSpPr>
            <p:spPr>
              <a:xfrm>
                <a:off x="6746641" y="4639773"/>
                <a:ext cx="919109" cy="862016"/>
              </a:xfrm>
              <a:prstGeom prst="rect">
                <a:avLst/>
              </a:prstGeom>
              <a:solidFill>
                <a:srgbClr val="2E3B7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900" dirty="0" smtClean="0">
                    <a:solidFill>
                      <a:schemeClr val="bg1"/>
                    </a:solidFill>
                    <a:latin typeface="Arial" panose="020B0604020202020204" pitchFamily="34" charset="0"/>
                    <a:cs typeface="Arial" panose="020B0604020202020204" pitchFamily="34" charset="0"/>
                  </a:rPr>
                  <a:t>Checker: Marks task complete</a:t>
                </a:r>
              </a:p>
            </p:txBody>
          </p:sp>
          <p:cxnSp>
            <p:nvCxnSpPr>
              <p:cNvPr id="110" name="Straight Arrow Connector 109"/>
              <p:cNvCxnSpPr>
                <a:stCxn id="123" idx="3"/>
                <a:endCxn id="98" idx="1"/>
              </p:cNvCxnSpPr>
              <p:nvPr/>
            </p:nvCxnSpPr>
            <p:spPr>
              <a:xfrm>
                <a:off x="1524000" y="2071235"/>
                <a:ext cx="273824" cy="1"/>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8" idx="3"/>
                <a:endCxn id="100" idx="1"/>
              </p:cNvCxnSpPr>
              <p:nvPr/>
            </p:nvCxnSpPr>
            <p:spPr>
              <a:xfrm>
                <a:off x="2742704" y="2071236"/>
                <a:ext cx="254292"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100" idx="2"/>
                <a:endCxn id="101" idx="0"/>
              </p:cNvCxnSpPr>
              <p:nvPr/>
            </p:nvCxnSpPr>
            <p:spPr>
              <a:xfrm rot="5400000">
                <a:off x="2315987" y="1866108"/>
                <a:ext cx="516993" cy="178990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1" idx="3"/>
                <a:endCxn id="102" idx="1"/>
              </p:cNvCxnSpPr>
              <p:nvPr/>
            </p:nvCxnSpPr>
            <p:spPr>
              <a:xfrm>
                <a:off x="2139084" y="3514718"/>
                <a:ext cx="171033"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 idx="3"/>
                <a:endCxn id="103" idx="1"/>
              </p:cNvCxnSpPr>
              <p:nvPr/>
            </p:nvCxnSpPr>
            <p:spPr>
              <a:xfrm>
                <a:off x="3229226" y="3514718"/>
                <a:ext cx="171033"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3"/>
                <a:endCxn id="104" idx="1"/>
              </p:cNvCxnSpPr>
              <p:nvPr/>
            </p:nvCxnSpPr>
            <p:spPr>
              <a:xfrm>
                <a:off x="4319368" y="3514718"/>
                <a:ext cx="172719"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3"/>
                <a:endCxn id="99" idx="1"/>
              </p:cNvCxnSpPr>
              <p:nvPr/>
            </p:nvCxnSpPr>
            <p:spPr>
              <a:xfrm>
                <a:off x="5411196" y="5070781"/>
                <a:ext cx="139792"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9" idx="3"/>
                <a:endCxn id="109" idx="1"/>
              </p:cNvCxnSpPr>
              <p:nvPr/>
            </p:nvCxnSpPr>
            <p:spPr>
              <a:xfrm>
                <a:off x="6608533" y="5070781"/>
                <a:ext cx="138108"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99" idx="2"/>
                <a:endCxn id="101" idx="2"/>
              </p:cNvCxnSpPr>
              <p:nvPr/>
            </p:nvCxnSpPr>
            <p:spPr>
              <a:xfrm rot="5400000" flipH="1">
                <a:off x="3152396" y="2537012"/>
                <a:ext cx="1454499" cy="4400231"/>
              </a:xfrm>
              <a:prstGeom prst="bentConnector3">
                <a:avLst>
                  <a:gd name="adj1" fmla="val -15717"/>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7" idx="3"/>
                <a:endCxn id="108" idx="1"/>
              </p:cNvCxnSpPr>
              <p:nvPr/>
            </p:nvCxnSpPr>
            <p:spPr>
              <a:xfrm>
                <a:off x="7665750" y="3514718"/>
                <a:ext cx="155548" cy="0"/>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8" idx="0"/>
                <a:endCxn id="124" idx="2"/>
              </p:cNvCxnSpPr>
              <p:nvPr/>
            </p:nvCxnSpPr>
            <p:spPr>
              <a:xfrm flipH="1" flipV="1">
                <a:off x="8280851" y="2277873"/>
                <a:ext cx="2" cy="741685"/>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4" idx="2"/>
                <a:endCxn id="106" idx="0"/>
              </p:cNvCxnSpPr>
              <p:nvPr/>
            </p:nvCxnSpPr>
            <p:spPr>
              <a:xfrm>
                <a:off x="4951642" y="4009877"/>
                <a:ext cx="0" cy="629896"/>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5826944" y="5572860"/>
                <a:ext cx="186063" cy="96780"/>
              </a:xfrm>
              <a:prstGeom prst="rect">
                <a:avLst/>
              </a:prstGeom>
              <a:solidFill>
                <a:schemeClr val="bg1"/>
              </a:solidFill>
            </p:spPr>
            <p:txBody>
              <a:bodyPr wrap="square" lIns="0" tIns="0" rIns="0" bIns="0" rtlCol="0" anchor="ctr" anchorCtr="0">
                <a:noAutofit/>
              </a:bodyPr>
              <a:lstStyle/>
              <a:p>
                <a:pPr algn="ctr">
                  <a:lnSpc>
                    <a:spcPct val="90000"/>
                  </a:lnSpc>
                </a:pPr>
                <a:r>
                  <a:rPr lang="en-US" sz="600" b="1" dirty="0" smtClean="0">
                    <a:latin typeface="Arial" panose="020B0604020202020204" pitchFamily="34" charset="0"/>
                    <a:cs typeface="Arial" panose="020B0604020202020204" pitchFamily="34" charset="0"/>
                  </a:rPr>
                  <a:t>NO</a:t>
                </a:r>
                <a:endParaRPr lang="en-US" sz="600" b="1" dirty="0">
                  <a:latin typeface="Arial" panose="020B0604020202020204" pitchFamily="34" charset="0"/>
                  <a:cs typeface="Arial" panose="020B0604020202020204" pitchFamily="34" charset="0"/>
                </a:endParaRPr>
              </a:p>
            </p:txBody>
          </p:sp>
          <p:sp>
            <p:nvSpPr>
              <p:cNvPr id="123" name="Flowchart: Terminator 122"/>
              <p:cNvSpPr/>
              <p:nvPr/>
            </p:nvSpPr>
            <p:spPr>
              <a:xfrm>
                <a:off x="252152" y="1865925"/>
                <a:ext cx="1271848" cy="410620"/>
              </a:xfrm>
              <a:prstGeom prst="flowChartTerminator">
                <a:avLst/>
              </a:prstGeom>
              <a:solidFill>
                <a:srgbClr val="9BBB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900" b="1" dirty="0" smtClean="0">
                    <a:solidFill>
                      <a:schemeClr val="bg1"/>
                    </a:solidFill>
                    <a:latin typeface="Arial" panose="020B0604020202020204" pitchFamily="34" charset="0"/>
                    <a:cs typeface="Arial" panose="020B0604020202020204" pitchFamily="34" charset="0"/>
                  </a:rPr>
                  <a:t>START</a:t>
                </a:r>
              </a:p>
            </p:txBody>
          </p:sp>
          <p:sp>
            <p:nvSpPr>
              <p:cNvPr id="124" name="Flowchart: Terminator 123"/>
              <p:cNvSpPr/>
              <p:nvPr/>
            </p:nvSpPr>
            <p:spPr>
              <a:xfrm>
                <a:off x="7646302" y="1867253"/>
                <a:ext cx="1269098" cy="410620"/>
              </a:xfrm>
              <a:prstGeom prst="flowChartTerminator">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900" b="1" dirty="0" smtClean="0">
                    <a:solidFill>
                      <a:schemeClr val="bg1"/>
                    </a:solidFill>
                    <a:latin typeface="Arial" panose="020B0604020202020204" pitchFamily="34" charset="0"/>
                    <a:cs typeface="Arial" panose="020B0604020202020204" pitchFamily="34" charset="0"/>
                  </a:rPr>
                  <a:t>END</a:t>
                </a:r>
              </a:p>
              <a:p>
                <a:pPr algn="ctr">
                  <a:lnSpc>
                    <a:spcPct val="90000"/>
                  </a:lnSpc>
                </a:pPr>
                <a:r>
                  <a:rPr lang="en-US" sz="800" dirty="0">
                    <a:solidFill>
                      <a:schemeClr val="bg1"/>
                    </a:solidFill>
                    <a:latin typeface="Arial" panose="020B0604020202020204" pitchFamily="34" charset="0"/>
                    <a:cs typeface="Arial" panose="020B0604020202020204" pitchFamily="34" charset="0"/>
                  </a:rPr>
                  <a:t>Complete bi-weekly on Fridays</a:t>
                </a:r>
              </a:p>
            </p:txBody>
          </p:sp>
          <p:cxnSp>
            <p:nvCxnSpPr>
              <p:cNvPr id="125" name="Straight Arrow Connector 124"/>
              <p:cNvCxnSpPr>
                <a:stCxn id="109" idx="0"/>
                <a:endCxn id="107" idx="2"/>
              </p:cNvCxnSpPr>
              <p:nvPr/>
            </p:nvCxnSpPr>
            <p:spPr>
              <a:xfrm flipV="1">
                <a:off x="7206196" y="4009877"/>
                <a:ext cx="0" cy="629896"/>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81332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826" name="AutoShape 114"/>
          <p:cNvSpPr>
            <a:spLocks noChangeArrowheads="1"/>
          </p:cNvSpPr>
          <p:nvPr/>
        </p:nvSpPr>
        <p:spPr bwMode="auto">
          <a:xfrm rot="5400000" flipV="1">
            <a:off x="1030287" y="935038"/>
            <a:ext cx="434975" cy="1301750"/>
          </a:xfrm>
          <a:prstGeom prst="homePlate">
            <a:avLst>
              <a:gd name="adj" fmla="val 34032"/>
            </a:avLst>
          </a:prstGeom>
          <a:solidFill>
            <a:srgbClr val="B3001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eaVert" anchor="ctr"/>
          <a:lstStyle/>
          <a:p>
            <a:pPr algn="ctr"/>
            <a:r>
              <a:rPr lang="en-US" sz="1300" b="1">
                <a:solidFill>
                  <a:schemeClr val="bg1"/>
                </a:solidFill>
                <a:effectLst>
                  <a:outerShdw blurRad="38100" dist="38100" dir="2700000" algn="tl">
                    <a:srgbClr val="000000"/>
                  </a:outerShdw>
                </a:effectLst>
              </a:rPr>
              <a:t>CHART TYPE</a:t>
            </a:r>
          </a:p>
        </p:txBody>
      </p:sp>
      <p:sp>
        <p:nvSpPr>
          <p:cNvPr id="371827" name="AutoShape 115"/>
          <p:cNvSpPr>
            <a:spLocks noChangeArrowheads="1"/>
          </p:cNvSpPr>
          <p:nvPr/>
        </p:nvSpPr>
        <p:spPr bwMode="auto">
          <a:xfrm rot="5400000" flipV="1">
            <a:off x="3895725" y="935038"/>
            <a:ext cx="434975" cy="1301750"/>
          </a:xfrm>
          <a:prstGeom prst="homePlate">
            <a:avLst>
              <a:gd name="adj" fmla="val 34032"/>
            </a:avLst>
          </a:prstGeom>
          <a:solidFill>
            <a:srgbClr val="B3001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eaVert" anchor="ctr"/>
          <a:lstStyle/>
          <a:p>
            <a:pPr algn="ctr"/>
            <a:r>
              <a:rPr lang="en-US" sz="1300" b="1" dirty="0">
                <a:solidFill>
                  <a:schemeClr val="bg1"/>
                </a:solidFill>
                <a:effectLst>
                  <a:outerShdw blurRad="38100" dist="38100" dir="2700000" algn="tl">
                    <a:srgbClr val="000000"/>
                  </a:outerShdw>
                </a:effectLst>
              </a:rPr>
              <a:t>OBJECTIVE</a:t>
            </a:r>
          </a:p>
        </p:txBody>
      </p:sp>
      <p:sp>
        <p:nvSpPr>
          <p:cNvPr id="371828" name="AutoShape 116"/>
          <p:cNvSpPr>
            <a:spLocks noChangeArrowheads="1"/>
          </p:cNvSpPr>
          <p:nvPr/>
        </p:nvSpPr>
        <p:spPr bwMode="auto">
          <a:xfrm rot="5400000" flipV="1">
            <a:off x="5976937" y="935038"/>
            <a:ext cx="434975" cy="1301750"/>
          </a:xfrm>
          <a:prstGeom prst="homePlate">
            <a:avLst>
              <a:gd name="adj" fmla="val 34032"/>
            </a:avLst>
          </a:prstGeom>
          <a:solidFill>
            <a:srgbClr val="B3001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eaVert" anchor="ctr"/>
          <a:lstStyle/>
          <a:p>
            <a:pPr algn="ctr"/>
            <a:r>
              <a:rPr lang="en-US" sz="1300" b="1">
                <a:solidFill>
                  <a:schemeClr val="bg1"/>
                </a:solidFill>
                <a:effectLst>
                  <a:outerShdw blurRad="38100" dist="38100" dir="2700000" algn="tl">
                    <a:srgbClr val="000000"/>
                  </a:outerShdw>
                </a:effectLst>
              </a:rPr>
              <a:t>ADVANTAGES</a:t>
            </a:r>
          </a:p>
        </p:txBody>
      </p:sp>
      <p:sp>
        <p:nvSpPr>
          <p:cNvPr id="371829" name="AutoShape 117"/>
          <p:cNvSpPr>
            <a:spLocks noChangeArrowheads="1"/>
          </p:cNvSpPr>
          <p:nvPr/>
        </p:nvSpPr>
        <p:spPr bwMode="auto">
          <a:xfrm rot="5400000" flipV="1">
            <a:off x="7904162" y="935038"/>
            <a:ext cx="434975" cy="1301750"/>
          </a:xfrm>
          <a:prstGeom prst="homePlate">
            <a:avLst>
              <a:gd name="adj" fmla="val 34032"/>
            </a:avLst>
          </a:prstGeom>
          <a:solidFill>
            <a:srgbClr val="B3001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eaVert" anchor="ctr"/>
          <a:lstStyle/>
          <a:p>
            <a:pPr algn="ctr"/>
            <a:r>
              <a:rPr lang="en-US" sz="1300" b="1">
                <a:solidFill>
                  <a:schemeClr val="bg1"/>
                </a:solidFill>
                <a:effectLst>
                  <a:outerShdw blurRad="38100" dist="38100" dir="2700000" algn="tl">
                    <a:srgbClr val="000000"/>
                  </a:outerShdw>
                </a:effectLst>
              </a:rPr>
              <a:t>DISADVANTAGES</a:t>
            </a:r>
          </a:p>
        </p:txBody>
      </p:sp>
      <p:sp>
        <p:nvSpPr>
          <p:cNvPr id="371714" name="Rectangle 2"/>
          <p:cNvSpPr>
            <a:spLocks noGrp="1" noChangeArrowheads="1"/>
          </p:cNvSpPr>
          <p:nvPr>
            <p:ph type="title"/>
          </p:nvPr>
        </p:nvSpPr>
        <p:spPr>
          <a:noFill/>
          <a:ln/>
        </p:spPr>
        <p:txBody>
          <a:bodyPr/>
          <a:lstStyle/>
          <a:p>
            <a:r>
              <a:rPr lang="en-US"/>
              <a:t>Summary of process flowchart tools</a:t>
            </a:r>
          </a:p>
        </p:txBody>
      </p:sp>
      <p:sp>
        <p:nvSpPr>
          <p:cNvPr id="371745" name="Rectangle 33"/>
          <p:cNvSpPr>
            <a:spLocks noChangeArrowheads="1"/>
          </p:cNvSpPr>
          <p:nvPr/>
        </p:nvSpPr>
        <p:spPr bwMode="auto">
          <a:xfrm>
            <a:off x="107950" y="4176713"/>
            <a:ext cx="147636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dirty="0"/>
              <a:t>2</a:t>
            </a:r>
            <a:r>
              <a:rPr lang="en-US" dirty="0" smtClean="0"/>
              <a:t>.  </a:t>
            </a:r>
            <a:r>
              <a:rPr lang="en-US" dirty="0"/>
              <a:t>Block Diagram</a:t>
            </a:r>
          </a:p>
        </p:txBody>
      </p:sp>
      <p:sp>
        <p:nvSpPr>
          <p:cNvPr id="371755" name="Rectangle 43"/>
          <p:cNvSpPr>
            <a:spLocks noChangeArrowheads="1"/>
          </p:cNvSpPr>
          <p:nvPr/>
        </p:nvSpPr>
        <p:spPr bwMode="auto">
          <a:xfrm>
            <a:off x="3133725" y="4164013"/>
            <a:ext cx="1957388" cy="109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115888" indent="-115888" algn="l">
              <a:spcAft>
                <a:spcPct val="20000"/>
              </a:spcAft>
              <a:buClr>
                <a:srgbClr val="B30019"/>
              </a:buClr>
              <a:buSzPct val="75000"/>
              <a:buFont typeface="Monotype Sorts" pitchFamily="2" charset="2"/>
              <a:buChar char="n"/>
            </a:pPr>
            <a:r>
              <a:rPr lang="en-US" sz="1200" b="0"/>
              <a:t>Macro or micro analysis.</a:t>
            </a:r>
          </a:p>
          <a:p>
            <a:pPr marL="115888" indent="-115888" algn="l">
              <a:spcAft>
                <a:spcPct val="20000"/>
              </a:spcAft>
              <a:buClr>
                <a:srgbClr val="B30019"/>
              </a:buClr>
              <a:buSzPct val="75000"/>
              <a:buFont typeface="Monotype Sorts" pitchFamily="2" charset="2"/>
              <a:buChar char="n"/>
            </a:pPr>
            <a:r>
              <a:rPr lang="en-US" sz="1200" b="0"/>
              <a:t>Logic diagrams or decision trees.</a:t>
            </a:r>
          </a:p>
          <a:p>
            <a:pPr marL="115888" indent="-115888" algn="l">
              <a:spcAft>
                <a:spcPct val="20000"/>
              </a:spcAft>
              <a:buClr>
                <a:srgbClr val="B30019"/>
              </a:buClr>
              <a:buSzPct val="75000"/>
              <a:buFont typeface="Monotype Sorts" pitchFamily="2" charset="2"/>
              <a:buChar char="n"/>
            </a:pPr>
            <a:r>
              <a:rPr lang="en-US" sz="1200" b="0"/>
              <a:t>Cycle vs. processing time comparison.</a:t>
            </a:r>
          </a:p>
        </p:txBody>
      </p:sp>
      <p:sp>
        <p:nvSpPr>
          <p:cNvPr id="371756" name="Rectangle 44"/>
          <p:cNvSpPr>
            <a:spLocks noChangeArrowheads="1"/>
          </p:cNvSpPr>
          <p:nvPr/>
        </p:nvSpPr>
        <p:spPr bwMode="auto">
          <a:xfrm>
            <a:off x="5291138" y="4164013"/>
            <a:ext cx="1806575" cy="109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115888" indent="-115888" algn="l">
              <a:spcAft>
                <a:spcPct val="20000"/>
              </a:spcAft>
              <a:buClr>
                <a:srgbClr val="B30019"/>
              </a:buClr>
              <a:buSzPct val="75000"/>
              <a:buFont typeface="Monotype Sorts" pitchFamily="2" charset="2"/>
              <a:buChar char="n"/>
            </a:pPr>
            <a:r>
              <a:rPr lang="en-US" sz="1200" b="0"/>
              <a:t>Flexible &amp; easy to use.</a:t>
            </a:r>
          </a:p>
          <a:p>
            <a:pPr marL="115888" indent="-115888" algn="l">
              <a:spcAft>
                <a:spcPct val="20000"/>
              </a:spcAft>
              <a:buClr>
                <a:srgbClr val="B30019"/>
              </a:buClr>
              <a:buSzPct val="75000"/>
              <a:buFont typeface="Monotype Sorts" pitchFamily="2" charset="2"/>
              <a:buChar char="n"/>
            </a:pPr>
            <a:r>
              <a:rPr lang="en-US" sz="1200" b="0"/>
              <a:t>Most people know it - commonly used.</a:t>
            </a:r>
          </a:p>
          <a:p>
            <a:pPr marL="115888" indent="-115888" algn="l">
              <a:spcAft>
                <a:spcPct val="20000"/>
              </a:spcAft>
              <a:buClr>
                <a:srgbClr val="B30019"/>
              </a:buClr>
              <a:buSzPct val="75000"/>
              <a:buFont typeface="Monotype Sorts" pitchFamily="2" charset="2"/>
              <a:buChar char="n"/>
            </a:pPr>
            <a:r>
              <a:rPr lang="en-US" sz="1200" b="0"/>
              <a:t>Flow can go left to right or gravity flow.</a:t>
            </a:r>
          </a:p>
        </p:txBody>
      </p:sp>
      <p:sp>
        <p:nvSpPr>
          <p:cNvPr id="371757" name="Rectangle 45"/>
          <p:cNvSpPr>
            <a:spLocks noChangeArrowheads="1"/>
          </p:cNvSpPr>
          <p:nvPr/>
        </p:nvSpPr>
        <p:spPr bwMode="auto">
          <a:xfrm>
            <a:off x="7218363" y="4164013"/>
            <a:ext cx="1806575" cy="14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115888" indent="-115888" algn="l">
              <a:spcAft>
                <a:spcPct val="20000"/>
              </a:spcAft>
              <a:buClr>
                <a:srgbClr val="B30019"/>
              </a:buClr>
              <a:buSzPct val="75000"/>
              <a:buFont typeface="Monotype Sorts" pitchFamily="2" charset="2"/>
              <a:buChar char="n"/>
            </a:pPr>
            <a:r>
              <a:rPr lang="en-US" sz="1200" b="0"/>
              <a:t>Does not clearly show:</a:t>
            </a:r>
          </a:p>
          <a:p>
            <a:pPr marL="246063" lvl="1" indent="-128588" algn="l">
              <a:spcAft>
                <a:spcPct val="20000"/>
              </a:spcAft>
              <a:buClr>
                <a:srgbClr val="B30019"/>
              </a:buClr>
              <a:buSzPct val="75000"/>
              <a:buFont typeface="Monotype Sorts" pitchFamily="2" charset="2"/>
              <a:buChar char="q"/>
            </a:pPr>
            <a:r>
              <a:rPr lang="en-US" sz="1200" b="0"/>
              <a:t>who does what or handoffs.</a:t>
            </a:r>
          </a:p>
          <a:p>
            <a:pPr marL="246063" lvl="1" indent="-128588" algn="l">
              <a:spcAft>
                <a:spcPct val="20000"/>
              </a:spcAft>
              <a:buClr>
                <a:srgbClr val="B30019"/>
              </a:buClr>
              <a:buSzPct val="75000"/>
              <a:buFont typeface="Monotype Sorts" pitchFamily="2" charset="2"/>
              <a:buChar char="q"/>
            </a:pPr>
            <a:r>
              <a:rPr lang="en-US" sz="1200" b="0"/>
              <a:t>processing vs. cycle time.</a:t>
            </a:r>
          </a:p>
          <a:p>
            <a:pPr marL="115888" indent="-115888" algn="l">
              <a:spcAft>
                <a:spcPct val="20000"/>
              </a:spcAft>
              <a:buClr>
                <a:srgbClr val="B30019"/>
              </a:buClr>
              <a:buSzPct val="75000"/>
              <a:buFont typeface="Monotype Sorts" pitchFamily="2" charset="2"/>
              <a:buChar char="n"/>
            </a:pPr>
            <a:r>
              <a:rPr lang="en-US" sz="1200" b="0"/>
              <a:t>Detail can get overwhelming.</a:t>
            </a:r>
          </a:p>
        </p:txBody>
      </p:sp>
      <p:grpSp>
        <p:nvGrpSpPr>
          <p:cNvPr id="371779" name="Group 67"/>
          <p:cNvGrpSpPr>
            <a:grpSpLocks/>
          </p:cNvGrpSpPr>
          <p:nvPr/>
        </p:nvGrpSpPr>
        <p:grpSpPr bwMode="auto">
          <a:xfrm>
            <a:off x="242888" y="4518026"/>
            <a:ext cx="2532062" cy="887412"/>
            <a:chOff x="153" y="3531"/>
            <a:chExt cx="1595" cy="559"/>
          </a:xfrm>
        </p:grpSpPr>
        <p:sp>
          <p:nvSpPr>
            <p:cNvPr id="371780" name="Freeform 68"/>
            <p:cNvSpPr>
              <a:spLocks/>
            </p:cNvSpPr>
            <p:nvPr/>
          </p:nvSpPr>
          <p:spPr bwMode="auto">
            <a:xfrm>
              <a:off x="581" y="3679"/>
              <a:ext cx="1093" cy="411"/>
            </a:xfrm>
            <a:custGeom>
              <a:avLst/>
              <a:gdLst>
                <a:gd name="T0" fmla="*/ 4008 w 4009"/>
                <a:gd name="T1" fmla="*/ 1098 h 1417"/>
                <a:gd name="T2" fmla="*/ 4008 w 4009"/>
                <a:gd name="T3" fmla="*/ 1416 h 1417"/>
                <a:gd name="T4" fmla="*/ 0 w 4009"/>
                <a:gd name="T5" fmla="*/ 1416 h 1417"/>
                <a:gd name="T6" fmla="*/ 0 w 4009"/>
                <a:gd name="T7" fmla="*/ 1344 h 1417"/>
                <a:gd name="T8" fmla="*/ 0 w 4009"/>
                <a:gd name="T9" fmla="*/ 0 h 1417"/>
              </a:gdLst>
              <a:ahLst/>
              <a:cxnLst>
                <a:cxn ang="0">
                  <a:pos x="T0" y="T1"/>
                </a:cxn>
                <a:cxn ang="0">
                  <a:pos x="T2" y="T3"/>
                </a:cxn>
                <a:cxn ang="0">
                  <a:pos x="T4" y="T5"/>
                </a:cxn>
                <a:cxn ang="0">
                  <a:pos x="T6" y="T7"/>
                </a:cxn>
                <a:cxn ang="0">
                  <a:pos x="T8" y="T9"/>
                </a:cxn>
              </a:cxnLst>
              <a:rect l="0" t="0" r="r" b="b"/>
              <a:pathLst>
                <a:path w="4009" h="1417">
                  <a:moveTo>
                    <a:pt x="4008" y="1098"/>
                  </a:moveTo>
                  <a:lnTo>
                    <a:pt x="4008" y="1416"/>
                  </a:lnTo>
                  <a:lnTo>
                    <a:pt x="0" y="1416"/>
                  </a:lnTo>
                  <a:lnTo>
                    <a:pt x="0" y="1344"/>
                  </a:lnTo>
                  <a:lnTo>
                    <a:pt x="0" y="0"/>
                  </a:lnTo>
                </a:path>
              </a:pathLst>
            </a:custGeom>
            <a:noFill/>
            <a:ln w="9525" cap="rnd"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81" name="AutoShape 69"/>
            <p:cNvSpPr>
              <a:spLocks noChangeArrowheads="1"/>
            </p:cNvSpPr>
            <p:nvPr/>
          </p:nvSpPr>
          <p:spPr bwMode="auto">
            <a:xfrm>
              <a:off x="1650" y="3613"/>
              <a:ext cx="98" cy="64"/>
            </a:xfrm>
            <a:prstGeom prst="roundRect">
              <a:avLst>
                <a:gd name="adj" fmla="val 49343"/>
              </a:avLst>
            </a:prstGeom>
            <a:solidFill>
              <a:schemeClr val="accent1"/>
            </a:solidFill>
            <a:ln w="254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Enjoy</a:t>
              </a:r>
            </a:p>
            <a:p>
              <a:pPr defTabSz="522288"/>
              <a:r>
                <a:rPr lang="en-US" sz="200" b="0"/>
                <a:t>Coffee</a:t>
              </a:r>
            </a:p>
          </p:txBody>
        </p:sp>
        <p:sp>
          <p:nvSpPr>
            <p:cNvPr id="371782" name="Line 70"/>
            <p:cNvSpPr>
              <a:spLocks noChangeShapeType="1"/>
            </p:cNvSpPr>
            <p:nvPr/>
          </p:nvSpPr>
          <p:spPr bwMode="auto">
            <a:xfrm>
              <a:off x="1593" y="3646"/>
              <a:ext cx="52"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83" name="Rectangle 71"/>
            <p:cNvSpPr>
              <a:spLocks noChangeArrowheads="1"/>
            </p:cNvSpPr>
            <p:nvPr/>
          </p:nvSpPr>
          <p:spPr bwMode="auto">
            <a:xfrm>
              <a:off x="1390" y="3611"/>
              <a:ext cx="52" cy="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Stir</a:t>
              </a:r>
            </a:p>
          </p:txBody>
        </p:sp>
        <p:sp>
          <p:nvSpPr>
            <p:cNvPr id="371784" name="Line 72"/>
            <p:cNvSpPr>
              <a:spLocks noChangeShapeType="1"/>
            </p:cNvSpPr>
            <p:nvPr/>
          </p:nvSpPr>
          <p:spPr bwMode="auto">
            <a:xfrm>
              <a:off x="1340" y="3646"/>
              <a:ext cx="5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85" name="Line 73"/>
            <p:cNvSpPr>
              <a:spLocks noChangeShapeType="1"/>
            </p:cNvSpPr>
            <p:nvPr/>
          </p:nvSpPr>
          <p:spPr bwMode="auto">
            <a:xfrm>
              <a:off x="1217" y="3648"/>
              <a:ext cx="49"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86" name="Rectangle 74"/>
            <p:cNvSpPr>
              <a:spLocks noChangeArrowheads="1"/>
            </p:cNvSpPr>
            <p:nvPr/>
          </p:nvSpPr>
          <p:spPr bwMode="auto">
            <a:xfrm>
              <a:off x="1265" y="3611"/>
              <a:ext cx="81" cy="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Pour in</a:t>
              </a:r>
            </a:p>
            <a:p>
              <a:pPr defTabSz="522288"/>
              <a:r>
                <a:rPr lang="en-US" sz="200" b="0"/>
                <a:t>cream</a:t>
              </a:r>
            </a:p>
          </p:txBody>
        </p:sp>
        <p:sp>
          <p:nvSpPr>
            <p:cNvPr id="371787" name="AutoShape 75"/>
            <p:cNvSpPr>
              <a:spLocks noChangeArrowheads="1"/>
            </p:cNvSpPr>
            <p:nvPr/>
          </p:nvSpPr>
          <p:spPr bwMode="auto">
            <a:xfrm>
              <a:off x="1120" y="3591"/>
              <a:ext cx="103" cy="10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Need</a:t>
              </a:r>
            </a:p>
            <a:p>
              <a:pPr defTabSz="522288"/>
              <a:r>
                <a:rPr lang="en-US" sz="200" b="0"/>
                <a:t>cream?</a:t>
              </a:r>
            </a:p>
          </p:txBody>
        </p:sp>
        <p:sp>
          <p:nvSpPr>
            <p:cNvPr id="371788" name="Line 76"/>
            <p:cNvSpPr>
              <a:spLocks noChangeShapeType="1"/>
            </p:cNvSpPr>
            <p:nvPr/>
          </p:nvSpPr>
          <p:spPr bwMode="auto">
            <a:xfrm>
              <a:off x="1066" y="3646"/>
              <a:ext cx="52"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89" name="Rectangle 77"/>
            <p:cNvSpPr>
              <a:spLocks noChangeArrowheads="1"/>
            </p:cNvSpPr>
            <p:nvPr/>
          </p:nvSpPr>
          <p:spPr bwMode="auto">
            <a:xfrm>
              <a:off x="973" y="3611"/>
              <a:ext cx="101" cy="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Pour in</a:t>
              </a:r>
            </a:p>
            <a:p>
              <a:pPr defTabSz="522288"/>
              <a:r>
                <a:rPr lang="en-US" sz="200" b="0"/>
                <a:t>sweetener</a:t>
              </a:r>
            </a:p>
          </p:txBody>
        </p:sp>
        <p:sp>
          <p:nvSpPr>
            <p:cNvPr id="371790" name="Line 78"/>
            <p:cNvSpPr>
              <a:spLocks noChangeShapeType="1"/>
            </p:cNvSpPr>
            <p:nvPr/>
          </p:nvSpPr>
          <p:spPr bwMode="auto">
            <a:xfrm>
              <a:off x="924" y="3648"/>
              <a:ext cx="5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91" name="AutoShape 79"/>
            <p:cNvSpPr>
              <a:spLocks noChangeArrowheads="1"/>
            </p:cNvSpPr>
            <p:nvPr/>
          </p:nvSpPr>
          <p:spPr bwMode="auto">
            <a:xfrm>
              <a:off x="830" y="3591"/>
              <a:ext cx="105" cy="108"/>
            </a:xfrm>
            <a:prstGeom prst="diamond">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Need</a:t>
              </a:r>
            </a:p>
            <a:p>
              <a:pPr defTabSz="522288"/>
              <a:r>
                <a:rPr lang="en-US" sz="200" b="0"/>
                <a:t>sweetener</a:t>
              </a:r>
              <a:br>
                <a:rPr lang="en-US" sz="200" b="0"/>
              </a:br>
              <a:r>
                <a:rPr lang="en-US" sz="200" b="0"/>
                <a:t>?</a:t>
              </a:r>
            </a:p>
          </p:txBody>
        </p:sp>
        <p:sp>
          <p:nvSpPr>
            <p:cNvPr id="371792" name="Line 80"/>
            <p:cNvSpPr>
              <a:spLocks noChangeShapeType="1"/>
            </p:cNvSpPr>
            <p:nvPr/>
          </p:nvSpPr>
          <p:spPr bwMode="auto">
            <a:xfrm>
              <a:off x="780" y="3645"/>
              <a:ext cx="50" cy="1"/>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93" name="Rectangle 81"/>
            <p:cNvSpPr>
              <a:spLocks noChangeArrowheads="1"/>
            </p:cNvSpPr>
            <p:nvPr/>
          </p:nvSpPr>
          <p:spPr bwMode="auto">
            <a:xfrm>
              <a:off x="683" y="3611"/>
              <a:ext cx="101" cy="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Pour cup</a:t>
              </a:r>
            </a:p>
            <a:p>
              <a:pPr defTabSz="522288"/>
              <a:r>
                <a:rPr lang="en-US" sz="200" b="0"/>
                <a:t>of coffee</a:t>
              </a:r>
            </a:p>
          </p:txBody>
        </p:sp>
        <p:sp>
          <p:nvSpPr>
            <p:cNvPr id="371794" name="Line 82"/>
            <p:cNvSpPr>
              <a:spLocks noChangeShapeType="1"/>
            </p:cNvSpPr>
            <p:nvPr/>
          </p:nvSpPr>
          <p:spPr bwMode="auto">
            <a:xfrm>
              <a:off x="638" y="3643"/>
              <a:ext cx="5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95" name="Rectangle 83"/>
            <p:cNvSpPr>
              <a:spLocks noChangeArrowheads="1"/>
            </p:cNvSpPr>
            <p:nvPr/>
          </p:nvSpPr>
          <p:spPr bwMode="auto">
            <a:xfrm>
              <a:off x="536" y="3611"/>
              <a:ext cx="102" cy="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Pick up</a:t>
              </a:r>
            </a:p>
            <a:p>
              <a:pPr defTabSz="522288"/>
              <a:r>
                <a:rPr lang="en-US" sz="200" b="0"/>
                <a:t>coffee pot</a:t>
              </a:r>
            </a:p>
          </p:txBody>
        </p:sp>
        <p:sp>
          <p:nvSpPr>
            <p:cNvPr id="371796" name="Line 84"/>
            <p:cNvSpPr>
              <a:spLocks noChangeShapeType="1"/>
            </p:cNvSpPr>
            <p:nvPr/>
          </p:nvSpPr>
          <p:spPr bwMode="auto">
            <a:xfrm flipV="1">
              <a:off x="370" y="3642"/>
              <a:ext cx="51"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97" name="AutoShape 85"/>
            <p:cNvSpPr>
              <a:spLocks noChangeArrowheads="1"/>
            </p:cNvSpPr>
            <p:nvPr/>
          </p:nvSpPr>
          <p:spPr bwMode="auto">
            <a:xfrm>
              <a:off x="153" y="3611"/>
              <a:ext cx="105" cy="68"/>
            </a:xfrm>
            <a:prstGeom prst="roundRect">
              <a:avLst>
                <a:gd name="adj" fmla="val 497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Pick up</a:t>
              </a:r>
            </a:p>
            <a:p>
              <a:pPr defTabSz="522288"/>
              <a:r>
                <a:rPr lang="en-US" sz="200" b="0"/>
                <a:t>mug</a:t>
              </a:r>
            </a:p>
          </p:txBody>
        </p:sp>
        <p:sp>
          <p:nvSpPr>
            <p:cNvPr id="371798" name="Rectangle 86"/>
            <p:cNvSpPr>
              <a:spLocks noChangeArrowheads="1"/>
            </p:cNvSpPr>
            <p:nvPr/>
          </p:nvSpPr>
          <p:spPr bwMode="auto">
            <a:xfrm>
              <a:off x="311" y="3611"/>
              <a:ext cx="64"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See if</a:t>
              </a:r>
            </a:p>
            <a:p>
              <a:pPr defTabSz="522288"/>
              <a:r>
                <a:rPr lang="en-US" sz="200" b="0"/>
                <a:t>clean</a:t>
              </a:r>
            </a:p>
          </p:txBody>
        </p:sp>
        <p:sp>
          <p:nvSpPr>
            <p:cNvPr id="371799" name="AutoShape 87"/>
            <p:cNvSpPr>
              <a:spLocks noChangeArrowheads="1"/>
            </p:cNvSpPr>
            <p:nvPr/>
          </p:nvSpPr>
          <p:spPr bwMode="auto">
            <a:xfrm>
              <a:off x="1499" y="3591"/>
              <a:ext cx="103" cy="10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Taste</a:t>
              </a:r>
            </a:p>
            <a:p>
              <a:pPr defTabSz="522288"/>
              <a:r>
                <a:rPr lang="en-US" sz="200" b="0"/>
                <a:t>Test</a:t>
              </a:r>
            </a:p>
          </p:txBody>
        </p:sp>
        <p:sp>
          <p:nvSpPr>
            <p:cNvPr id="371800" name="Rectangle 88"/>
            <p:cNvSpPr>
              <a:spLocks noChangeArrowheads="1"/>
            </p:cNvSpPr>
            <p:nvPr/>
          </p:nvSpPr>
          <p:spPr bwMode="auto">
            <a:xfrm>
              <a:off x="1273" y="3787"/>
              <a:ext cx="64"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Need</a:t>
              </a:r>
            </a:p>
            <a:p>
              <a:pPr defTabSz="522288"/>
              <a:r>
                <a:rPr lang="en-US" sz="200" b="0"/>
                <a:t>only</a:t>
              </a:r>
            </a:p>
            <a:p>
              <a:pPr defTabSz="522288"/>
              <a:r>
                <a:rPr lang="en-US" sz="200" b="0"/>
                <a:t>cream</a:t>
              </a:r>
            </a:p>
          </p:txBody>
        </p:sp>
        <p:sp>
          <p:nvSpPr>
            <p:cNvPr id="371801" name="AutoShape 89"/>
            <p:cNvSpPr>
              <a:spLocks noChangeArrowheads="1"/>
            </p:cNvSpPr>
            <p:nvPr/>
          </p:nvSpPr>
          <p:spPr bwMode="auto">
            <a:xfrm>
              <a:off x="1467" y="3769"/>
              <a:ext cx="104" cy="107"/>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What’s</a:t>
              </a:r>
            </a:p>
            <a:p>
              <a:pPr defTabSz="522288"/>
              <a:r>
                <a:rPr lang="en-US" sz="200" b="0"/>
                <a:t>missing?</a:t>
              </a:r>
            </a:p>
          </p:txBody>
        </p:sp>
        <p:sp>
          <p:nvSpPr>
            <p:cNvPr id="371802" name="Rectangle 90"/>
            <p:cNvSpPr>
              <a:spLocks noChangeArrowheads="1"/>
            </p:cNvSpPr>
            <p:nvPr/>
          </p:nvSpPr>
          <p:spPr bwMode="auto">
            <a:xfrm>
              <a:off x="1643" y="3788"/>
              <a:ext cx="64"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Fresh</a:t>
              </a:r>
            </a:p>
            <a:p>
              <a:pPr defTabSz="522288"/>
              <a:r>
                <a:rPr lang="en-US" sz="200" b="0"/>
                <a:t>coffee</a:t>
              </a:r>
            </a:p>
          </p:txBody>
        </p:sp>
        <p:sp>
          <p:nvSpPr>
            <p:cNvPr id="371803" name="Rectangle 91"/>
            <p:cNvSpPr>
              <a:spLocks noChangeArrowheads="1"/>
            </p:cNvSpPr>
            <p:nvPr/>
          </p:nvSpPr>
          <p:spPr bwMode="auto">
            <a:xfrm>
              <a:off x="1477" y="3928"/>
              <a:ext cx="80" cy="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Need</a:t>
              </a:r>
            </a:p>
            <a:p>
              <a:pPr defTabSz="522288"/>
              <a:r>
                <a:rPr lang="en-US" sz="200" b="0"/>
                <a:t>at least</a:t>
              </a:r>
            </a:p>
            <a:p>
              <a:pPr defTabSz="522288"/>
              <a:r>
                <a:rPr lang="en-US" sz="200" b="0"/>
                <a:t>sweetener</a:t>
              </a:r>
            </a:p>
          </p:txBody>
        </p:sp>
        <p:sp>
          <p:nvSpPr>
            <p:cNvPr id="371804" name="Rectangle 92"/>
            <p:cNvSpPr>
              <a:spLocks noChangeArrowheads="1"/>
            </p:cNvSpPr>
            <p:nvPr/>
          </p:nvSpPr>
          <p:spPr bwMode="auto">
            <a:xfrm>
              <a:off x="1624" y="3935"/>
              <a:ext cx="102"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Pour out</a:t>
              </a:r>
            </a:p>
            <a:p>
              <a:pPr defTabSz="522288"/>
              <a:r>
                <a:rPr lang="en-US" sz="200" b="0"/>
                <a:t>&amp; make</a:t>
              </a:r>
            </a:p>
            <a:p>
              <a:pPr defTabSz="522288"/>
              <a:r>
                <a:rPr lang="en-US" sz="200" b="0"/>
                <a:t>new pot</a:t>
              </a:r>
            </a:p>
          </p:txBody>
        </p:sp>
        <p:sp>
          <p:nvSpPr>
            <p:cNvPr id="371805" name="Line 93"/>
            <p:cNvSpPr>
              <a:spLocks noChangeShapeType="1"/>
            </p:cNvSpPr>
            <p:nvPr/>
          </p:nvSpPr>
          <p:spPr bwMode="auto">
            <a:xfrm>
              <a:off x="259" y="3643"/>
              <a:ext cx="51"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06" name="Freeform 94"/>
            <p:cNvSpPr>
              <a:spLocks/>
            </p:cNvSpPr>
            <p:nvPr/>
          </p:nvSpPr>
          <p:spPr bwMode="auto">
            <a:xfrm>
              <a:off x="882" y="3552"/>
              <a:ext cx="216" cy="89"/>
            </a:xfrm>
            <a:custGeom>
              <a:avLst/>
              <a:gdLst>
                <a:gd name="T0" fmla="*/ 0 w 746"/>
                <a:gd name="T1" fmla="*/ 136 h 310"/>
                <a:gd name="T2" fmla="*/ 0 w 746"/>
                <a:gd name="T3" fmla="*/ 0 h 310"/>
                <a:gd name="T4" fmla="*/ 745 w 746"/>
                <a:gd name="T5" fmla="*/ 0 h 310"/>
                <a:gd name="T6" fmla="*/ 745 w 746"/>
                <a:gd name="T7" fmla="*/ 309 h 310"/>
              </a:gdLst>
              <a:ahLst/>
              <a:cxnLst>
                <a:cxn ang="0">
                  <a:pos x="T0" y="T1"/>
                </a:cxn>
                <a:cxn ang="0">
                  <a:pos x="T2" y="T3"/>
                </a:cxn>
                <a:cxn ang="0">
                  <a:pos x="T4" y="T5"/>
                </a:cxn>
                <a:cxn ang="0">
                  <a:pos x="T6" y="T7"/>
                </a:cxn>
              </a:cxnLst>
              <a:rect l="0" t="0" r="r" b="b"/>
              <a:pathLst>
                <a:path w="746" h="310">
                  <a:moveTo>
                    <a:pt x="0" y="136"/>
                  </a:moveTo>
                  <a:lnTo>
                    <a:pt x="0" y="0"/>
                  </a:lnTo>
                  <a:lnTo>
                    <a:pt x="745" y="0"/>
                  </a:lnTo>
                  <a:lnTo>
                    <a:pt x="745" y="309"/>
                  </a:lnTo>
                </a:path>
              </a:pathLst>
            </a:custGeom>
            <a:noFill/>
            <a:ln w="952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07" name="Rectangle 95"/>
            <p:cNvSpPr>
              <a:spLocks noChangeArrowheads="1"/>
            </p:cNvSpPr>
            <p:nvPr/>
          </p:nvSpPr>
          <p:spPr bwMode="auto">
            <a:xfrm>
              <a:off x="800" y="3531"/>
              <a:ext cx="128"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200" b="0"/>
                <a:t>N</a:t>
              </a:r>
            </a:p>
          </p:txBody>
        </p:sp>
        <p:sp>
          <p:nvSpPr>
            <p:cNvPr id="371808" name="Rectangle 96"/>
            <p:cNvSpPr>
              <a:spLocks noChangeArrowheads="1"/>
            </p:cNvSpPr>
            <p:nvPr/>
          </p:nvSpPr>
          <p:spPr bwMode="auto">
            <a:xfrm>
              <a:off x="877" y="3577"/>
              <a:ext cx="127"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200" b="0"/>
                <a:t>Y</a:t>
              </a:r>
            </a:p>
          </p:txBody>
        </p:sp>
        <p:sp>
          <p:nvSpPr>
            <p:cNvPr id="371809" name="Rectangle 97"/>
            <p:cNvSpPr>
              <a:spLocks noChangeArrowheads="1"/>
            </p:cNvSpPr>
            <p:nvPr/>
          </p:nvSpPr>
          <p:spPr bwMode="auto">
            <a:xfrm>
              <a:off x="1167" y="3578"/>
              <a:ext cx="127"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200" b="0"/>
                <a:t>Y</a:t>
              </a:r>
            </a:p>
          </p:txBody>
        </p:sp>
        <p:sp>
          <p:nvSpPr>
            <p:cNvPr id="371810" name="Freeform 98"/>
            <p:cNvSpPr>
              <a:spLocks/>
            </p:cNvSpPr>
            <p:nvPr/>
          </p:nvSpPr>
          <p:spPr bwMode="auto">
            <a:xfrm>
              <a:off x="1171" y="3552"/>
              <a:ext cx="239" cy="57"/>
            </a:xfrm>
            <a:custGeom>
              <a:avLst/>
              <a:gdLst>
                <a:gd name="T0" fmla="*/ 0 w 1013"/>
                <a:gd name="T1" fmla="*/ 136 h 201"/>
                <a:gd name="T2" fmla="*/ 0 w 1013"/>
                <a:gd name="T3" fmla="*/ 0 h 201"/>
                <a:gd name="T4" fmla="*/ 1012 w 1013"/>
                <a:gd name="T5" fmla="*/ 0 h 201"/>
                <a:gd name="T6" fmla="*/ 1012 w 1013"/>
                <a:gd name="T7" fmla="*/ 200 h 201"/>
              </a:gdLst>
              <a:ahLst/>
              <a:cxnLst>
                <a:cxn ang="0">
                  <a:pos x="T0" y="T1"/>
                </a:cxn>
                <a:cxn ang="0">
                  <a:pos x="T2" y="T3"/>
                </a:cxn>
                <a:cxn ang="0">
                  <a:pos x="T4" y="T5"/>
                </a:cxn>
                <a:cxn ang="0">
                  <a:pos x="T6" y="T7"/>
                </a:cxn>
              </a:cxnLst>
              <a:rect l="0" t="0" r="r" b="b"/>
              <a:pathLst>
                <a:path w="1013" h="201">
                  <a:moveTo>
                    <a:pt x="0" y="136"/>
                  </a:moveTo>
                  <a:lnTo>
                    <a:pt x="0" y="0"/>
                  </a:lnTo>
                  <a:lnTo>
                    <a:pt x="1012" y="0"/>
                  </a:lnTo>
                  <a:lnTo>
                    <a:pt x="1012" y="200"/>
                  </a:lnTo>
                </a:path>
              </a:pathLst>
            </a:custGeom>
            <a:noFill/>
            <a:ln w="952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1" name="Line 99"/>
            <p:cNvSpPr>
              <a:spLocks noChangeShapeType="1"/>
            </p:cNvSpPr>
            <p:nvPr/>
          </p:nvSpPr>
          <p:spPr bwMode="auto">
            <a:xfrm>
              <a:off x="1443" y="3648"/>
              <a:ext cx="49"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2" name="Rectangle 100"/>
            <p:cNvSpPr>
              <a:spLocks noChangeArrowheads="1"/>
            </p:cNvSpPr>
            <p:nvPr/>
          </p:nvSpPr>
          <p:spPr bwMode="auto">
            <a:xfrm>
              <a:off x="1538" y="3577"/>
              <a:ext cx="127"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200" b="0"/>
                <a:t>Y</a:t>
              </a:r>
            </a:p>
          </p:txBody>
        </p:sp>
        <p:sp>
          <p:nvSpPr>
            <p:cNvPr id="371813" name="Freeform 101"/>
            <p:cNvSpPr>
              <a:spLocks/>
            </p:cNvSpPr>
            <p:nvPr/>
          </p:nvSpPr>
          <p:spPr bwMode="auto">
            <a:xfrm>
              <a:off x="1520" y="3700"/>
              <a:ext cx="32" cy="70"/>
            </a:xfrm>
            <a:custGeom>
              <a:avLst/>
              <a:gdLst>
                <a:gd name="T0" fmla="*/ 109 w 110"/>
                <a:gd name="T1" fmla="*/ 0 h 246"/>
                <a:gd name="T2" fmla="*/ 109 w 110"/>
                <a:gd name="T3" fmla="*/ 118 h 246"/>
                <a:gd name="T4" fmla="*/ 0 w 110"/>
                <a:gd name="T5" fmla="*/ 118 h 246"/>
                <a:gd name="T6" fmla="*/ 0 w 110"/>
                <a:gd name="T7" fmla="*/ 245 h 246"/>
              </a:gdLst>
              <a:ahLst/>
              <a:cxnLst>
                <a:cxn ang="0">
                  <a:pos x="T0" y="T1"/>
                </a:cxn>
                <a:cxn ang="0">
                  <a:pos x="T2" y="T3"/>
                </a:cxn>
                <a:cxn ang="0">
                  <a:pos x="T4" y="T5"/>
                </a:cxn>
                <a:cxn ang="0">
                  <a:pos x="T6" y="T7"/>
                </a:cxn>
              </a:cxnLst>
              <a:rect l="0" t="0" r="r" b="b"/>
              <a:pathLst>
                <a:path w="110" h="246">
                  <a:moveTo>
                    <a:pt x="109" y="0"/>
                  </a:moveTo>
                  <a:lnTo>
                    <a:pt x="109" y="118"/>
                  </a:lnTo>
                  <a:lnTo>
                    <a:pt x="0" y="118"/>
                  </a:lnTo>
                  <a:lnTo>
                    <a:pt x="0" y="245"/>
                  </a:lnTo>
                </a:path>
              </a:pathLst>
            </a:custGeom>
            <a:noFill/>
            <a:ln w="952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4" name="Rectangle 102"/>
            <p:cNvSpPr>
              <a:spLocks noChangeArrowheads="1"/>
            </p:cNvSpPr>
            <p:nvPr/>
          </p:nvSpPr>
          <p:spPr bwMode="auto">
            <a:xfrm>
              <a:off x="1457" y="3673"/>
              <a:ext cx="128"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200" b="0"/>
                <a:t>N</a:t>
              </a:r>
            </a:p>
          </p:txBody>
        </p:sp>
        <p:sp>
          <p:nvSpPr>
            <p:cNvPr id="371815" name="Line 103"/>
            <p:cNvSpPr>
              <a:spLocks noChangeShapeType="1"/>
            </p:cNvSpPr>
            <p:nvPr/>
          </p:nvSpPr>
          <p:spPr bwMode="auto">
            <a:xfrm flipH="1">
              <a:off x="1339" y="3823"/>
              <a:ext cx="126"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6" name="Line 104"/>
            <p:cNvSpPr>
              <a:spLocks noChangeShapeType="1"/>
            </p:cNvSpPr>
            <p:nvPr/>
          </p:nvSpPr>
          <p:spPr bwMode="auto">
            <a:xfrm>
              <a:off x="1569" y="3822"/>
              <a:ext cx="71" cy="1"/>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7" name="Line 105"/>
            <p:cNvSpPr>
              <a:spLocks noChangeShapeType="1"/>
            </p:cNvSpPr>
            <p:nvPr/>
          </p:nvSpPr>
          <p:spPr bwMode="auto">
            <a:xfrm>
              <a:off x="1520" y="3879"/>
              <a:ext cx="0" cy="5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8" name="Line 106"/>
            <p:cNvSpPr>
              <a:spLocks noChangeShapeType="1"/>
            </p:cNvSpPr>
            <p:nvPr/>
          </p:nvSpPr>
          <p:spPr bwMode="auto">
            <a:xfrm flipH="1">
              <a:off x="1674" y="3856"/>
              <a:ext cx="2" cy="77"/>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19" name="Freeform 107"/>
            <p:cNvSpPr>
              <a:spLocks/>
            </p:cNvSpPr>
            <p:nvPr/>
          </p:nvSpPr>
          <p:spPr bwMode="auto">
            <a:xfrm>
              <a:off x="1027" y="3680"/>
              <a:ext cx="449" cy="289"/>
            </a:xfrm>
            <a:custGeom>
              <a:avLst/>
              <a:gdLst>
                <a:gd name="T0" fmla="*/ 1809 w 1810"/>
                <a:gd name="T1" fmla="*/ 991 h 992"/>
                <a:gd name="T2" fmla="*/ 0 w 1810"/>
                <a:gd name="T3" fmla="*/ 991 h 992"/>
                <a:gd name="T4" fmla="*/ 0 w 1810"/>
                <a:gd name="T5" fmla="*/ 0 h 992"/>
              </a:gdLst>
              <a:ahLst/>
              <a:cxnLst>
                <a:cxn ang="0">
                  <a:pos x="T0" y="T1"/>
                </a:cxn>
                <a:cxn ang="0">
                  <a:pos x="T2" y="T3"/>
                </a:cxn>
                <a:cxn ang="0">
                  <a:pos x="T4" y="T5"/>
                </a:cxn>
              </a:cxnLst>
              <a:rect l="0" t="0" r="r" b="b"/>
              <a:pathLst>
                <a:path w="1810" h="992">
                  <a:moveTo>
                    <a:pt x="1809" y="991"/>
                  </a:moveTo>
                  <a:lnTo>
                    <a:pt x="0" y="991"/>
                  </a:lnTo>
                  <a:lnTo>
                    <a:pt x="0" y="0"/>
                  </a:lnTo>
                </a:path>
              </a:pathLst>
            </a:custGeom>
            <a:noFill/>
            <a:ln w="9525" cap="rnd"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820" name="Line 108"/>
            <p:cNvSpPr>
              <a:spLocks noChangeShapeType="1"/>
            </p:cNvSpPr>
            <p:nvPr/>
          </p:nvSpPr>
          <p:spPr bwMode="auto">
            <a:xfrm flipV="1">
              <a:off x="1305" y="3677"/>
              <a:ext cx="0" cy="108"/>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21" name="Line 109"/>
            <p:cNvSpPr>
              <a:spLocks noChangeShapeType="1"/>
            </p:cNvSpPr>
            <p:nvPr/>
          </p:nvSpPr>
          <p:spPr bwMode="auto">
            <a:xfrm>
              <a:off x="472" y="3642"/>
              <a:ext cx="65"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822" name="Rectangle 110"/>
            <p:cNvSpPr>
              <a:spLocks noChangeArrowheads="1"/>
            </p:cNvSpPr>
            <p:nvPr/>
          </p:nvSpPr>
          <p:spPr bwMode="auto">
            <a:xfrm>
              <a:off x="424" y="3611"/>
              <a:ext cx="63"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nchor="ctr"/>
            <a:lstStyle/>
            <a:p>
              <a:pPr defTabSz="522288"/>
              <a:r>
                <a:rPr lang="en-US" sz="200" b="0"/>
                <a:t>Make</a:t>
              </a:r>
            </a:p>
            <a:p>
              <a:pPr defTabSz="522288"/>
              <a:r>
                <a:rPr lang="en-US" sz="200" b="0"/>
                <a:t>coffee</a:t>
              </a:r>
            </a:p>
          </p:txBody>
        </p:sp>
      </p:grpSp>
      <p:sp>
        <p:nvSpPr>
          <p:cNvPr id="371823" name="Rectangle 111"/>
          <p:cNvSpPr>
            <a:spLocks noChangeArrowheads="1"/>
          </p:cNvSpPr>
          <p:nvPr/>
        </p:nvSpPr>
        <p:spPr bwMode="auto">
          <a:xfrm>
            <a:off x="1733550" y="4527551"/>
            <a:ext cx="203200"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sz="200" b="0"/>
              <a:t>N</a:t>
            </a:r>
          </a:p>
        </p:txBody>
      </p:sp>
      <p:grpSp>
        <p:nvGrpSpPr>
          <p:cNvPr id="113" name="Group 129"/>
          <p:cNvGrpSpPr>
            <a:grpSpLocks/>
          </p:cNvGrpSpPr>
          <p:nvPr/>
        </p:nvGrpSpPr>
        <p:grpSpPr bwMode="auto">
          <a:xfrm>
            <a:off x="217488" y="2688750"/>
            <a:ext cx="2124075" cy="666750"/>
            <a:chOff x="137" y="2923"/>
            <a:chExt cx="1338" cy="420"/>
          </a:xfrm>
        </p:grpSpPr>
        <p:sp>
          <p:nvSpPr>
            <p:cNvPr id="114" name="Rectangle 130"/>
            <p:cNvSpPr>
              <a:spLocks noChangeArrowheads="1"/>
            </p:cNvSpPr>
            <p:nvPr/>
          </p:nvSpPr>
          <p:spPr bwMode="auto">
            <a:xfrm>
              <a:off x="143" y="2927"/>
              <a:ext cx="1328" cy="4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AutoShape 131"/>
            <p:cNvSpPr>
              <a:spLocks noChangeArrowheads="1"/>
            </p:cNvSpPr>
            <p:nvPr/>
          </p:nvSpPr>
          <p:spPr bwMode="auto">
            <a:xfrm>
              <a:off x="328" y="2940"/>
              <a:ext cx="92" cy="36"/>
            </a:xfrm>
            <a:prstGeom prst="roundRect">
              <a:avLst>
                <a:gd name="adj" fmla="val 49343"/>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6988" tIns="14288" rIns="26988" bIns="14288" anchor="ctr"/>
            <a:lstStyle/>
            <a:p>
              <a:pPr defTabSz="82550">
                <a:lnSpc>
                  <a:spcPct val="100000"/>
                </a:lnSpc>
              </a:pPr>
              <a:r>
                <a:rPr lang="en-US" sz="300"/>
                <a:t>Start</a:t>
              </a:r>
            </a:p>
          </p:txBody>
        </p:sp>
        <p:sp>
          <p:nvSpPr>
            <p:cNvPr id="116" name="Line 132"/>
            <p:cNvSpPr>
              <a:spLocks noChangeShapeType="1"/>
            </p:cNvSpPr>
            <p:nvPr/>
          </p:nvSpPr>
          <p:spPr bwMode="auto">
            <a:xfrm>
              <a:off x="299" y="2923"/>
              <a:ext cx="0" cy="4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133"/>
            <p:cNvSpPr>
              <a:spLocks noChangeArrowheads="1"/>
            </p:cNvSpPr>
            <p:nvPr/>
          </p:nvSpPr>
          <p:spPr bwMode="auto">
            <a:xfrm>
              <a:off x="137" y="2936"/>
              <a:ext cx="17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6988" tIns="14288" rIns="26988" bIns="14288">
              <a:spAutoFit/>
            </a:bodyPr>
            <a:lstStyle/>
            <a:p>
              <a:pPr algn="l" defTabSz="82550">
                <a:spcAft>
                  <a:spcPct val="100000"/>
                </a:spcAft>
              </a:pPr>
              <a:r>
                <a:rPr lang="en-US" sz="400" b="0"/>
                <a:t>Supplier</a:t>
              </a:r>
            </a:p>
            <a:p>
              <a:pPr algn="l" defTabSz="82550">
                <a:spcAft>
                  <a:spcPct val="80000"/>
                </a:spcAft>
              </a:pPr>
              <a:r>
                <a:rPr lang="en-US" sz="400" b="0"/>
                <a:t>Dept 1</a:t>
              </a:r>
            </a:p>
            <a:p>
              <a:pPr algn="l" defTabSz="82550">
                <a:spcAft>
                  <a:spcPct val="100000"/>
                </a:spcAft>
              </a:pPr>
              <a:r>
                <a:rPr lang="en-US" sz="400" b="0"/>
                <a:t>Dept 2</a:t>
              </a:r>
            </a:p>
            <a:p>
              <a:pPr algn="l" defTabSz="82550">
                <a:spcAft>
                  <a:spcPct val="100000"/>
                </a:spcAft>
              </a:pPr>
              <a:r>
                <a:rPr lang="en-US" sz="400" b="0"/>
                <a:t>Dept 3</a:t>
              </a:r>
            </a:p>
            <a:p>
              <a:pPr algn="l" defTabSz="82550">
                <a:spcAft>
                  <a:spcPct val="100000"/>
                </a:spcAft>
              </a:pPr>
              <a:r>
                <a:rPr lang="en-US" sz="400" b="0"/>
                <a:t>Dept 4</a:t>
              </a:r>
            </a:p>
            <a:p>
              <a:pPr algn="l" defTabSz="82550">
                <a:spcAft>
                  <a:spcPct val="125000"/>
                </a:spcAft>
              </a:pPr>
              <a:r>
                <a:rPr lang="en-US" sz="400" b="0"/>
                <a:t>Customer</a:t>
              </a:r>
            </a:p>
          </p:txBody>
        </p:sp>
        <p:sp>
          <p:nvSpPr>
            <p:cNvPr id="118" name="Line 134"/>
            <p:cNvSpPr>
              <a:spLocks noChangeShapeType="1"/>
            </p:cNvSpPr>
            <p:nvPr/>
          </p:nvSpPr>
          <p:spPr bwMode="auto">
            <a:xfrm>
              <a:off x="139" y="2991"/>
              <a:ext cx="1336" cy="0"/>
            </a:xfrm>
            <a:prstGeom prst="line">
              <a:avLst/>
            </a:prstGeom>
            <a:noFill/>
            <a:ln w="38100"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135"/>
            <p:cNvSpPr>
              <a:spLocks noChangeShapeType="1"/>
            </p:cNvSpPr>
            <p:nvPr/>
          </p:nvSpPr>
          <p:spPr bwMode="auto">
            <a:xfrm>
              <a:off x="139" y="3061"/>
              <a:ext cx="13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136"/>
            <p:cNvSpPr>
              <a:spLocks noChangeShapeType="1"/>
            </p:cNvSpPr>
            <p:nvPr/>
          </p:nvSpPr>
          <p:spPr bwMode="auto">
            <a:xfrm>
              <a:off x="139" y="3125"/>
              <a:ext cx="13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137"/>
            <p:cNvSpPr>
              <a:spLocks noChangeShapeType="1"/>
            </p:cNvSpPr>
            <p:nvPr/>
          </p:nvSpPr>
          <p:spPr bwMode="auto">
            <a:xfrm>
              <a:off x="139" y="3198"/>
              <a:ext cx="13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138"/>
            <p:cNvSpPr>
              <a:spLocks noChangeShapeType="1"/>
            </p:cNvSpPr>
            <p:nvPr/>
          </p:nvSpPr>
          <p:spPr bwMode="auto">
            <a:xfrm>
              <a:off x="139" y="3270"/>
              <a:ext cx="1336" cy="0"/>
            </a:xfrm>
            <a:prstGeom prst="line">
              <a:avLst/>
            </a:prstGeom>
            <a:noFill/>
            <a:ln w="38100"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139"/>
            <p:cNvSpPr>
              <a:spLocks noChangeArrowheads="1"/>
            </p:cNvSpPr>
            <p:nvPr/>
          </p:nvSpPr>
          <p:spPr bwMode="auto">
            <a:xfrm>
              <a:off x="470" y="2940"/>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140"/>
            <p:cNvSpPr>
              <a:spLocks noChangeArrowheads="1"/>
            </p:cNvSpPr>
            <p:nvPr/>
          </p:nvSpPr>
          <p:spPr bwMode="auto">
            <a:xfrm>
              <a:off x="553" y="3010"/>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141"/>
            <p:cNvSpPr>
              <a:spLocks noChangeArrowheads="1"/>
            </p:cNvSpPr>
            <p:nvPr/>
          </p:nvSpPr>
          <p:spPr bwMode="auto">
            <a:xfrm>
              <a:off x="692" y="3010"/>
              <a:ext cx="91"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142"/>
            <p:cNvSpPr>
              <a:spLocks noChangeArrowheads="1"/>
            </p:cNvSpPr>
            <p:nvPr/>
          </p:nvSpPr>
          <p:spPr bwMode="auto">
            <a:xfrm>
              <a:off x="776" y="3076"/>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143"/>
            <p:cNvSpPr>
              <a:spLocks noChangeArrowheads="1"/>
            </p:cNvSpPr>
            <p:nvPr/>
          </p:nvSpPr>
          <p:spPr bwMode="auto">
            <a:xfrm>
              <a:off x="776" y="3218"/>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144"/>
            <p:cNvSpPr>
              <a:spLocks noChangeArrowheads="1"/>
            </p:cNvSpPr>
            <p:nvPr/>
          </p:nvSpPr>
          <p:spPr bwMode="auto">
            <a:xfrm>
              <a:off x="926" y="3076"/>
              <a:ext cx="91"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145"/>
            <p:cNvSpPr>
              <a:spLocks noChangeArrowheads="1"/>
            </p:cNvSpPr>
            <p:nvPr/>
          </p:nvSpPr>
          <p:spPr bwMode="auto">
            <a:xfrm>
              <a:off x="1003" y="3149"/>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146"/>
            <p:cNvSpPr>
              <a:spLocks noChangeArrowheads="1"/>
            </p:cNvSpPr>
            <p:nvPr/>
          </p:nvSpPr>
          <p:spPr bwMode="auto">
            <a:xfrm>
              <a:off x="1080" y="3218"/>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Rectangle 147"/>
            <p:cNvSpPr>
              <a:spLocks noChangeArrowheads="1"/>
            </p:cNvSpPr>
            <p:nvPr/>
          </p:nvSpPr>
          <p:spPr bwMode="auto">
            <a:xfrm>
              <a:off x="1219" y="3149"/>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148"/>
            <p:cNvSpPr>
              <a:spLocks noChangeArrowheads="1"/>
            </p:cNvSpPr>
            <p:nvPr/>
          </p:nvSpPr>
          <p:spPr bwMode="auto">
            <a:xfrm>
              <a:off x="1293" y="3218"/>
              <a:ext cx="92" cy="3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AutoShape 149"/>
            <p:cNvSpPr>
              <a:spLocks noChangeArrowheads="1"/>
            </p:cNvSpPr>
            <p:nvPr/>
          </p:nvSpPr>
          <p:spPr bwMode="auto">
            <a:xfrm>
              <a:off x="1373" y="3297"/>
              <a:ext cx="76" cy="20"/>
            </a:xfrm>
            <a:prstGeom prst="roundRect">
              <a:avLst>
                <a:gd name="adj" fmla="val 49343"/>
              </a:avLst>
            </a:prstGeom>
            <a:solidFill>
              <a:srgbClr val="DDDDDD"/>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6988" tIns="14288" rIns="26988" bIns="14288" anchor="ctr"/>
            <a:lstStyle/>
            <a:p>
              <a:pPr defTabSz="82550">
                <a:lnSpc>
                  <a:spcPct val="100000"/>
                </a:lnSpc>
              </a:pPr>
              <a:r>
                <a:rPr lang="en-US" sz="300"/>
                <a:t>End</a:t>
              </a:r>
            </a:p>
          </p:txBody>
        </p:sp>
        <p:sp>
          <p:nvSpPr>
            <p:cNvPr id="134" name="Line 150"/>
            <p:cNvSpPr>
              <a:spLocks noChangeShapeType="1"/>
            </p:cNvSpPr>
            <p:nvPr/>
          </p:nvSpPr>
          <p:spPr bwMode="auto">
            <a:xfrm>
              <a:off x="427" y="2959"/>
              <a:ext cx="3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Freeform 151"/>
            <p:cNvSpPr>
              <a:spLocks/>
            </p:cNvSpPr>
            <p:nvPr/>
          </p:nvSpPr>
          <p:spPr bwMode="auto">
            <a:xfrm>
              <a:off x="567" y="2959"/>
              <a:ext cx="31" cy="52"/>
            </a:xfrm>
            <a:custGeom>
              <a:avLst/>
              <a:gdLst>
                <a:gd name="T0" fmla="*/ 0 w 31"/>
                <a:gd name="T1" fmla="*/ 0 h 52"/>
                <a:gd name="T2" fmla="*/ 30 w 31"/>
                <a:gd name="T3" fmla="*/ 0 h 52"/>
                <a:gd name="T4" fmla="*/ 30 w 31"/>
                <a:gd name="T5" fmla="*/ 51 h 52"/>
              </a:gdLst>
              <a:ahLst/>
              <a:cxnLst>
                <a:cxn ang="0">
                  <a:pos x="T0" y="T1"/>
                </a:cxn>
                <a:cxn ang="0">
                  <a:pos x="T2" y="T3"/>
                </a:cxn>
                <a:cxn ang="0">
                  <a:pos x="T4" y="T5"/>
                </a:cxn>
              </a:cxnLst>
              <a:rect l="0" t="0" r="r" b="b"/>
              <a:pathLst>
                <a:path w="31" h="52">
                  <a:moveTo>
                    <a:pt x="0" y="0"/>
                  </a:moveTo>
                  <a:lnTo>
                    <a:pt x="30" y="0"/>
                  </a:lnTo>
                  <a:lnTo>
                    <a:pt x="30" y="5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 name="Line 152"/>
            <p:cNvSpPr>
              <a:spLocks noChangeShapeType="1"/>
            </p:cNvSpPr>
            <p:nvPr/>
          </p:nvSpPr>
          <p:spPr bwMode="auto">
            <a:xfrm>
              <a:off x="649" y="3031"/>
              <a:ext cx="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Freeform 153"/>
            <p:cNvSpPr>
              <a:spLocks/>
            </p:cNvSpPr>
            <p:nvPr/>
          </p:nvSpPr>
          <p:spPr bwMode="auto">
            <a:xfrm>
              <a:off x="792" y="3026"/>
              <a:ext cx="31" cy="53"/>
            </a:xfrm>
            <a:custGeom>
              <a:avLst/>
              <a:gdLst>
                <a:gd name="T0" fmla="*/ 0 w 31"/>
                <a:gd name="T1" fmla="*/ 0 h 53"/>
                <a:gd name="T2" fmla="*/ 30 w 31"/>
                <a:gd name="T3" fmla="*/ 0 h 53"/>
                <a:gd name="T4" fmla="*/ 30 w 31"/>
                <a:gd name="T5" fmla="*/ 52 h 53"/>
              </a:gdLst>
              <a:ahLst/>
              <a:cxnLst>
                <a:cxn ang="0">
                  <a:pos x="T0" y="T1"/>
                </a:cxn>
                <a:cxn ang="0">
                  <a:pos x="T2" y="T3"/>
                </a:cxn>
                <a:cxn ang="0">
                  <a:pos x="T4" y="T5"/>
                </a:cxn>
              </a:cxnLst>
              <a:rect l="0" t="0" r="r" b="b"/>
              <a:pathLst>
                <a:path w="31" h="53">
                  <a:moveTo>
                    <a:pt x="0" y="0"/>
                  </a:moveTo>
                  <a:lnTo>
                    <a:pt x="30" y="0"/>
                  </a:lnTo>
                  <a:lnTo>
                    <a:pt x="30" y="5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 name="Line 154"/>
            <p:cNvSpPr>
              <a:spLocks noChangeShapeType="1"/>
            </p:cNvSpPr>
            <p:nvPr/>
          </p:nvSpPr>
          <p:spPr bwMode="auto">
            <a:xfrm>
              <a:off x="820" y="3117"/>
              <a:ext cx="0" cy="1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Freeform 155"/>
            <p:cNvSpPr>
              <a:spLocks/>
            </p:cNvSpPr>
            <p:nvPr/>
          </p:nvSpPr>
          <p:spPr bwMode="auto">
            <a:xfrm>
              <a:off x="875" y="3098"/>
              <a:ext cx="47" cy="140"/>
            </a:xfrm>
            <a:custGeom>
              <a:avLst/>
              <a:gdLst>
                <a:gd name="T0" fmla="*/ 0 w 47"/>
                <a:gd name="T1" fmla="*/ 139 h 140"/>
                <a:gd name="T2" fmla="*/ 21 w 47"/>
                <a:gd name="T3" fmla="*/ 139 h 140"/>
                <a:gd name="T4" fmla="*/ 21 w 47"/>
                <a:gd name="T5" fmla="*/ 0 h 140"/>
                <a:gd name="T6" fmla="*/ 46 w 47"/>
                <a:gd name="T7" fmla="*/ 0 h 140"/>
              </a:gdLst>
              <a:ahLst/>
              <a:cxnLst>
                <a:cxn ang="0">
                  <a:pos x="T0" y="T1"/>
                </a:cxn>
                <a:cxn ang="0">
                  <a:pos x="T2" y="T3"/>
                </a:cxn>
                <a:cxn ang="0">
                  <a:pos x="T4" y="T5"/>
                </a:cxn>
                <a:cxn ang="0">
                  <a:pos x="T6" y="T7"/>
                </a:cxn>
              </a:cxnLst>
              <a:rect l="0" t="0" r="r" b="b"/>
              <a:pathLst>
                <a:path w="47" h="140">
                  <a:moveTo>
                    <a:pt x="0" y="139"/>
                  </a:moveTo>
                  <a:lnTo>
                    <a:pt x="21" y="139"/>
                  </a:lnTo>
                  <a:lnTo>
                    <a:pt x="21" y="0"/>
                  </a:lnTo>
                  <a:lnTo>
                    <a:pt x="46"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 name="Freeform 156"/>
            <p:cNvSpPr>
              <a:spLocks/>
            </p:cNvSpPr>
            <p:nvPr/>
          </p:nvSpPr>
          <p:spPr bwMode="auto">
            <a:xfrm>
              <a:off x="1022" y="3098"/>
              <a:ext cx="31" cy="53"/>
            </a:xfrm>
            <a:custGeom>
              <a:avLst/>
              <a:gdLst>
                <a:gd name="T0" fmla="*/ 0 w 31"/>
                <a:gd name="T1" fmla="*/ 0 h 53"/>
                <a:gd name="T2" fmla="*/ 30 w 31"/>
                <a:gd name="T3" fmla="*/ 0 h 53"/>
                <a:gd name="T4" fmla="*/ 30 w 31"/>
                <a:gd name="T5" fmla="*/ 52 h 53"/>
              </a:gdLst>
              <a:ahLst/>
              <a:cxnLst>
                <a:cxn ang="0">
                  <a:pos x="T0" y="T1"/>
                </a:cxn>
                <a:cxn ang="0">
                  <a:pos x="T2" y="T3"/>
                </a:cxn>
                <a:cxn ang="0">
                  <a:pos x="T4" y="T5"/>
                </a:cxn>
              </a:cxnLst>
              <a:rect l="0" t="0" r="r" b="b"/>
              <a:pathLst>
                <a:path w="31" h="53">
                  <a:moveTo>
                    <a:pt x="0" y="0"/>
                  </a:moveTo>
                  <a:lnTo>
                    <a:pt x="30" y="0"/>
                  </a:lnTo>
                  <a:lnTo>
                    <a:pt x="30" y="5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 name="Freeform 157"/>
            <p:cNvSpPr>
              <a:spLocks/>
            </p:cNvSpPr>
            <p:nvPr/>
          </p:nvSpPr>
          <p:spPr bwMode="auto">
            <a:xfrm>
              <a:off x="1100" y="3165"/>
              <a:ext cx="31" cy="53"/>
            </a:xfrm>
            <a:custGeom>
              <a:avLst/>
              <a:gdLst>
                <a:gd name="T0" fmla="*/ 0 w 31"/>
                <a:gd name="T1" fmla="*/ 0 h 53"/>
                <a:gd name="T2" fmla="*/ 30 w 31"/>
                <a:gd name="T3" fmla="*/ 0 h 53"/>
                <a:gd name="T4" fmla="*/ 30 w 31"/>
                <a:gd name="T5" fmla="*/ 52 h 53"/>
              </a:gdLst>
              <a:ahLst/>
              <a:cxnLst>
                <a:cxn ang="0">
                  <a:pos x="T0" y="T1"/>
                </a:cxn>
                <a:cxn ang="0">
                  <a:pos x="T2" y="T3"/>
                </a:cxn>
                <a:cxn ang="0">
                  <a:pos x="T4" y="T5"/>
                </a:cxn>
              </a:cxnLst>
              <a:rect l="0" t="0" r="r" b="b"/>
              <a:pathLst>
                <a:path w="31" h="53">
                  <a:moveTo>
                    <a:pt x="0" y="0"/>
                  </a:moveTo>
                  <a:lnTo>
                    <a:pt x="30" y="0"/>
                  </a:lnTo>
                  <a:lnTo>
                    <a:pt x="30" y="5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 name="Freeform 158"/>
            <p:cNvSpPr>
              <a:spLocks/>
            </p:cNvSpPr>
            <p:nvPr/>
          </p:nvSpPr>
          <p:spPr bwMode="auto">
            <a:xfrm>
              <a:off x="1317" y="3167"/>
              <a:ext cx="31" cy="52"/>
            </a:xfrm>
            <a:custGeom>
              <a:avLst/>
              <a:gdLst>
                <a:gd name="T0" fmla="*/ 0 w 31"/>
                <a:gd name="T1" fmla="*/ 0 h 52"/>
                <a:gd name="T2" fmla="*/ 30 w 31"/>
                <a:gd name="T3" fmla="*/ 0 h 52"/>
                <a:gd name="T4" fmla="*/ 30 w 31"/>
                <a:gd name="T5" fmla="*/ 51 h 52"/>
              </a:gdLst>
              <a:ahLst/>
              <a:cxnLst>
                <a:cxn ang="0">
                  <a:pos x="T0" y="T1"/>
                </a:cxn>
                <a:cxn ang="0">
                  <a:pos x="T2" y="T3"/>
                </a:cxn>
                <a:cxn ang="0">
                  <a:pos x="T4" y="T5"/>
                </a:cxn>
              </a:cxnLst>
              <a:rect l="0" t="0" r="r" b="b"/>
              <a:pathLst>
                <a:path w="31" h="52">
                  <a:moveTo>
                    <a:pt x="0" y="0"/>
                  </a:moveTo>
                  <a:lnTo>
                    <a:pt x="30" y="0"/>
                  </a:lnTo>
                  <a:lnTo>
                    <a:pt x="30" y="5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 name="Freeform 159"/>
            <p:cNvSpPr>
              <a:spLocks/>
            </p:cNvSpPr>
            <p:nvPr/>
          </p:nvSpPr>
          <p:spPr bwMode="auto">
            <a:xfrm>
              <a:off x="1387" y="3237"/>
              <a:ext cx="31" cy="52"/>
            </a:xfrm>
            <a:custGeom>
              <a:avLst/>
              <a:gdLst>
                <a:gd name="T0" fmla="*/ 0 w 31"/>
                <a:gd name="T1" fmla="*/ 0 h 52"/>
                <a:gd name="T2" fmla="*/ 30 w 31"/>
                <a:gd name="T3" fmla="*/ 0 h 52"/>
                <a:gd name="T4" fmla="*/ 30 w 31"/>
                <a:gd name="T5" fmla="*/ 51 h 52"/>
              </a:gdLst>
              <a:ahLst/>
              <a:cxnLst>
                <a:cxn ang="0">
                  <a:pos x="T0" y="T1"/>
                </a:cxn>
                <a:cxn ang="0">
                  <a:pos x="T2" y="T3"/>
                </a:cxn>
                <a:cxn ang="0">
                  <a:pos x="T4" y="T5"/>
                </a:cxn>
              </a:cxnLst>
              <a:rect l="0" t="0" r="r" b="b"/>
              <a:pathLst>
                <a:path w="31" h="52">
                  <a:moveTo>
                    <a:pt x="0" y="0"/>
                  </a:moveTo>
                  <a:lnTo>
                    <a:pt x="30" y="0"/>
                  </a:lnTo>
                  <a:lnTo>
                    <a:pt x="30" y="5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 name="Freeform 160"/>
            <p:cNvSpPr>
              <a:spLocks/>
            </p:cNvSpPr>
            <p:nvPr/>
          </p:nvSpPr>
          <p:spPr bwMode="auto">
            <a:xfrm>
              <a:off x="1180" y="3166"/>
              <a:ext cx="34" cy="72"/>
            </a:xfrm>
            <a:custGeom>
              <a:avLst/>
              <a:gdLst>
                <a:gd name="T0" fmla="*/ 0 w 34"/>
                <a:gd name="T1" fmla="*/ 71 h 72"/>
                <a:gd name="T2" fmla="*/ 8 w 34"/>
                <a:gd name="T3" fmla="*/ 71 h 72"/>
                <a:gd name="T4" fmla="*/ 8 w 34"/>
                <a:gd name="T5" fmla="*/ 0 h 72"/>
                <a:gd name="T6" fmla="*/ 33 w 34"/>
                <a:gd name="T7" fmla="*/ 0 h 72"/>
              </a:gdLst>
              <a:ahLst/>
              <a:cxnLst>
                <a:cxn ang="0">
                  <a:pos x="T0" y="T1"/>
                </a:cxn>
                <a:cxn ang="0">
                  <a:pos x="T2" y="T3"/>
                </a:cxn>
                <a:cxn ang="0">
                  <a:pos x="T4" y="T5"/>
                </a:cxn>
                <a:cxn ang="0">
                  <a:pos x="T6" y="T7"/>
                </a:cxn>
              </a:cxnLst>
              <a:rect l="0" t="0" r="r" b="b"/>
              <a:pathLst>
                <a:path w="34" h="72">
                  <a:moveTo>
                    <a:pt x="0" y="71"/>
                  </a:moveTo>
                  <a:lnTo>
                    <a:pt x="8" y="71"/>
                  </a:lnTo>
                  <a:lnTo>
                    <a:pt x="8" y="0"/>
                  </a:lnTo>
                  <a:lnTo>
                    <a:pt x="33"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5" name="Rectangle 163"/>
          <p:cNvSpPr>
            <a:spLocks noChangeArrowheads="1"/>
          </p:cNvSpPr>
          <p:nvPr/>
        </p:nvSpPr>
        <p:spPr bwMode="auto">
          <a:xfrm>
            <a:off x="107950" y="2177575"/>
            <a:ext cx="134812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pPr>
            <a:r>
              <a:rPr lang="en-US" dirty="0"/>
              <a:t>1</a:t>
            </a:r>
            <a:r>
              <a:rPr lang="en-US" dirty="0" smtClean="0"/>
              <a:t>.  </a:t>
            </a:r>
            <a:r>
              <a:rPr lang="en-US" dirty="0"/>
              <a:t>Process Map</a:t>
            </a:r>
          </a:p>
        </p:txBody>
      </p:sp>
      <p:sp>
        <p:nvSpPr>
          <p:cNvPr id="146" name="Rectangle 170"/>
          <p:cNvSpPr>
            <a:spLocks noChangeArrowheads="1"/>
          </p:cNvSpPr>
          <p:nvPr/>
        </p:nvSpPr>
        <p:spPr bwMode="auto">
          <a:xfrm>
            <a:off x="3133725" y="2164875"/>
            <a:ext cx="1957388" cy="12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115888" indent="-115888" algn="l">
              <a:spcAft>
                <a:spcPct val="20000"/>
              </a:spcAft>
              <a:buClr>
                <a:srgbClr val="B30019"/>
              </a:buClr>
              <a:buSzPct val="75000"/>
              <a:buFont typeface="Monotype Sorts" pitchFamily="2" charset="2"/>
              <a:buChar char="n"/>
            </a:pPr>
            <a:r>
              <a:rPr lang="en-US" sz="1200" b="0" dirty="0"/>
              <a:t>Cross-functional:  who does what.</a:t>
            </a:r>
          </a:p>
          <a:p>
            <a:pPr marL="115888" indent="-115888" algn="l">
              <a:spcAft>
                <a:spcPct val="20000"/>
              </a:spcAft>
              <a:buClr>
                <a:srgbClr val="B30019"/>
              </a:buClr>
              <a:buSzPct val="75000"/>
              <a:buFont typeface="Monotype Sorts" pitchFamily="2" charset="2"/>
              <a:buChar char="n"/>
            </a:pPr>
            <a:r>
              <a:rPr lang="en-US" sz="1200" b="0" dirty="0"/>
              <a:t>Identify human to database interfaces.</a:t>
            </a:r>
          </a:p>
          <a:p>
            <a:pPr marL="115888" indent="-115888" algn="l">
              <a:spcAft>
                <a:spcPct val="20000"/>
              </a:spcAft>
              <a:buClr>
                <a:srgbClr val="B30019"/>
              </a:buClr>
              <a:buSzPct val="75000"/>
              <a:buFont typeface="Monotype Sorts" pitchFamily="2" charset="2"/>
              <a:buChar char="n"/>
            </a:pPr>
            <a:r>
              <a:rPr lang="en-US" sz="1200" b="0" dirty="0"/>
              <a:t>Identify database to database interfaces.</a:t>
            </a:r>
          </a:p>
        </p:txBody>
      </p:sp>
      <p:sp>
        <p:nvSpPr>
          <p:cNvPr id="147" name="Rectangle 171"/>
          <p:cNvSpPr>
            <a:spLocks noChangeArrowheads="1"/>
          </p:cNvSpPr>
          <p:nvPr/>
        </p:nvSpPr>
        <p:spPr bwMode="auto">
          <a:xfrm>
            <a:off x="5291138" y="2164875"/>
            <a:ext cx="1806575" cy="14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115888" indent="-115888" algn="l">
              <a:spcAft>
                <a:spcPct val="20000"/>
              </a:spcAft>
              <a:buClr>
                <a:srgbClr val="B30019"/>
              </a:buClr>
              <a:buSzPct val="75000"/>
              <a:buFont typeface="Monotype Sorts" pitchFamily="2" charset="2"/>
              <a:buChar char="n"/>
            </a:pPr>
            <a:r>
              <a:rPr lang="en-US" sz="1200" b="0"/>
              <a:t>Flexible, can show:</a:t>
            </a:r>
          </a:p>
          <a:p>
            <a:pPr marL="246063" lvl="1" indent="-128588" algn="l">
              <a:spcAft>
                <a:spcPct val="20000"/>
              </a:spcAft>
              <a:buClr>
                <a:srgbClr val="B30019"/>
              </a:buClr>
              <a:buSzPct val="75000"/>
              <a:buFont typeface="Monotype Sorts" pitchFamily="2" charset="2"/>
              <a:buChar char="q"/>
            </a:pPr>
            <a:r>
              <a:rPr lang="en-US" sz="1200" b="0"/>
              <a:t>who, what, when, how long…</a:t>
            </a:r>
          </a:p>
          <a:p>
            <a:pPr marL="115888" indent="-115888" algn="l">
              <a:spcAft>
                <a:spcPct val="20000"/>
              </a:spcAft>
              <a:buClr>
                <a:srgbClr val="B30019"/>
              </a:buClr>
              <a:buSzPct val="75000"/>
              <a:buFont typeface="Monotype Sorts" pitchFamily="2" charset="2"/>
              <a:buChar char="n"/>
            </a:pPr>
            <a:r>
              <a:rPr lang="en-US" sz="1200" b="0"/>
              <a:t>Creates cross-functional awareness.</a:t>
            </a:r>
          </a:p>
          <a:p>
            <a:pPr marL="115888" indent="-115888" algn="l">
              <a:spcAft>
                <a:spcPct val="20000"/>
              </a:spcAft>
              <a:buClr>
                <a:srgbClr val="B30019"/>
              </a:buClr>
              <a:buSzPct val="75000"/>
              <a:buFont typeface="Monotype Sorts" pitchFamily="2" charset="2"/>
              <a:buChar char="n"/>
            </a:pPr>
            <a:r>
              <a:rPr lang="en-US" sz="1200" b="0"/>
              <a:t>Illustrates optimal positioning.</a:t>
            </a:r>
          </a:p>
        </p:txBody>
      </p:sp>
      <p:sp>
        <p:nvSpPr>
          <p:cNvPr id="148" name="Rectangle 172"/>
          <p:cNvSpPr>
            <a:spLocks noChangeArrowheads="1"/>
          </p:cNvSpPr>
          <p:nvPr/>
        </p:nvSpPr>
        <p:spPr bwMode="auto">
          <a:xfrm>
            <a:off x="7218363" y="2164875"/>
            <a:ext cx="1806575" cy="109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115888" indent="-115888" algn="l">
              <a:spcAft>
                <a:spcPct val="20000"/>
              </a:spcAft>
              <a:buClr>
                <a:srgbClr val="B30019"/>
              </a:buClr>
              <a:buSzPct val="75000"/>
              <a:buFont typeface="Monotype Sorts" pitchFamily="2" charset="2"/>
              <a:buChar char="n"/>
            </a:pPr>
            <a:r>
              <a:rPr lang="en-US" sz="1200" b="0"/>
              <a:t>If too complex, reduces usefulness.</a:t>
            </a:r>
          </a:p>
          <a:p>
            <a:pPr marL="115888" indent="-115888" algn="l">
              <a:spcAft>
                <a:spcPct val="20000"/>
              </a:spcAft>
              <a:buClr>
                <a:srgbClr val="B30019"/>
              </a:buClr>
              <a:buSzPct val="75000"/>
              <a:buFont typeface="Monotype Sorts" pitchFamily="2" charset="2"/>
              <a:buChar char="n"/>
            </a:pPr>
            <a:r>
              <a:rPr lang="en-US" sz="1200" b="0"/>
              <a:t>Logic or decision trees get too detailed.</a:t>
            </a:r>
          </a:p>
          <a:p>
            <a:pPr marL="115888" indent="-115888" algn="l">
              <a:spcAft>
                <a:spcPct val="20000"/>
              </a:spcAft>
              <a:buClr>
                <a:srgbClr val="B30019"/>
              </a:buClr>
              <a:buSzPct val="75000"/>
              <a:buFont typeface="Monotype Sorts" pitchFamily="2" charset="2"/>
              <a:buChar char="n"/>
            </a:pPr>
            <a:r>
              <a:rPr lang="en-US" sz="1200" b="0"/>
              <a:t>Turf issues can surface.</a:t>
            </a:r>
          </a:p>
        </p:txBody>
      </p:sp>
    </p:spTree>
    <p:extLst>
      <p:ext uri="{BB962C8B-B14F-4D97-AF65-F5344CB8AC3E}">
        <p14:creationId xmlns:p14="http://schemas.microsoft.com/office/powerpoint/2010/main" val="4098646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79" y="-85064"/>
            <a:ext cx="8856921" cy="1143000"/>
          </a:xfrm>
        </p:spPr>
        <p:txBody>
          <a:bodyPr/>
          <a:lstStyle/>
          <a:p>
            <a:r>
              <a:rPr lang="en-US" dirty="0" smtClean="0"/>
              <a:t>At CAST, we typically use </a:t>
            </a:r>
            <a:br>
              <a:rPr lang="en-US" dirty="0" smtClean="0"/>
            </a:br>
            <a:r>
              <a:rPr lang="en-US" dirty="0" smtClean="0"/>
              <a:t>the following software to create Process Maps…</a:t>
            </a:r>
            <a:endParaRPr lang="en-US" dirty="0"/>
          </a:p>
        </p:txBody>
      </p:sp>
      <p:sp>
        <p:nvSpPr>
          <p:cNvPr id="3" name="Text Placeholder 2"/>
          <p:cNvSpPr>
            <a:spLocks noGrp="1"/>
          </p:cNvSpPr>
          <p:nvPr>
            <p:ph type="body" idx="1"/>
          </p:nvPr>
        </p:nvSpPr>
        <p:spPr/>
        <p:txBody>
          <a:bodyPr/>
          <a:lstStyle/>
          <a:p>
            <a:r>
              <a:rPr lang="en-US" sz="2200" dirty="0" smtClean="0"/>
              <a:t>PowerPoint</a:t>
            </a:r>
            <a:endParaRPr lang="en-US" sz="2200" dirty="0"/>
          </a:p>
        </p:txBody>
      </p:sp>
      <p:sp>
        <p:nvSpPr>
          <p:cNvPr id="5" name="Text Placeholder 4"/>
          <p:cNvSpPr>
            <a:spLocks noGrp="1"/>
          </p:cNvSpPr>
          <p:nvPr>
            <p:ph type="body" sz="quarter" idx="3"/>
          </p:nvPr>
        </p:nvSpPr>
        <p:spPr/>
        <p:txBody>
          <a:bodyPr/>
          <a:lstStyle/>
          <a:p>
            <a:r>
              <a:rPr lang="en-US" sz="2200" dirty="0" smtClean="0"/>
              <a:t>Visio</a:t>
            </a:r>
            <a:endParaRPr lang="en-US" sz="2200" dirty="0"/>
          </a:p>
        </p:txBody>
      </p:sp>
      <p:sp>
        <p:nvSpPr>
          <p:cNvPr id="11" name="Rectangle 5"/>
          <p:cNvSpPr txBox="1">
            <a:spLocks noChangeArrowheads="1"/>
          </p:cNvSpPr>
          <p:nvPr/>
        </p:nvSpPr>
        <p:spPr bwMode="auto">
          <a:xfrm>
            <a:off x="541624" y="2085780"/>
            <a:ext cx="3565874" cy="1732247"/>
          </a:xfrm>
          <a:prstGeom prst="rect">
            <a:avLst/>
          </a:prstGeom>
          <a:solidFill>
            <a:srgbClr val="F5F8EE"/>
          </a:solidFill>
          <a:ln>
            <a:noFill/>
          </a:ln>
          <a:effectLst/>
          <a:extLst/>
        </p:spPr>
        <p:txBody>
          <a:bodyPr vert="horz" wrap="non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a:effectLst/>
              </a:rPr>
              <a:t>More visually appealing</a:t>
            </a:r>
          </a:p>
          <a:p>
            <a:pPr marL="171450" indent="-171450">
              <a:spcAft>
                <a:spcPts val="600"/>
              </a:spcAft>
              <a:buClr>
                <a:srgbClr val="002060"/>
              </a:buClr>
              <a:buFont typeface="Arial" panose="020B0604020202020204" pitchFamily="34" charset="0"/>
              <a:buChar char="•"/>
            </a:pPr>
            <a:r>
              <a:rPr lang="en-US" sz="1400" dirty="0">
                <a:effectLst/>
              </a:rPr>
              <a:t>Easier to file format share</a:t>
            </a:r>
          </a:p>
          <a:p>
            <a:pPr marL="171450" indent="-171450">
              <a:spcAft>
                <a:spcPts val="600"/>
              </a:spcAft>
              <a:buClr>
                <a:srgbClr val="002060"/>
              </a:buClr>
              <a:buFont typeface="Arial" panose="020B0604020202020204" pitchFamily="34" charset="0"/>
              <a:buChar char="•"/>
            </a:pPr>
            <a:r>
              <a:rPr lang="en-US" sz="1400" dirty="0">
                <a:effectLst/>
              </a:rPr>
              <a:t>Clients are more familiar with this software</a:t>
            </a:r>
            <a:endParaRPr lang="en-US" sz="1400" b="0" dirty="0">
              <a:latin typeface="+mn-lt"/>
            </a:endParaRPr>
          </a:p>
        </p:txBody>
      </p:sp>
      <p:sp>
        <p:nvSpPr>
          <p:cNvPr id="12" name="Rectangle 6"/>
          <p:cNvSpPr>
            <a:spLocks noChangeArrowheads="1"/>
          </p:cNvSpPr>
          <p:nvPr/>
        </p:nvSpPr>
        <p:spPr bwMode="auto">
          <a:xfrm>
            <a:off x="541625" y="1722474"/>
            <a:ext cx="3565875" cy="363306"/>
          </a:xfrm>
          <a:prstGeom prst="rect">
            <a:avLst/>
          </a:prstGeom>
          <a:solidFill>
            <a:schemeClr val="accent3">
              <a:lumMod val="75000"/>
            </a:schemeClr>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latin typeface="+mn-lt"/>
              </a:rPr>
              <a:t>PROS</a:t>
            </a:r>
            <a:endParaRPr lang="en-US" sz="1600" b="1" dirty="0">
              <a:solidFill>
                <a:schemeClr val="bg1"/>
              </a:solidFill>
              <a:latin typeface="+mn-lt"/>
            </a:endParaRPr>
          </a:p>
        </p:txBody>
      </p:sp>
      <p:sp>
        <p:nvSpPr>
          <p:cNvPr id="13" name="Rectangle 5"/>
          <p:cNvSpPr txBox="1">
            <a:spLocks noChangeArrowheads="1"/>
          </p:cNvSpPr>
          <p:nvPr/>
        </p:nvSpPr>
        <p:spPr bwMode="auto">
          <a:xfrm>
            <a:off x="546352" y="4407000"/>
            <a:ext cx="3561146" cy="1732247"/>
          </a:xfrm>
          <a:prstGeom prst="rect">
            <a:avLst/>
          </a:prstGeom>
          <a:solidFill>
            <a:srgbClr val="FDF6F1"/>
          </a:solidFill>
          <a:ln>
            <a:noFill/>
          </a:ln>
          <a:effectLst/>
          <a:extLst/>
        </p:spPr>
        <p:txBody>
          <a:bodyPr vert="horz" wrap="non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smtClean="0">
                <a:effectLst/>
              </a:rPr>
              <a:t>Some features make fine-tuning tedious</a:t>
            </a:r>
          </a:p>
          <a:p>
            <a:pPr marL="171450" indent="-171450">
              <a:spcAft>
                <a:spcPts val="600"/>
              </a:spcAft>
              <a:buClr>
                <a:srgbClr val="002060"/>
              </a:buClr>
              <a:buFont typeface="Arial" panose="020B0604020202020204" pitchFamily="34" charset="0"/>
              <a:buChar char="•"/>
            </a:pPr>
            <a:r>
              <a:rPr lang="en-US" sz="1400" dirty="0" smtClean="0">
                <a:effectLst/>
              </a:rPr>
              <a:t>Not designed for making process maps</a:t>
            </a:r>
            <a:endParaRPr lang="en-US" sz="1400" dirty="0">
              <a:effectLst/>
            </a:endParaRPr>
          </a:p>
        </p:txBody>
      </p:sp>
      <p:sp>
        <p:nvSpPr>
          <p:cNvPr id="14" name="Rectangle 6"/>
          <p:cNvSpPr>
            <a:spLocks noChangeArrowheads="1"/>
          </p:cNvSpPr>
          <p:nvPr/>
        </p:nvSpPr>
        <p:spPr bwMode="auto">
          <a:xfrm>
            <a:off x="546354" y="4043694"/>
            <a:ext cx="3561146" cy="363306"/>
          </a:xfrm>
          <a:prstGeom prst="rect">
            <a:avLst/>
          </a:prstGeom>
          <a:solidFill>
            <a:schemeClr val="accent2"/>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latin typeface="+mn-lt"/>
              </a:rPr>
              <a:t>CONS</a:t>
            </a:r>
            <a:endParaRPr lang="en-US" sz="1600" b="1" dirty="0">
              <a:solidFill>
                <a:schemeClr val="bg1"/>
              </a:solidFill>
              <a:latin typeface="+mn-lt"/>
            </a:endParaRPr>
          </a:p>
        </p:txBody>
      </p:sp>
      <p:sp>
        <p:nvSpPr>
          <p:cNvPr id="15" name="Rectangle 5"/>
          <p:cNvSpPr txBox="1">
            <a:spLocks noChangeArrowheads="1"/>
          </p:cNvSpPr>
          <p:nvPr/>
        </p:nvSpPr>
        <p:spPr bwMode="auto">
          <a:xfrm>
            <a:off x="4968312" y="2085780"/>
            <a:ext cx="3565874" cy="1732247"/>
          </a:xfrm>
          <a:prstGeom prst="rect">
            <a:avLst/>
          </a:prstGeom>
          <a:solidFill>
            <a:srgbClr val="F5F8EE"/>
          </a:solidFill>
          <a:ln>
            <a:noFill/>
          </a:ln>
          <a:effectLst/>
          <a:extLst/>
        </p:spPr>
        <p:txBody>
          <a:bodyPr vert="horz" wrap="squar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a:effectLst/>
              </a:rPr>
              <a:t>Specifically designed to make process maps</a:t>
            </a:r>
          </a:p>
          <a:p>
            <a:pPr marL="171450" indent="-171450">
              <a:spcAft>
                <a:spcPts val="600"/>
              </a:spcAft>
              <a:buClr>
                <a:srgbClr val="002060"/>
              </a:buClr>
              <a:buFont typeface="Arial" panose="020B0604020202020204" pitchFamily="34" charset="0"/>
              <a:buChar char="•"/>
            </a:pPr>
            <a:r>
              <a:rPr lang="en-US" sz="1400" dirty="0">
                <a:effectLst/>
              </a:rPr>
              <a:t>Contains features to make designing process maps faster</a:t>
            </a:r>
          </a:p>
          <a:p>
            <a:pPr marL="171450" indent="-171450">
              <a:spcAft>
                <a:spcPts val="600"/>
              </a:spcAft>
              <a:buClr>
                <a:srgbClr val="002060"/>
              </a:buClr>
              <a:buFont typeface="Arial" panose="020B0604020202020204" pitchFamily="34" charset="0"/>
              <a:buChar char="•"/>
            </a:pPr>
            <a:r>
              <a:rPr lang="en-US" sz="1400" dirty="0">
                <a:effectLst/>
              </a:rPr>
              <a:t>Relatively intuitive</a:t>
            </a:r>
          </a:p>
        </p:txBody>
      </p:sp>
      <p:sp>
        <p:nvSpPr>
          <p:cNvPr id="16" name="Rectangle 6"/>
          <p:cNvSpPr>
            <a:spLocks noChangeArrowheads="1"/>
          </p:cNvSpPr>
          <p:nvPr/>
        </p:nvSpPr>
        <p:spPr bwMode="auto">
          <a:xfrm>
            <a:off x="4968313" y="1722474"/>
            <a:ext cx="3565875" cy="363306"/>
          </a:xfrm>
          <a:prstGeom prst="rect">
            <a:avLst/>
          </a:prstGeom>
          <a:solidFill>
            <a:schemeClr val="accent3">
              <a:lumMod val="75000"/>
            </a:schemeClr>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latin typeface="+mn-lt"/>
              </a:rPr>
              <a:t>PROS</a:t>
            </a:r>
            <a:endParaRPr lang="en-US" sz="1600" b="1" dirty="0">
              <a:solidFill>
                <a:schemeClr val="bg1"/>
              </a:solidFill>
              <a:latin typeface="+mn-lt"/>
            </a:endParaRPr>
          </a:p>
        </p:txBody>
      </p:sp>
      <p:sp>
        <p:nvSpPr>
          <p:cNvPr id="17" name="Rectangle 5"/>
          <p:cNvSpPr txBox="1">
            <a:spLocks noChangeArrowheads="1"/>
          </p:cNvSpPr>
          <p:nvPr/>
        </p:nvSpPr>
        <p:spPr bwMode="auto">
          <a:xfrm>
            <a:off x="4973040" y="4407000"/>
            <a:ext cx="3561146" cy="1732247"/>
          </a:xfrm>
          <a:prstGeom prst="rect">
            <a:avLst/>
          </a:prstGeom>
          <a:solidFill>
            <a:srgbClr val="FDF6F1"/>
          </a:solidFill>
          <a:ln>
            <a:noFill/>
          </a:ln>
          <a:effectLst/>
          <a:extLst/>
        </p:spPr>
        <p:txBody>
          <a:bodyPr vert="horz" wrap="non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a:effectLst/>
              </a:rPr>
              <a:t>File format is difficult to share</a:t>
            </a:r>
          </a:p>
          <a:p>
            <a:pPr marL="171450" indent="-171450">
              <a:spcAft>
                <a:spcPts val="600"/>
              </a:spcAft>
              <a:buClr>
                <a:srgbClr val="002060"/>
              </a:buClr>
              <a:buFont typeface="Arial" panose="020B0604020202020204" pitchFamily="34" charset="0"/>
              <a:buChar char="•"/>
            </a:pPr>
            <a:r>
              <a:rPr lang="en-US" sz="1400" dirty="0">
                <a:effectLst/>
              </a:rPr>
              <a:t>Less ability to make maps visually appealing</a:t>
            </a:r>
          </a:p>
          <a:p>
            <a:pPr marL="171450" indent="-171450">
              <a:spcAft>
                <a:spcPts val="600"/>
              </a:spcAft>
              <a:buClr>
                <a:srgbClr val="002060"/>
              </a:buClr>
              <a:buFont typeface="Arial" panose="020B0604020202020204" pitchFamily="34" charset="0"/>
              <a:buChar char="•"/>
            </a:pPr>
            <a:r>
              <a:rPr lang="en-US" sz="1400" dirty="0">
                <a:effectLst/>
              </a:rPr>
              <a:t>Have to access through Terminal Server</a:t>
            </a:r>
          </a:p>
        </p:txBody>
      </p:sp>
      <p:sp>
        <p:nvSpPr>
          <p:cNvPr id="18" name="Rectangle 6"/>
          <p:cNvSpPr>
            <a:spLocks noChangeArrowheads="1"/>
          </p:cNvSpPr>
          <p:nvPr/>
        </p:nvSpPr>
        <p:spPr bwMode="auto">
          <a:xfrm>
            <a:off x="4973042" y="4043694"/>
            <a:ext cx="3561146" cy="363306"/>
          </a:xfrm>
          <a:prstGeom prst="rect">
            <a:avLst/>
          </a:prstGeom>
          <a:solidFill>
            <a:schemeClr val="accent2"/>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latin typeface="+mn-lt"/>
              </a:rPr>
              <a:t>CONS</a:t>
            </a:r>
            <a:endParaRPr lang="en-US" sz="1600" b="1" dirty="0">
              <a:solidFill>
                <a:schemeClr val="bg1"/>
              </a:solidFill>
              <a:latin typeface="+mn-lt"/>
            </a:endParaRPr>
          </a:p>
        </p:txBody>
      </p:sp>
    </p:spTree>
    <p:extLst>
      <p:ext uri="{BB962C8B-B14F-4D97-AF65-F5344CB8AC3E}">
        <p14:creationId xmlns:p14="http://schemas.microsoft.com/office/powerpoint/2010/main" val="1165202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Effectively interviewing subject matter experts (SMEs)</a:t>
            </a:r>
            <a:br>
              <a:rPr lang="en-US" dirty="0" smtClean="0"/>
            </a:br>
            <a:r>
              <a:rPr lang="en-US" dirty="0" smtClean="0"/>
              <a:t>is critical to understanding the processes you need to map</a:t>
            </a:r>
            <a:endParaRPr lang="en-US" dirty="0"/>
          </a:p>
        </p:txBody>
      </p:sp>
      <p:sp>
        <p:nvSpPr>
          <p:cNvPr id="5" name="Content Placeholder 4"/>
          <p:cNvSpPr>
            <a:spLocks noGrp="1"/>
          </p:cNvSpPr>
          <p:nvPr>
            <p:ph idx="1"/>
          </p:nvPr>
        </p:nvSpPr>
        <p:spPr>
          <a:xfrm>
            <a:off x="533400" y="1105786"/>
            <a:ext cx="8158163" cy="4997302"/>
          </a:xfrm>
        </p:spPr>
        <p:txBody>
          <a:bodyPr>
            <a:noAutofit/>
          </a:bodyPr>
          <a:lstStyle/>
          <a:p>
            <a:pPr marL="0" indent="0">
              <a:lnSpc>
                <a:spcPct val="100000"/>
              </a:lnSpc>
              <a:buNone/>
            </a:pPr>
            <a:r>
              <a:rPr lang="en-US" b="1" dirty="0" smtClean="0"/>
              <a:t>Process Map Interview Tips</a:t>
            </a:r>
          </a:p>
          <a:p>
            <a:pPr>
              <a:lnSpc>
                <a:spcPct val="100000"/>
              </a:lnSpc>
              <a:spcAft>
                <a:spcPts val="1200"/>
              </a:spcAft>
            </a:pPr>
            <a:r>
              <a:rPr lang="en-US" sz="1600" b="1" dirty="0" smtClean="0"/>
              <a:t>Take It From The Top:</a:t>
            </a:r>
            <a:r>
              <a:rPr lang="en-US" sz="1600" dirty="0" smtClean="0"/>
              <a:t> It may seem obvious, but have the SME walk you through from the </a:t>
            </a:r>
            <a:r>
              <a:rPr lang="en-US" sz="1600" i="1" dirty="0" smtClean="0"/>
              <a:t>very </a:t>
            </a:r>
            <a:r>
              <a:rPr lang="en-US" sz="1600" dirty="0" smtClean="0"/>
              <a:t>start of the process—even if it is before they themselves are even involved. Begin the conversation with something like, “Why don’t you walk me through the process from the very beginning.”</a:t>
            </a:r>
          </a:p>
          <a:p>
            <a:pPr>
              <a:lnSpc>
                <a:spcPct val="100000"/>
              </a:lnSpc>
              <a:spcAft>
                <a:spcPts val="1200"/>
              </a:spcAft>
            </a:pPr>
            <a:r>
              <a:rPr lang="en-US" sz="1600" b="1" dirty="0" smtClean="0"/>
              <a:t>Pronouns Are Your Enemy: </a:t>
            </a:r>
            <a:r>
              <a:rPr lang="en-US" sz="1600" dirty="0" smtClean="0"/>
              <a:t>Words like “it,” “she,” “they,” “that,” can make your process maps too general and may cause you to misunderstand what the SME is saying. Whenever the SME uses a pronoun, ask them to clarify </a:t>
            </a:r>
            <a:r>
              <a:rPr lang="en-US" sz="1600" i="1" dirty="0" smtClean="0"/>
              <a:t>what</a:t>
            </a:r>
            <a:r>
              <a:rPr lang="en-US" sz="1600" dirty="0" smtClean="0"/>
              <a:t> or </a:t>
            </a:r>
            <a:r>
              <a:rPr lang="en-US" sz="1600" i="1" dirty="0" smtClean="0"/>
              <a:t>who</a:t>
            </a:r>
            <a:r>
              <a:rPr lang="en-US" sz="1600" dirty="0" smtClean="0"/>
              <a:t> exactly they are talking about.</a:t>
            </a:r>
          </a:p>
          <a:p>
            <a:pPr>
              <a:lnSpc>
                <a:spcPct val="100000"/>
              </a:lnSpc>
              <a:spcAft>
                <a:spcPts val="1200"/>
              </a:spcAft>
            </a:pPr>
            <a:r>
              <a:rPr lang="en-US" sz="1600" b="1" dirty="0" smtClean="0"/>
              <a:t>Take Your Time:</a:t>
            </a:r>
            <a:r>
              <a:rPr lang="en-US" sz="1600" dirty="0" smtClean="0"/>
              <a:t> This also seems obvious, but often it is easy to rush yourself when you’re taking notes and trying to keep up. Take it slow in the interview, and don’t be afraid to use 30 seconds or more of silence while your write down everything you need. Also, don’t move on from a particular step until all your questions are answered.</a:t>
            </a:r>
          </a:p>
          <a:p>
            <a:pPr>
              <a:lnSpc>
                <a:spcPct val="100000"/>
              </a:lnSpc>
            </a:pPr>
            <a:r>
              <a:rPr lang="en-US" sz="1600" b="1" dirty="0" smtClean="0"/>
              <a:t>Always Walk Through It:</a:t>
            </a:r>
            <a:r>
              <a:rPr lang="en-US" sz="1600" dirty="0" smtClean="0"/>
              <a:t> Once they have finished taking you through the process, </a:t>
            </a:r>
            <a:r>
              <a:rPr lang="en-US" sz="1600" i="1" dirty="0" smtClean="0"/>
              <a:t>always</a:t>
            </a:r>
            <a:r>
              <a:rPr lang="en-US" sz="1600" dirty="0" smtClean="0"/>
              <a:t> take the time to walk them through the process as you have written it down. Without fail, there will be at least a point of clarification or additional information gained from this exercise. Say something like, “Great—before we finish up, I’d just like to walk through the process as I’ve got it here. Feel free to jump in and correct me if something is wrong or missing.”</a:t>
            </a:r>
            <a:endParaRPr lang="en-US" sz="1600" b="1" dirty="0"/>
          </a:p>
        </p:txBody>
      </p:sp>
    </p:spTree>
    <p:extLst>
      <p:ext uri="{BB962C8B-B14F-4D97-AF65-F5344CB8AC3E}">
        <p14:creationId xmlns:p14="http://schemas.microsoft.com/office/powerpoint/2010/main" val="437723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noFill/>
          <a:ln/>
        </p:spPr>
        <p:txBody>
          <a:bodyPr/>
          <a:lstStyle/>
          <a:p>
            <a:r>
              <a:rPr lang="en-US" dirty="0"/>
              <a:t>Process Mapping – Introduction and Overview</a:t>
            </a:r>
          </a:p>
        </p:txBody>
      </p:sp>
      <p:grpSp>
        <p:nvGrpSpPr>
          <p:cNvPr id="2" name="Group 1"/>
          <p:cNvGrpSpPr/>
          <p:nvPr/>
        </p:nvGrpSpPr>
        <p:grpSpPr>
          <a:xfrm>
            <a:off x="268045" y="1186568"/>
            <a:ext cx="8593139" cy="2332809"/>
            <a:chOff x="268045" y="1186568"/>
            <a:chExt cx="8593139" cy="2332809"/>
          </a:xfrm>
        </p:grpSpPr>
        <p:sp>
          <p:nvSpPr>
            <p:cNvPr id="11" name="Rectangle 5"/>
            <p:cNvSpPr txBox="1">
              <a:spLocks noChangeArrowheads="1"/>
            </p:cNvSpPr>
            <p:nvPr/>
          </p:nvSpPr>
          <p:spPr bwMode="auto">
            <a:xfrm>
              <a:off x="268045" y="1549874"/>
              <a:ext cx="8593136" cy="1969503"/>
            </a:xfrm>
            <a:prstGeom prst="rect">
              <a:avLst/>
            </a:prstGeom>
            <a:solidFill>
              <a:schemeClr val="accent1">
                <a:lumMod val="20000"/>
                <a:lumOff val="80000"/>
              </a:schemeClr>
            </a:solidFill>
            <a:ln>
              <a:noFill/>
            </a:ln>
            <a:effectLst/>
            <a:extLst/>
          </p:spPr>
          <p:txBody>
            <a:bodyPr vert="horz" wrap="squar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a:effectLst/>
                </a:rPr>
                <a:t>“Process Mapping” is a service we provide to clients, generally as a part of a larger project, which involves creating a visual representation of a system, process, or </a:t>
              </a:r>
              <a:r>
                <a:rPr lang="en-US" sz="1400" dirty="0" smtClean="0">
                  <a:effectLst/>
                </a:rPr>
                <a:t>procedure</a:t>
              </a:r>
            </a:p>
            <a:p>
              <a:pPr marL="171450" indent="-171450">
                <a:spcAft>
                  <a:spcPts val="600"/>
                </a:spcAft>
                <a:buClr>
                  <a:srgbClr val="002060"/>
                </a:buClr>
                <a:buFont typeface="Arial" panose="020B0604020202020204" pitchFamily="34" charset="0"/>
                <a:buChar char="•"/>
              </a:pPr>
              <a:r>
                <a:rPr lang="en-US" sz="1400" dirty="0">
                  <a:effectLst/>
                </a:rPr>
                <a:t>Process Mapping can occur in a variety of different projects, but it most often takes place within projects that involve process </a:t>
              </a:r>
              <a:r>
                <a:rPr lang="en-US" sz="1400" dirty="0" smtClean="0">
                  <a:effectLst/>
                </a:rPr>
                <a:t>reengineering</a:t>
              </a:r>
              <a:endParaRPr lang="en-US" sz="1400" dirty="0">
                <a:effectLst/>
              </a:endParaRPr>
            </a:p>
            <a:p>
              <a:pPr marL="171450" indent="-171450">
                <a:spcAft>
                  <a:spcPts val="600"/>
                </a:spcAft>
                <a:buClr>
                  <a:srgbClr val="002060"/>
                </a:buClr>
                <a:buFont typeface="Arial" panose="020B0604020202020204" pitchFamily="34" charset="0"/>
                <a:buChar char="•"/>
              </a:pPr>
              <a:r>
                <a:rPr lang="en-US" sz="1400" dirty="0">
                  <a:effectLst/>
                </a:rPr>
                <a:t>Process Mapping generally involves two steps: </a:t>
              </a:r>
              <a:endParaRPr lang="en-US" sz="1400" dirty="0" smtClean="0">
                <a:effectLst/>
              </a:endParaRPr>
            </a:p>
            <a:p>
              <a:pPr marL="800100" lvl="1" indent="-342900">
                <a:spcAft>
                  <a:spcPts val="600"/>
                </a:spcAft>
                <a:buClr>
                  <a:srgbClr val="002060"/>
                </a:buClr>
                <a:buFont typeface="+mj-lt"/>
                <a:buAutoNum type="arabicParenR"/>
              </a:pPr>
              <a:r>
                <a:rPr lang="en-US" sz="1400" dirty="0" smtClean="0">
                  <a:effectLst/>
                </a:rPr>
                <a:t>Interviewing </a:t>
              </a:r>
              <a:r>
                <a:rPr lang="en-US" sz="1400" dirty="0">
                  <a:effectLst/>
                </a:rPr>
                <a:t>subject matter </a:t>
              </a:r>
              <a:r>
                <a:rPr lang="en-US" sz="1400" dirty="0" smtClean="0">
                  <a:effectLst/>
                </a:rPr>
                <a:t>experts (“SMEs”) </a:t>
              </a:r>
              <a:r>
                <a:rPr lang="en-US" sz="1400" dirty="0">
                  <a:effectLst/>
                </a:rPr>
                <a:t>about a process, and </a:t>
              </a:r>
              <a:endParaRPr lang="en-US" sz="1400" dirty="0" smtClean="0">
                <a:effectLst/>
              </a:endParaRPr>
            </a:p>
            <a:p>
              <a:pPr marL="800100" lvl="1" indent="-342900">
                <a:spcAft>
                  <a:spcPts val="600"/>
                </a:spcAft>
                <a:buClr>
                  <a:srgbClr val="002060"/>
                </a:buClr>
                <a:buFont typeface="+mj-lt"/>
                <a:buAutoNum type="arabicParenR"/>
              </a:pPr>
              <a:r>
                <a:rPr lang="en-US" sz="1400" dirty="0" smtClean="0">
                  <a:effectLst/>
                </a:rPr>
                <a:t>Creating </a:t>
              </a:r>
              <a:r>
                <a:rPr lang="en-US" sz="1400" dirty="0">
                  <a:effectLst/>
                </a:rPr>
                <a:t>the process map </a:t>
              </a:r>
              <a:r>
                <a:rPr lang="en-US" sz="1400" dirty="0" smtClean="0">
                  <a:effectLst/>
                </a:rPr>
                <a:t>itself</a:t>
              </a:r>
              <a:endParaRPr lang="en-US" sz="1400" dirty="0">
                <a:effectLst/>
              </a:endParaRPr>
            </a:p>
          </p:txBody>
        </p:sp>
        <p:sp>
          <p:nvSpPr>
            <p:cNvPr id="12" name="Rectangle 6"/>
            <p:cNvSpPr>
              <a:spLocks noChangeArrowheads="1"/>
            </p:cNvSpPr>
            <p:nvPr/>
          </p:nvSpPr>
          <p:spPr bwMode="auto">
            <a:xfrm>
              <a:off x="268046" y="1186568"/>
              <a:ext cx="8593138" cy="363306"/>
            </a:xfrm>
            <a:prstGeom prst="rect">
              <a:avLst/>
            </a:prstGeom>
            <a:solidFill>
              <a:schemeClr val="tx2"/>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rPr>
                <a:t>WHAT IS PROCESS MAPPING?</a:t>
              </a:r>
              <a:endParaRPr lang="en-US" sz="1600" b="1" dirty="0">
                <a:solidFill>
                  <a:schemeClr val="bg1"/>
                </a:solidFill>
              </a:endParaRPr>
            </a:p>
          </p:txBody>
        </p:sp>
      </p:grpSp>
      <p:grpSp>
        <p:nvGrpSpPr>
          <p:cNvPr id="3" name="Group 2"/>
          <p:cNvGrpSpPr/>
          <p:nvPr/>
        </p:nvGrpSpPr>
        <p:grpSpPr>
          <a:xfrm>
            <a:off x="268045" y="4152847"/>
            <a:ext cx="8593139" cy="2095553"/>
            <a:chOff x="268045" y="4152847"/>
            <a:chExt cx="8593139" cy="2095553"/>
          </a:xfrm>
        </p:grpSpPr>
        <p:sp>
          <p:nvSpPr>
            <p:cNvPr id="13" name="Rectangle 5"/>
            <p:cNvSpPr txBox="1">
              <a:spLocks noChangeArrowheads="1"/>
            </p:cNvSpPr>
            <p:nvPr/>
          </p:nvSpPr>
          <p:spPr bwMode="auto">
            <a:xfrm>
              <a:off x="268045" y="4516153"/>
              <a:ext cx="8593136" cy="1732247"/>
            </a:xfrm>
            <a:prstGeom prst="rect">
              <a:avLst/>
            </a:prstGeom>
            <a:solidFill>
              <a:schemeClr val="bg1">
                <a:lumMod val="95000"/>
              </a:schemeClr>
            </a:solidFill>
            <a:ln>
              <a:noFill/>
            </a:ln>
            <a:effectLst/>
            <a:extLst/>
          </p:spPr>
          <p:txBody>
            <a:bodyPr vert="horz" wrap="square" lIns="91440" tIns="91440" rIns="91440" bIns="91440" numCol="1" rtlCol="0" anchor="t" anchorCtr="0" compatLnSpc="1">
              <a:prstTxWarp prst="textNoShape">
                <a:avLst/>
              </a:prstTxWarp>
              <a:noAutofit/>
            </a:bodyPr>
            <a:lstStyle>
              <a:defPPr>
                <a:defRPr lang="en-US"/>
              </a:defPPr>
              <a:lvl1pPr marL="0" marR="0" indent="0" defTabSz="914400" latinLnBrk="0">
                <a:buClrTx/>
                <a:buSzTx/>
                <a:buFontTx/>
                <a:buNone/>
                <a:tabLst/>
                <a:defRPr kumimoji="0" i="0" u="none" strike="noStrike" cap="none" normalizeH="0" baseline="0">
                  <a:ln>
                    <a:noFill/>
                  </a:ln>
                  <a:effectLst>
                    <a:outerShdw blurRad="38100" dist="38100" dir="2700000" algn="tl">
                      <a:srgbClr val="000000">
                        <a:alpha val="43137"/>
                      </a:srgbClr>
                    </a:outerShdw>
                  </a:effectLst>
                  <a:latin typeface="+mn-lt"/>
                </a:defRPr>
              </a:lvl1pPr>
            </a:lstStyle>
            <a:p>
              <a:pPr marL="171450" indent="-171450">
                <a:spcAft>
                  <a:spcPts val="600"/>
                </a:spcAft>
                <a:buClr>
                  <a:srgbClr val="002060"/>
                </a:buClr>
                <a:buFont typeface="Arial" panose="020B0604020202020204" pitchFamily="34" charset="0"/>
                <a:buChar char="•"/>
              </a:pPr>
              <a:r>
                <a:rPr lang="en-US" sz="1400" dirty="0">
                  <a:effectLst/>
                </a:rPr>
                <a:t>Process Mapping can create an easy-to-follow, visual representation of a complex </a:t>
              </a:r>
              <a:r>
                <a:rPr lang="en-US" sz="1400" dirty="0" smtClean="0">
                  <a:effectLst/>
                </a:rPr>
                <a:t>system</a:t>
              </a:r>
            </a:p>
            <a:p>
              <a:pPr marL="171450" indent="-171450">
                <a:spcAft>
                  <a:spcPts val="600"/>
                </a:spcAft>
                <a:buClr>
                  <a:srgbClr val="002060"/>
                </a:buClr>
                <a:buFont typeface="Arial" panose="020B0604020202020204" pitchFamily="34" charset="0"/>
                <a:buChar char="•"/>
              </a:pPr>
              <a:r>
                <a:rPr lang="en-US" sz="1400" dirty="0">
                  <a:effectLst/>
                </a:rPr>
                <a:t>With process mapping, it is often much easier to understand how a procedure flows and how the different components interact with each other. As such, it’s easier to make recommendations and convey the recommendations to others.</a:t>
              </a:r>
              <a:endParaRPr lang="en-US" sz="1400" dirty="0" smtClean="0">
                <a:effectLst/>
              </a:endParaRPr>
            </a:p>
          </p:txBody>
        </p:sp>
        <p:sp>
          <p:nvSpPr>
            <p:cNvPr id="14" name="Rectangle 6"/>
            <p:cNvSpPr>
              <a:spLocks noChangeArrowheads="1"/>
            </p:cNvSpPr>
            <p:nvPr/>
          </p:nvSpPr>
          <p:spPr bwMode="auto">
            <a:xfrm>
              <a:off x="268046" y="4152847"/>
              <a:ext cx="8593138" cy="363306"/>
            </a:xfrm>
            <a:prstGeom prst="rect">
              <a:avLst/>
            </a:prstGeom>
            <a:solidFill>
              <a:schemeClr val="bg2">
                <a:lumMod val="50000"/>
              </a:schemeClr>
            </a:solidFill>
            <a:ln w="19050" algn="ctr">
              <a:noFill/>
              <a:miter lim="800000"/>
              <a:headEnd/>
              <a:tailEnd/>
            </a:ln>
            <a:effectLst/>
            <a:extLst/>
          </p:spPr>
          <p:txBody>
            <a:bodyPr wrap="square" lIns="92075" tIns="46038" rIns="92075" bIns="46038" anchor="ctr">
              <a:noAutofit/>
            </a:bodyPr>
            <a:lstStyle/>
            <a:p>
              <a:pPr algn="ctr">
                <a:spcBef>
                  <a:spcPct val="50000"/>
                </a:spcBef>
                <a:buClr>
                  <a:srgbClr val="B30019"/>
                </a:buClr>
                <a:buSzPct val="100000"/>
                <a:buFont typeface="Monotype Sorts" pitchFamily="2" charset="2"/>
                <a:buNone/>
              </a:pPr>
              <a:r>
                <a:rPr lang="en-US" sz="1600" b="1" dirty="0" smtClean="0">
                  <a:solidFill>
                    <a:schemeClr val="bg1"/>
                  </a:solidFill>
                  <a:latin typeface="+mn-lt"/>
                </a:rPr>
                <a:t>WHY PROCESS MAPPING?</a:t>
              </a:r>
              <a:endParaRPr lang="en-US" sz="1600" b="1" dirty="0">
                <a:solidFill>
                  <a:schemeClr val="bg1"/>
                </a:solidFill>
                <a:latin typeface="+mn-lt"/>
              </a:endParaRPr>
            </a:p>
          </p:txBody>
        </p:sp>
      </p:grpSp>
    </p:spTree>
    <p:extLst>
      <p:ext uri="{BB962C8B-B14F-4D97-AF65-F5344CB8AC3E}">
        <p14:creationId xmlns:p14="http://schemas.microsoft.com/office/powerpoint/2010/main" val="2425432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nchor="ctr"/>
          <a:lstStyle/>
          <a:p>
            <a:pPr algn="ctr"/>
            <a:r>
              <a:rPr lang="en-US" b="1" dirty="0" smtClean="0"/>
              <a:t>Visio Demo</a:t>
            </a:r>
            <a:endParaRPr lang="en-US" b="1" dirty="0"/>
          </a:p>
        </p:txBody>
      </p:sp>
    </p:spTree>
    <p:extLst>
      <p:ext uri="{BB962C8B-B14F-4D97-AF65-F5344CB8AC3E}">
        <p14:creationId xmlns:p14="http://schemas.microsoft.com/office/powerpoint/2010/main" val="121251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noFill/>
          <a:ln/>
        </p:spPr>
        <p:txBody>
          <a:bodyPr>
            <a:normAutofit fontScale="90000"/>
          </a:bodyPr>
          <a:lstStyle/>
          <a:p>
            <a:r>
              <a:rPr lang="en-US" dirty="0"/>
              <a:t>Our approach </a:t>
            </a:r>
            <a:r>
              <a:rPr lang="en-US" dirty="0" smtClean="0"/>
              <a:t>to process reengineering focuses </a:t>
            </a:r>
            <a:r>
              <a:rPr lang="en-US" dirty="0"/>
              <a:t>on </a:t>
            </a:r>
            <a:r>
              <a:rPr lang="en-US" dirty="0" smtClean="0"/>
              <a:t/>
            </a:r>
            <a:br>
              <a:rPr lang="en-US" dirty="0" smtClean="0"/>
            </a:br>
            <a:r>
              <a:rPr lang="en-US" dirty="0" smtClean="0"/>
              <a:t>the key </a:t>
            </a:r>
            <a:r>
              <a:rPr lang="en-US" dirty="0"/>
              <a:t>questions specific to each aspect of the organization</a:t>
            </a:r>
          </a:p>
        </p:txBody>
      </p:sp>
      <p:graphicFrame>
        <p:nvGraphicFramePr>
          <p:cNvPr id="17" name="Diagram 16"/>
          <p:cNvGraphicFramePr/>
          <p:nvPr>
            <p:extLst>
              <p:ext uri="{D42A27DB-BD31-4B8C-83A1-F6EECF244321}">
                <p14:modId xmlns:p14="http://schemas.microsoft.com/office/powerpoint/2010/main" val="1915859790"/>
              </p:ext>
            </p:extLst>
          </p:nvPr>
        </p:nvGraphicFramePr>
        <p:xfrm>
          <a:off x="361507" y="1531085"/>
          <a:ext cx="8293395" cy="4702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p:cNvSpPr txBox="1"/>
          <p:nvPr/>
        </p:nvSpPr>
        <p:spPr>
          <a:xfrm>
            <a:off x="1971944" y="957355"/>
            <a:ext cx="5165581" cy="523220"/>
          </a:xfrm>
          <a:prstGeom prst="rect">
            <a:avLst/>
          </a:prstGeom>
          <a:noFill/>
        </p:spPr>
        <p:txBody>
          <a:bodyPr wrap="none" rtlCol="0" anchor="b" anchorCtr="0">
            <a:spAutoFit/>
          </a:bodyPr>
          <a:lstStyle/>
          <a:p>
            <a:r>
              <a:rPr lang="en-US" sz="2800" b="1" dirty="0" smtClean="0">
                <a:solidFill>
                  <a:schemeClr val="accent6">
                    <a:lumMod val="50000"/>
                  </a:schemeClr>
                </a:solidFill>
              </a:rPr>
              <a:t>Process Reengineering Key Facets</a:t>
            </a:r>
            <a:endParaRPr lang="en-US" sz="2800" b="1" dirty="0">
              <a:solidFill>
                <a:schemeClr val="accent6">
                  <a:lumMod val="50000"/>
                </a:schemeClr>
              </a:solidFill>
            </a:endParaRPr>
          </a:p>
        </p:txBody>
      </p:sp>
    </p:spTree>
    <p:extLst>
      <p:ext uri="{BB962C8B-B14F-4D97-AF65-F5344CB8AC3E}">
        <p14:creationId xmlns:p14="http://schemas.microsoft.com/office/powerpoint/2010/main" val="39038325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48" name="Rectangle 32"/>
          <p:cNvSpPr>
            <a:spLocks noGrp="1" noChangeArrowheads="1"/>
          </p:cNvSpPr>
          <p:nvPr>
            <p:ph type="title"/>
          </p:nvPr>
        </p:nvSpPr>
        <p:spPr/>
        <p:txBody>
          <a:bodyPr>
            <a:normAutofit fontScale="90000"/>
          </a:bodyPr>
          <a:lstStyle/>
          <a:p>
            <a:r>
              <a:rPr lang="en-US" dirty="0"/>
              <a:t>Our approach to process reengineering focuses on </a:t>
            </a:r>
            <a:br>
              <a:rPr lang="en-US" dirty="0"/>
            </a:br>
            <a:r>
              <a:rPr lang="en-US" dirty="0"/>
              <a:t>the key questions specific to each aspect of the organization</a:t>
            </a:r>
          </a:p>
        </p:txBody>
      </p:sp>
      <p:graphicFrame>
        <p:nvGraphicFramePr>
          <p:cNvPr id="11" name="Diagram 10"/>
          <p:cNvGraphicFramePr/>
          <p:nvPr>
            <p:extLst>
              <p:ext uri="{D42A27DB-BD31-4B8C-83A1-F6EECF244321}">
                <p14:modId xmlns:p14="http://schemas.microsoft.com/office/powerpoint/2010/main" val="4184491641"/>
              </p:ext>
            </p:extLst>
          </p:nvPr>
        </p:nvGraphicFramePr>
        <p:xfrm>
          <a:off x="-414669" y="1211088"/>
          <a:ext cx="2573078" cy="1390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extLst>
              <p:ext uri="{D42A27DB-BD31-4B8C-83A1-F6EECF244321}">
                <p14:modId xmlns:p14="http://schemas.microsoft.com/office/powerpoint/2010/main" val="3712858827"/>
              </p:ext>
            </p:extLst>
          </p:nvPr>
        </p:nvGraphicFramePr>
        <p:xfrm>
          <a:off x="-414669" y="3915302"/>
          <a:ext cx="2573078" cy="13900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ounded Rectangle 12"/>
          <p:cNvSpPr/>
          <p:nvPr/>
        </p:nvSpPr>
        <p:spPr>
          <a:xfrm>
            <a:off x="2009553" y="1031356"/>
            <a:ext cx="6847369" cy="1775639"/>
          </a:xfrm>
          <a:prstGeom prst="roundRect">
            <a:avLst/>
          </a:prstGeom>
          <a:solidFill>
            <a:srgbClr val="FDF6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50000"/>
              </a:spcAft>
            </a:pPr>
            <a:r>
              <a:rPr lang="en-US" sz="1600" b="1" u="sng" dirty="0">
                <a:solidFill>
                  <a:schemeClr val="tx1"/>
                </a:solidFill>
              </a:rPr>
              <a:t>STRATEGY</a:t>
            </a:r>
            <a:endParaRPr lang="en-US" sz="1600" b="1" dirty="0">
              <a:solidFill>
                <a:schemeClr val="tx1"/>
              </a:solidFill>
            </a:endParaRPr>
          </a:p>
          <a:p>
            <a:pPr marL="287338" lvl="1" indent="-285750">
              <a:spcAft>
                <a:spcPct val="20000"/>
              </a:spcAft>
              <a:buClr>
                <a:schemeClr val="tx2">
                  <a:lumMod val="50000"/>
                </a:schemeClr>
              </a:buClr>
              <a:buFont typeface="Wingdings" panose="05000000000000000000" pitchFamily="2" charset="2"/>
              <a:buChar char="Ø"/>
            </a:pPr>
            <a:r>
              <a:rPr lang="en-US" sz="1400" dirty="0">
                <a:solidFill>
                  <a:schemeClr val="tx1"/>
                </a:solidFill>
              </a:rPr>
              <a:t>Does everyone have a clear understanding of the business’ strategic direction?</a:t>
            </a:r>
          </a:p>
          <a:p>
            <a:pPr marL="287338" lvl="1" indent="-285750">
              <a:spcAft>
                <a:spcPct val="20000"/>
              </a:spcAft>
              <a:buClr>
                <a:schemeClr val="tx2">
                  <a:lumMod val="50000"/>
                </a:schemeClr>
              </a:buClr>
              <a:buFont typeface="Wingdings" panose="05000000000000000000" pitchFamily="2" charset="2"/>
              <a:buChar char="Ø"/>
            </a:pPr>
            <a:r>
              <a:rPr lang="en-US" sz="1400" dirty="0">
                <a:solidFill>
                  <a:schemeClr val="tx1"/>
                </a:solidFill>
              </a:rPr>
              <a:t>Does everyone have a clear understanding of the business’ mission, vision, goals, and strategies?</a:t>
            </a:r>
          </a:p>
          <a:p>
            <a:pPr marL="287338" lvl="1" indent="-285750">
              <a:spcAft>
                <a:spcPct val="20000"/>
              </a:spcAft>
              <a:buClr>
                <a:schemeClr val="tx2">
                  <a:lumMod val="50000"/>
                </a:schemeClr>
              </a:buClr>
              <a:buFont typeface="Wingdings" panose="05000000000000000000" pitchFamily="2" charset="2"/>
              <a:buChar char="Ø"/>
            </a:pPr>
            <a:r>
              <a:rPr lang="en-US" sz="1400" dirty="0">
                <a:solidFill>
                  <a:schemeClr val="tx1"/>
                </a:solidFill>
              </a:rPr>
              <a:t>To what degree are departmental policies inconsistent with the business’ mission?</a:t>
            </a:r>
          </a:p>
          <a:p>
            <a:pPr marL="287338" lvl="1" indent="-285750">
              <a:spcAft>
                <a:spcPct val="45000"/>
              </a:spcAft>
              <a:buClr>
                <a:schemeClr val="tx2">
                  <a:lumMod val="50000"/>
                </a:schemeClr>
              </a:buClr>
              <a:buFont typeface="Wingdings" panose="05000000000000000000" pitchFamily="2" charset="2"/>
              <a:buChar char="Ø"/>
            </a:pPr>
            <a:r>
              <a:rPr lang="en-US" sz="1400" dirty="0">
                <a:solidFill>
                  <a:schemeClr val="tx1"/>
                </a:solidFill>
              </a:rPr>
              <a:t>How can the business/department develop a service partnership with its clients</a:t>
            </a:r>
            <a:r>
              <a:rPr lang="en-US" sz="1400" dirty="0" smtClean="0">
                <a:solidFill>
                  <a:schemeClr val="tx1"/>
                </a:solidFill>
              </a:rPr>
              <a:t>?</a:t>
            </a:r>
            <a:endParaRPr lang="en-US" sz="1400" dirty="0">
              <a:solidFill>
                <a:schemeClr val="tx1"/>
              </a:solidFill>
            </a:endParaRPr>
          </a:p>
        </p:txBody>
      </p:sp>
      <p:sp>
        <p:nvSpPr>
          <p:cNvPr id="14" name="Rounded Rectangle 13"/>
          <p:cNvSpPr/>
          <p:nvPr/>
        </p:nvSpPr>
        <p:spPr>
          <a:xfrm>
            <a:off x="2009552" y="2966484"/>
            <a:ext cx="6847369" cy="3557651"/>
          </a:xfrm>
          <a:prstGeom prst="roundRect">
            <a:avLst/>
          </a:prstGeom>
          <a:solidFill>
            <a:srgbClr val="FDF6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50000"/>
              </a:spcAft>
            </a:pPr>
            <a:r>
              <a:rPr lang="en-US" sz="1600" b="1" u="sng" dirty="0">
                <a:solidFill>
                  <a:schemeClr val="tx1"/>
                </a:solidFill>
              </a:rPr>
              <a:t>STRUCTURE</a:t>
            </a:r>
            <a:endParaRPr lang="en-US" sz="1600" b="1" dirty="0">
              <a:solidFill>
                <a:schemeClr val="tx1"/>
              </a:solidFill>
            </a:endParaRPr>
          </a:p>
          <a:p>
            <a:pPr marL="287338" lvl="1" indent="-285750">
              <a:spcAft>
                <a:spcPct val="50000"/>
              </a:spcAft>
              <a:buClr>
                <a:schemeClr val="tx2">
                  <a:lumMod val="50000"/>
                </a:schemeClr>
              </a:buClr>
              <a:buFont typeface="Wingdings" panose="05000000000000000000" pitchFamily="2" charset="2"/>
              <a:buChar char="Ø"/>
            </a:pPr>
            <a:r>
              <a:rPr lang="en-US" sz="1400" dirty="0">
                <a:solidFill>
                  <a:schemeClr val="tx1"/>
                </a:solidFill>
              </a:rPr>
              <a:t>How can the department be more effectively structured to:</a:t>
            </a:r>
          </a:p>
          <a:p>
            <a:pPr marL="801688" lvl="2" indent="-285750">
              <a:spcAft>
                <a:spcPts val="600"/>
              </a:spcAft>
              <a:buClr>
                <a:schemeClr val="tx2">
                  <a:lumMod val="50000"/>
                </a:schemeClr>
              </a:buClr>
              <a:buFont typeface="Wingdings" panose="05000000000000000000" pitchFamily="2" charset="2"/>
              <a:buChar char="ü"/>
            </a:pPr>
            <a:r>
              <a:rPr lang="en-US" sz="1300" dirty="0">
                <a:solidFill>
                  <a:schemeClr val="tx1"/>
                </a:solidFill>
              </a:rPr>
              <a:t>Meet the needs of the client areas it support?</a:t>
            </a:r>
          </a:p>
          <a:p>
            <a:pPr marL="801688" lvl="2" indent="-285750">
              <a:spcAft>
                <a:spcPts val="600"/>
              </a:spcAft>
              <a:buClr>
                <a:schemeClr val="tx2">
                  <a:lumMod val="50000"/>
                </a:schemeClr>
              </a:buClr>
              <a:buFont typeface="Wingdings" panose="05000000000000000000" pitchFamily="2" charset="2"/>
              <a:buChar char="ü"/>
            </a:pPr>
            <a:r>
              <a:rPr lang="en-US" sz="1300" dirty="0">
                <a:solidFill>
                  <a:schemeClr val="tx1"/>
                </a:solidFill>
              </a:rPr>
              <a:t>Improve its service levels to its clients?</a:t>
            </a:r>
          </a:p>
          <a:p>
            <a:pPr marL="801688" lvl="2" indent="-285750">
              <a:spcAft>
                <a:spcPts val="600"/>
              </a:spcAft>
              <a:buClr>
                <a:schemeClr val="tx2">
                  <a:lumMod val="50000"/>
                </a:schemeClr>
              </a:buClr>
              <a:buFont typeface="Wingdings" panose="05000000000000000000" pitchFamily="2" charset="2"/>
              <a:buChar char="ü"/>
            </a:pPr>
            <a:r>
              <a:rPr lang="en-US" sz="1300" dirty="0">
                <a:solidFill>
                  <a:schemeClr val="tx1"/>
                </a:solidFill>
              </a:rPr>
              <a:t>Efficiently and effectively address administrative issues?</a:t>
            </a:r>
          </a:p>
          <a:p>
            <a:pPr marL="801688" lvl="2" indent="-285750">
              <a:spcAft>
                <a:spcPct val="50000"/>
              </a:spcAft>
              <a:buClr>
                <a:schemeClr val="tx2">
                  <a:lumMod val="50000"/>
                </a:schemeClr>
              </a:buClr>
              <a:buFont typeface="Wingdings" panose="05000000000000000000" pitchFamily="2" charset="2"/>
              <a:buChar char="ü"/>
            </a:pPr>
            <a:r>
              <a:rPr lang="en-US" sz="1300" dirty="0">
                <a:solidFill>
                  <a:schemeClr val="tx1"/>
                </a:solidFill>
              </a:rPr>
              <a:t>Reduce the backlogs it is currently experiencing?</a:t>
            </a:r>
          </a:p>
          <a:p>
            <a:pPr marL="287338" lvl="1" indent="-285750">
              <a:spcAft>
                <a:spcPct val="50000"/>
              </a:spcAft>
              <a:buClr>
                <a:schemeClr val="tx2">
                  <a:lumMod val="50000"/>
                </a:schemeClr>
              </a:buClr>
              <a:buFont typeface="Wingdings" panose="05000000000000000000" pitchFamily="2" charset="2"/>
              <a:buChar char="Ø"/>
            </a:pPr>
            <a:r>
              <a:rPr lang="en-US" sz="1400" dirty="0">
                <a:solidFill>
                  <a:schemeClr val="tx1"/>
                </a:solidFill>
              </a:rPr>
              <a:t>Is there a clear understanding of roles and responsibilities among employees?</a:t>
            </a:r>
          </a:p>
          <a:p>
            <a:pPr marL="287338" lvl="1" indent="-285750">
              <a:spcAft>
                <a:spcPct val="50000"/>
              </a:spcAft>
              <a:buClr>
                <a:schemeClr val="tx2">
                  <a:lumMod val="50000"/>
                </a:schemeClr>
              </a:buClr>
              <a:buFont typeface="Wingdings" panose="05000000000000000000" pitchFamily="2" charset="2"/>
              <a:buChar char="Ø"/>
            </a:pPr>
            <a:r>
              <a:rPr lang="en-US" sz="1400" dirty="0">
                <a:solidFill>
                  <a:schemeClr val="tx1"/>
                </a:solidFill>
              </a:rPr>
              <a:t>How can an organization be created to allow employees to work across organizational lines?</a:t>
            </a:r>
          </a:p>
          <a:p>
            <a:pPr marL="287338" lvl="1" indent="-285750">
              <a:spcAft>
                <a:spcPct val="50000"/>
              </a:spcAft>
              <a:buClr>
                <a:schemeClr val="tx2">
                  <a:lumMod val="50000"/>
                </a:schemeClr>
              </a:buClr>
              <a:buFont typeface="Wingdings" panose="05000000000000000000" pitchFamily="2" charset="2"/>
              <a:buChar char="Ø"/>
            </a:pPr>
            <a:r>
              <a:rPr lang="en-US" sz="1400" dirty="0">
                <a:solidFill>
                  <a:schemeClr val="tx1"/>
                </a:solidFill>
              </a:rPr>
              <a:t>Are activities delegated to the appropriate levels?</a:t>
            </a:r>
          </a:p>
          <a:p>
            <a:pPr marL="287338" lvl="1" indent="-285750">
              <a:spcAft>
                <a:spcPct val="50000"/>
              </a:spcAft>
              <a:buClr>
                <a:schemeClr val="tx2">
                  <a:lumMod val="50000"/>
                </a:schemeClr>
              </a:buClr>
              <a:buFont typeface="Wingdings" panose="05000000000000000000" pitchFamily="2" charset="2"/>
              <a:buChar char="Ø"/>
            </a:pPr>
            <a:r>
              <a:rPr lang="en-US" sz="1400" dirty="0">
                <a:solidFill>
                  <a:schemeClr val="tx1"/>
                </a:solidFill>
              </a:rPr>
              <a:t>What should the chain of command be, and how should it be clarified to employees?</a:t>
            </a:r>
          </a:p>
        </p:txBody>
      </p:sp>
    </p:spTree>
    <p:extLst>
      <p:ext uri="{BB962C8B-B14F-4D97-AF65-F5344CB8AC3E}">
        <p14:creationId xmlns:p14="http://schemas.microsoft.com/office/powerpoint/2010/main" val="321656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noFill/>
          <a:ln/>
        </p:spPr>
        <p:txBody>
          <a:bodyPr>
            <a:normAutofit fontScale="90000"/>
          </a:bodyPr>
          <a:lstStyle/>
          <a:p>
            <a:r>
              <a:rPr lang="en-US" dirty="0"/>
              <a:t>Our approach to process reengineering focuses on </a:t>
            </a:r>
            <a:br>
              <a:rPr lang="en-US" dirty="0"/>
            </a:br>
            <a:r>
              <a:rPr lang="en-US" dirty="0"/>
              <a:t>the key questions specific to each aspect of the organization</a:t>
            </a:r>
          </a:p>
        </p:txBody>
      </p:sp>
      <p:graphicFrame>
        <p:nvGraphicFramePr>
          <p:cNvPr id="6" name="Diagram 5"/>
          <p:cNvGraphicFramePr/>
          <p:nvPr>
            <p:extLst>
              <p:ext uri="{D42A27DB-BD31-4B8C-83A1-F6EECF244321}">
                <p14:modId xmlns:p14="http://schemas.microsoft.com/office/powerpoint/2010/main" val="2069141397"/>
              </p:ext>
            </p:extLst>
          </p:nvPr>
        </p:nvGraphicFramePr>
        <p:xfrm>
          <a:off x="-276447" y="1565507"/>
          <a:ext cx="2573078" cy="1390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2115870" y="1392865"/>
            <a:ext cx="6847369" cy="4125433"/>
          </a:xfrm>
          <a:prstGeom prst="roundRect">
            <a:avLst/>
          </a:prstGeom>
          <a:solidFill>
            <a:srgbClr val="FDF6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50000"/>
              </a:spcAft>
            </a:pPr>
            <a:r>
              <a:rPr lang="en-US" sz="1600" b="1" u="sng" dirty="0">
                <a:solidFill>
                  <a:schemeClr val="tx1"/>
                </a:solidFill>
              </a:rPr>
              <a:t>PEOPLE</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Do the business functions have the appropriate number of staff?</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Does the department have the right mix of senior and junior level resources?</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Are the department’s skill sets being effectively leveraged?</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Does the department have employees with the appropriate areas of expertise?</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What processes should exist to manage the number and mix of staff as business needs change?</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Do the existing staff have the knowledge and experience to be fully operational and effective in an automated environment?</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What training needs exist within the department?  What needs will exist in the future environment?</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many employees will be required after the reengineering effort and automation initiative are complete?</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“institutional” knowledge, experience, and skills be maintained within the organization?</a:t>
            </a:r>
          </a:p>
        </p:txBody>
      </p:sp>
    </p:spTree>
    <p:extLst>
      <p:ext uri="{BB962C8B-B14F-4D97-AF65-F5344CB8AC3E}">
        <p14:creationId xmlns:p14="http://schemas.microsoft.com/office/powerpoint/2010/main" val="366195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noFill/>
          <a:ln/>
        </p:spPr>
        <p:txBody>
          <a:bodyPr>
            <a:normAutofit fontScale="90000"/>
          </a:bodyPr>
          <a:lstStyle/>
          <a:p>
            <a:r>
              <a:rPr lang="en-US" dirty="0"/>
              <a:t>Our approach to process reengineering focuses on </a:t>
            </a:r>
            <a:br>
              <a:rPr lang="en-US" dirty="0"/>
            </a:br>
            <a:r>
              <a:rPr lang="en-US" dirty="0"/>
              <a:t>the key questions specific to each aspect of the organization</a:t>
            </a:r>
          </a:p>
        </p:txBody>
      </p:sp>
      <p:sp>
        <p:nvSpPr>
          <p:cNvPr id="6" name="Rounded Rectangle 5"/>
          <p:cNvSpPr/>
          <p:nvPr/>
        </p:nvSpPr>
        <p:spPr>
          <a:xfrm>
            <a:off x="2073341" y="1403507"/>
            <a:ext cx="6847369" cy="5014311"/>
          </a:xfrm>
          <a:prstGeom prst="roundRect">
            <a:avLst/>
          </a:prstGeom>
          <a:solidFill>
            <a:srgbClr val="FDF6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50000"/>
              </a:spcAft>
            </a:pPr>
            <a:r>
              <a:rPr lang="en-US" sz="1600" b="1" u="sng" dirty="0">
                <a:solidFill>
                  <a:schemeClr val="tx1"/>
                </a:solidFill>
              </a:rPr>
              <a:t>PROCESSES - OPERATIONAL</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key processes be streamlined and made more efficient?</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What functions are completed in other areas?</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What processes are redundant, inefficient, and/or unnecessary?</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What are the appropriate mechanisms to track internal customer requests and to ensure they are met efficiently and effectively?</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we ensure that the staff effectively and proactively communicates with the units they support?  With each other in the department?</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we ensure that the staff keeps abreast of issues within their respective areas?</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the department work more effectively with their internal customers to proactively address issues?</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should performance expectations be established and results measured?</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employees be empowered?</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we ensure that processes and procedures are applied uniformly and consistently across the department?</a:t>
            </a:r>
          </a:p>
          <a:p>
            <a:pPr marL="287338" lvl="1" indent="-285750">
              <a:spcAft>
                <a:spcPts val="600"/>
              </a:spcAft>
              <a:buClr>
                <a:schemeClr val="tx2">
                  <a:lumMod val="50000"/>
                </a:schemeClr>
              </a:buClr>
              <a:buFont typeface="Wingdings" panose="05000000000000000000" pitchFamily="2" charset="2"/>
              <a:buChar char="Ø"/>
            </a:pPr>
            <a:r>
              <a:rPr lang="en-US" sz="1400" dirty="0">
                <a:solidFill>
                  <a:schemeClr val="tx1"/>
                </a:solidFill>
              </a:rPr>
              <a:t>How can the organization obtain more management data and information</a:t>
            </a:r>
          </a:p>
        </p:txBody>
      </p:sp>
      <p:graphicFrame>
        <p:nvGraphicFramePr>
          <p:cNvPr id="7" name="Diagram 6"/>
          <p:cNvGraphicFramePr/>
          <p:nvPr>
            <p:extLst>
              <p:ext uri="{D42A27DB-BD31-4B8C-83A1-F6EECF244321}">
                <p14:modId xmlns:p14="http://schemas.microsoft.com/office/powerpoint/2010/main" val="2159146289"/>
              </p:ext>
            </p:extLst>
          </p:nvPr>
        </p:nvGraphicFramePr>
        <p:xfrm>
          <a:off x="-276447" y="1565507"/>
          <a:ext cx="2573078" cy="1390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6805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noFill/>
          <a:ln/>
        </p:spPr>
        <p:txBody>
          <a:bodyPr>
            <a:normAutofit fontScale="90000"/>
          </a:bodyPr>
          <a:lstStyle/>
          <a:p>
            <a:r>
              <a:rPr lang="en-US" dirty="0"/>
              <a:t>Our approach to process reengineering focuses on </a:t>
            </a:r>
            <a:br>
              <a:rPr lang="en-US" dirty="0"/>
            </a:br>
            <a:r>
              <a:rPr lang="en-US" dirty="0"/>
              <a:t>the key questions specific to each aspect of the organization</a:t>
            </a:r>
          </a:p>
        </p:txBody>
      </p:sp>
      <p:sp>
        <p:nvSpPr>
          <p:cNvPr id="7" name="Rounded Rectangle 6"/>
          <p:cNvSpPr/>
          <p:nvPr/>
        </p:nvSpPr>
        <p:spPr>
          <a:xfrm>
            <a:off x="2094614" y="1084522"/>
            <a:ext cx="6943061" cy="5465134"/>
          </a:xfrm>
          <a:prstGeom prst="roundRect">
            <a:avLst/>
          </a:prstGeom>
          <a:solidFill>
            <a:srgbClr val="FDF6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50000"/>
              </a:spcAft>
            </a:pPr>
            <a:r>
              <a:rPr lang="en-US" sz="1600" b="1" u="sng" dirty="0">
                <a:solidFill>
                  <a:schemeClr val="tx1"/>
                </a:solidFill>
              </a:rPr>
              <a:t>PROCESSES </a:t>
            </a:r>
            <a:r>
              <a:rPr lang="en-US" sz="1600" b="1" u="sng" dirty="0" smtClean="0">
                <a:solidFill>
                  <a:schemeClr val="tx1"/>
                </a:solidFill>
              </a:rPr>
              <a:t>– SYSTEMS</a:t>
            </a:r>
            <a:endParaRPr lang="en-US" sz="1600" b="1" dirty="0">
              <a:solidFill>
                <a:schemeClr val="tx1"/>
              </a:solidFill>
            </a:endParaRPr>
          </a:p>
          <a:p>
            <a:pPr marL="287338" lvl="1" indent="-285750">
              <a:spcAft>
                <a:spcPct val="40000"/>
              </a:spcAft>
              <a:buClr>
                <a:schemeClr val="tx2">
                  <a:lumMod val="50000"/>
                </a:schemeClr>
              </a:buClr>
              <a:buFont typeface="Wingdings" panose="05000000000000000000" pitchFamily="2" charset="2"/>
              <a:buChar char="Ø"/>
            </a:pPr>
            <a:r>
              <a:rPr lang="en-US" sz="1400" dirty="0">
                <a:solidFill>
                  <a:schemeClr val="tx1"/>
                </a:solidFill>
              </a:rPr>
              <a:t>How can the current systems better support the department’s efforts in the following areas:</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Processing</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Capturing </a:t>
            </a:r>
            <a:r>
              <a:rPr lang="en-US" sz="1300" dirty="0" smtClean="0">
                <a:solidFill>
                  <a:schemeClr val="tx1"/>
                </a:solidFill>
              </a:rPr>
              <a:t>&amp; </a:t>
            </a:r>
            <a:r>
              <a:rPr lang="en-US" sz="1300" dirty="0">
                <a:solidFill>
                  <a:schemeClr val="tx1"/>
                </a:solidFill>
              </a:rPr>
              <a:t>Tracking </a:t>
            </a:r>
            <a:r>
              <a:rPr lang="en-US" sz="1300" dirty="0" smtClean="0">
                <a:solidFill>
                  <a:schemeClr val="tx1"/>
                </a:solidFill>
              </a:rPr>
              <a:t/>
            </a:r>
            <a:br>
              <a:rPr lang="en-US" sz="1300" dirty="0" smtClean="0">
                <a:solidFill>
                  <a:schemeClr val="tx1"/>
                </a:solidFill>
              </a:rPr>
            </a:br>
            <a:r>
              <a:rPr lang="en-US" sz="1300" dirty="0" smtClean="0">
                <a:solidFill>
                  <a:schemeClr val="tx1"/>
                </a:solidFill>
              </a:rPr>
              <a:t>Customer </a:t>
            </a:r>
            <a:r>
              <a:rPr lang="en-US" sz="1300" dirty="0">
                <a:solidFill>
                  <a:schemeClr val="tx1"/>
                </a:solidFill>
              </a:rPr>
              <a:t>Requests</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Budgeting</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Management Reporting</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Ad-Hoc Reporting</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Word Processing</a:t>
            </a:r>
          </a:p>
          <a:p>
            <a:pPr marL="287338" lvl="1" indent="-285750">
              <a:spcAft>
                <a:spcPct val="50000"/>
              </a:spcAft>
              <a:buClr>
                <a:schemeClr val="tx2">
                  <a:lumMod val="50000"/>
                </a:schemeClr>
              </a:buClr>
              <a:buFont typeface="Wingdings" panose="05000000000000000000" pitchFamily="2" charset="2"/>
              <a:buChar char="Ø"/>
            </a:pPr>
            <a:r>
              <a:rPr lang="en-US" sz="1400" dirty="0">
                <a:solidFill>
                  <a:schemeClr val="tx1"/>
                </a:solidFill>
              </a:rPr>
              <a:t>How well do the systems perform as it relates to:</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Ease/efficiency of input (e.g., automated, user-friendly)</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Speed of processing/reporting</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Delivery format (e.g., hard copy vs. screen, set vs. </a:t>
            </a:r>
            <a:r>
              <a:rPr lang="en-US" sz="1300" dirty="0" err="1">
                <a:solidFill>
                  <a:schemeClr val="tx1"/>
                </a:solidFill>
              </a:rPr>
              <a:t>manipulatable</a:t>
            </a:r>
            <a:r>
              <a:rPr lang="en-US" sz="1300" dirty="0">
                <a:solidFill>
                  <a:schemeClr val="tx1"/>
                </a:solidFill>
              </a:rPr>
              <a:t> format, etc.)</a:t>
            </a:r>
          </a:p>
          <a:p>
            <a:pPr marL="517525" lvl="2" indent="-285750">
              <a:spcAft>
                <a:spcPct val="40000"/>
              </a:spcAft>
              <a:buClr>
                <a:schemeClr val="tx2">
                  <a:lumMod val="50000"/>
                </a:schemeClr>
              </a:buClr>
              <a:buFont typeface="Wingdings" panose="05000000000000000000" pitchFamily="2" charset="2"/>
              <a:buChar char="ü"/>
            </a:pPr>
            <a:r>
              <a:rPr lang="en-US" sz="1300" dirty="0">
                <a:solidFill>
                  <a:schemeClr val="tx1"/>
                </a:solidFill>
              </a:rPr>
              <a:t>Connectivity to other systems</a:t>
            </a:r>
          </a:p>
          <a:p>
            <a:pPr marL="287338" lvl="1" indent="-285750">
              <a:spcBef>
                <a:spcPct val="40000"/>
              </a:spcBef>
              <a:spcAft>
                <a:spcPct val="50000"/>
              </a:spcAft>
              <a:buClr>
                <a:schemeClr val="tx2">
                  <a:lumMod val="50000"/>
                </a:schemeClr>
              </a:buClr>
              <a:buFont typeface="Wingdings" panose="05000000000000000000" pitchFamily="2" charset="2"/>
              <a:buChar char="Ø"/>
            </a:pPr>
            <a:r>
              <a:rPr lang="en-US" sz="1400" dirty="0">
                <a:solidFill>
                  <a:schemeClr val="tx1"/>
                </a:solidFill>
              </a:rPr>
              <a:t>What tasks can and should be automated?</a:t>
            </a:r>
          </a:p>
          <a:p>
            <a:pPr marL="287338" lvl="1" indent="-285750">
              <a:spcBef>
                <a:spcPct val="40000"/>
              </a:spcBef>
              <a:spcAft>
                <a:spcPct val="50000"/>
              </a:spcAft>
              <a:buClr>
                <a:schemeClr val="tx2">
                  <a:lumMod val="50000"/>
                </a:schemeClr>
              </a:buClr>
              <a:buFont typeface="Wingdings" panose="05000000000000000000" pitchFamily="2" charset="2"/>
              <a:buChar char="Ø"/>
            </a:pPr>
            <a:r>
              <a:rPr lang="en-US" sz="1400" dirty="0">
                <a:solidFill>
                  <a:schemeClr val="tx1"/>
                </a:solidFill>
              </a:rPr>
              <a:t>What systems exist that may better serve the business’ needs?</a:t>
            </a:r>
          </a:p>
          <a:p>
            <a:pPr marL="287338" lvl="1" indent="-285750">
              <a:spcBef>
                <a:spcPct val="40000"/>
              </a:spcBef>
              <a:spcAft>
                <a:spcPct val="50000"/>
              </a:spcAft>
              <a:buClr>
                <a:schemeClr val="tx2">
                  <a:lumMod val="50000"/>
                </a:schemeClr>
              </a:buClr>
              <a:buFont typeface="Wingdings" panose="05000000000000000000" pitchFamily="2" charset="2"/>
              <a:buChar char="Ø"/>
            </a:pPr>
            <a:r>
              <a:rPr lang="en-US" sz="1400" dirty="0">
                <a:solidFill>
                  <a:schemeClr val="tx1"/>
                </a:solidFill>
              </a:rPr>
              <a:t>How can systems be better linked so that the “sneaker” network is eliminated?</a:t>
            </a:r>
          </a:p>
        </p:txBody>
      </p:sp>
      <p:sp>
        <p:nvSpPr>
          <p:cNvPr id="322575" name="Rectangle 15"/>
          <p:cNvSpPr>
            <a:spLocks noChangeArrowheads="1"/>
          </p:cNvSpPr>
          <p:nvPr/>
        </p:nvSpPr>
        <p:spPr bwMode="auto">
          <a:xfrm>
            <a:off x="4742099" y="2002027"/>
            <a:ext cx="3475679" cy="169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517525" lvl="2" indent="-285750" algn="l" defTabSz="647700">
              <a:spcAft>
                <a:spcPct val="40000"/>
              </a:spcAft>
              <a:buClr>
                <a:schemeClr val="tx2">
                  <a:lumMod val="50000"/>
                </a:schemeClr>
              </a:buClr>
              <a:buFont typeface="Wingdings" panose="05000000000000000000" pitchFamily="2" charset="2"/>
              <a:buChar char="ü"/>
            </a:pPr>
            <a:r>
              <a:rPr lang="en-US" sz="1300" b="0" dirty="0"/>
              <a:t>Electronic Communication</a:t>
            </a:r>
          </a:p>
          <a:p>
            <a:pPr marL="517525" lvl="2" indent="-285750" algn="l" defTabSz="647700">
              <a:spcAft>
                <a:spcPct val="40000"/>
              </a:spcAft>
              <a:buClr>
                <a:schemeClr val="tx2">
                  <a:lumMod val="50000"/>
                </a:schemeClr>
              </a:buClr>
              <a:buFont typeface="Wingdings" panose="05000000000000000000" pitchFamily="2" charset="2"/>
              <a:buChar char="ü"/>
            </a:pPr>
            <a:r>
              <a:rPr lang="en-US" sz="1300" b="0" dirty="0"/>
              <a:t>Project Management</a:t>
            </a:r>
          </a:p>
          <a:p>
            <a:pPr marL="517525" lvl="2" indent="-285750" algn="l" defTabSz="647700">
              <a:spcAft>
                <a:spcPct val="40000"/>
              </a:spcAft>
              <a:buClr>
                <a:schemeClr val="tx2">
                  <a:lumMod val="50000"/>
                </a:schemeClr>
              </a:buClr>
              <a:buFont typeface="Wingdings" panose="05000000000000000000" pitchFamily="2" charset="2"/>
              <a:buChar char="ü"/>
            </a:pPr>
            <a:r>
              <a:rPr lang="en-US" sz="1300" b="0" dirty="0"/>
              <a:t>Expert Systems</a:t>
            </a:r>
          </a:p>
          <a:p>
            <a:pPr marL="517525" lvl="2" indent="-285750" algn="l" defTabSz="647700">
              <a:spcAft>
                <a:spcPct val="40000"/>
              </a:spcAft>
              <a:buClr>
                <a:schemeClr val="tx2">
                  <a:lumMod val="50000"/>
                </a:schemeClr>
              </a:buClr>
              <a:buFont typeface="Wingdings" panose="05000000000000000000" pitchFamily="2" charset="2"/>
              <a:buChar char="ü"/>
            </a:pPr>
            <a:r>
              <a:rPr lang="en-US" sz="1300" b="0" dirty="0"/>
              <a:t>Record Storage and Retrieval</a:t>
            </a:r>
          </a:p>
          <a:p>
            <a:pPr marL="517525" lvl="2" indent="-285750" algn="l" defTabSz="647700">
              <a:spcAft>
                <a:spcPct val="40000"/>
              </a:spcAft>
              <a:buClr>
                <a:schemeClr val="tx2">
                  <a:lumMod val="50000"/>
                </a:schemeClr>
              </a:buClr>
              <a:buFont typeface="Wingdings" panose="05000000000000000000" pitchFamily="2" charset="2"/>
              <a:buChar char="ü"/>
            </a:pPr>
            <a:r>
              <a:rPr lang="en-US" sz="1300" b="0" dirty="0"/>
              <a:t>Database Management</a:t>
            </a:r>
          </a:p>
          <a:p>
            <a:pPr marL="517525" lvl="2" indent="-285750" algn="l" defTabSz="647700">
              <a:spcAft>
                <a:spcPct val="40000"/>
              </a:spcAft>
              <a:buClr>
                <a:schemeClr val="tx2">
                  <a:lumMod val="50000"/>
                </a:schemeClr>
              </a:buClr>
              <a:buFont typeface="Wingdings" panose="05000000000000000000" pitchFamily="2" charset="2"/>
              <a:buChar char="ü"/>
            </a:pPr>
            <a:r>
              <a:rPr lang="en-US" sz="1300" b="0" dirty="0"/>
              <a:t>Spreadsheet Software</a:t>
            </a:r>
          </a:p>
        </p:txBody>
      </p:sp>
      <p:graphicFrame>
        <p:nvGraphicFramePr>
          <p:cNvPr id="10" name="Diagram 9"/>
          <p:cNvGraphicFramePr/>
          <p:nvPr>
            <p:extLst>
              <p:ext uri="{D42A27DB-BD31-4B8C-83A1-F6EECF244321}">
                <p14:modId xmlns:p14="http://schemas.microsoft.com/office/powerpoint/2010/main" val="1725577312"/>
              </p:ext>
            </p:extLst>
          </p:nvPr>
        </p:nvGraphicFramePr>
        <p:xfrm>
          <a:off x="-276447" y="1565507"/>
          <a:ext cx="2573078" cy="1390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6190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noFill/>
          <a:ln/>
        </p:spPr>
        <p:txBody>
          <a:bodyPr>
            <a:normAutofit fontScale="90000"/>
          </a:bodyPr>
          <a:lstStyle/>
          <a:p>
            <a:r>
              <a:rPr lang="en-US" dirty="0"/>
              <a:t>Our approach to process reengineering focuses on </a:t>
            </a:r>
            <a:br>
              <a:rPr lang="en-US" dirty="0"/>
            </a:br>
            <a:r>
              <a:rPr lang="en-US" dirty="0"/>
              <a:t>the key questions specific to each aspect of the organization</a:t>
            </a:r>
          </a:p>
        </p:txBody>
      </p:sp>
      <p:graphicFrame>
        <p:nvGraphicFramePr>
          <p:cNvPr id="6" name="Diagram 5"/>
          <p:cNvGraphicFramePr/>
          <p:nvPr>
            <p:extLst>
              <p:ext uri="{D42A27DB-BD31-4B8C-83A1-F6EECF244321}">
                <p14:modId xmlns:p14="http://schemas.microsoft.com/office/powerpoint/2010/main" val="2587341197"/>
              </p:ext>
            </p:extLst>
          </p:nvPr>
        </p:nvGraphicFramePr>
        <p:xfrm>
          <a:off x="-276447" y="1565507"/>
          <a:ext cx="2573078" cy="1390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2094614" y="1541722"/>
            <a:ext cx="6943061" cy="3753292"/>
          </a:xfrm>
          <a:prstGeom prst="roundRect">
            <a:avLst/>
          </a:prstGeom>
          <a:solidFill>
            <a:srgbClr val="FDF6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70000"/>
              </a:spcAft>
            </a:pPr>
            <a:r>
              <a:rPr lang="en-US" sz="1600" b="1" u="sng" dirty="0">
                <a:solidFill>
                  <a:schemeClr val="tx1"/>
                </a:solidFill>
              </a:rPr>
              <a:t>REWARDS</a:t>
            </a:r>
            <a:endParaRPr lang="en-US" sz="1600" b="1" dirty="0">
              <a:solidFill>
                <a:schemeClr val="tx1"/>
              </a:solidFill>
            </a:endParaRP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What performance standards are required by the department’s clients?</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What systems can be put in place to measure performance, report the results, and link rewards to these outcomes?</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How can employee accountability be enhanced?</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Can rewards be put in place to stem employee turnover?</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Are there opportunities to create additional non-monetary rewards?</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Within the department, what career paths can be created for employees?</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What will enable the department to more readily attract good people?</a:t>
            </a:r>
          </a:p>
          <a:p>
            <a:pPr marL="287338" lvl="1" indent="-285750">
              <a:spcAft>
                <a:spcPct val="70000"/>
              </a:spcAft>
              <a:buClr>
                <a:schemeClr val="tx2">
                  <a:lumMod val="50000"/>
                </a:schemeClr>
              </a:buClr>
              <a:buFont typeface="Wingdings" panose="05000000000000000000" pitchFamily="2" charset="2"/>
              <a:buChar char="Ø"/>
            </a:pPr>
            <a:r>
              <a:rPr lang="en-US" sz="1400" dirty="0">
                <a:solidFill>
                  <a:schemeClr val="tx1"/>
                </a:solidFill>
              </a:rPr>
              <a:t>Is feedback sufficiently provided, and how closely does it tie to pay and promotion?</a:t>
            </a:r>
          </a:p>
        </p:txBody>
      </p:sp>
    </p:spTree>
    <p:extLst>
      <p:ext uri="{BB962C8B-B14F-4D97-AF65-F5344CB8AC3E}">
        <p14:creationId xmlns:p14="http://schemas.microsoft.com/office/powerpoint/2010/main" val="560509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process?</a:t>
            </a:r>
          </a:p>
        </p:txBody>
      </p:sp>
      <p:sp>
        <p:nvSpPr>
          <p:cNvPr id="32" name="Rectangle 2"/>
          <p:cNvSpPr>
            <a:spLocks noChangeArrowheads="1"/>
          </p:cNvSpPr>
          <p:nvPr/>
        </p:nvSpPr>
        <p:spPr bwMode="auto">
          <a:xfrm>
            <a:off x="2931480" y="2437945"/>
            <a:ext cx="3128114" cy="3389307"/>
          </a:xfrm>
          <a:prstGeom prst="rect">
            <a:avLst/>
          </a:prstGeom>
          <a:solidFill>
            <a:schemeClr val="accent1">
              <a:lumMod val="20000"/>
              <a:lumOff val="80000"/>
              <a:alpha val="53000"/>
            </a:schemeClr>
          </a:solidFill>
          <a:ln w="12700">
            <a:noFill/>
            <a:miter lim="800000"/>
            <a:headEnd/>
            <a:tailEnd/>
          </a:ln>
          <a:effectLst/>
        </p:spPr>
        <p:txBody>
          <a:bodyPr lIns="92075" tIns="137160" rIns="92075" bIns="46038"/>
          <a:lstStyle/>
          <a:p>
            <a:pPr marR="0" lvl="0" algn="l" defTabSz="914400" eaLnBrk="1" fontAlgn="auto" latinLnBrk="0" hangingPunct="1">
              <a:lnSpc>
                <a:spcPct val="100000"/>
              </a:lnSpc>
              <a:spcBef>
                <a:spcPts val="0"/>
              </a:spcBef>
              <a:spcAft>
                <a:spcPct val="25000"/>
              </a:spcAft>
              <a:buClr>
                <a:srgbClr val="001648"/>
              </a:buClr>
              <a:buSzPct val="100000"/>
              <a:tabLst/>
              <a:defRPr/>
            </a:pPr>
            <a:endParaRPr kumimoji="0" lang="en-US" sz="1400" b="0" i="0" u="none" strike="noStrike" kern="0" cap="none" spc="0" normalizeH="0" baseline="0" noProof="0" dirty="0">
              <a:ln>
                <a:noFill/>
              </a:ln>
              <a:solidFill>
                <a:srgbClr val="000000"/>
              </a:solidFill>
              <a:effectLst/>
              <a:uLnTx/>
              <a:uFillTx/>
              <a:latin typeface="+mn-lt"/>
            </a:endParaRPr>
          </a:p>
        </p:txBody>
      </p:sp>
      <p:sp>
        <p:nvSpPr>
          <p:cNvPr id="35" name="AutoShape 5"/>
          <p:cNvSpPr>
            <a:spLocks noChangeArrowheads="1"/>
          </p:cNvSpPr>
          <p:nvPr/>
        </p:nvSpPr>
        <p:spPr bwMode="gray">
          <a:xfrm>
            <a:off x="455613" y="6051699"/>
            <a:ext cx="8231187" cy="365760"/>
          </a:xfrm>
          <a:prstGeom prst="homePlate">
            <a:avLst>
              <a:gd name="adj" fmla="val 72124"/>
            </a:avLst>
          </a:prstGeom>
          <a:solidFill>
            <a:schemeClr val="tx2"/>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outerShdw blurRad="38100" dist="38100" dir="2700000" algn="tl">
                  <a:srgbClr val="000000"/>
                </a:outerShdw>
              </a:effectLst>
              <a:uLnTx/>
              <a:uFillTx/>
              <a:latin typeface="+mn-lt"/>
            </a:endParaRPr>
          </a:p>
        </p:txBody>
      </p:sp>
      <p:sp>
        <p:nvSpPr>
          <p:cNvPr id="38" name="AutoShape 11"/>
          <p:cNvSpPr>
            <a:spLocks noChangeArrowheads="1"/>
          </p:cNvSpPr>
          <p:nvPr/>
        </p:nvSpPr>
        <p:spPr bwMode="gray">
          <a:xfrm>
            <a:off x="1249942" y="2437945"/>
            <a:ext cx="1511410" cy="575221"/>
          </a:xfrm>
          <a:prstGeom prst="homePlate">
            <a:avLst>
              <a:gd name="adj" fmla="val 34244"/>
            </a:avLst>
          </a:prstGeom>
          <a:solidFill>
            <a:schemeClr val="accent3">
              <a:lumMod val="50000"/>
            </a:schemeClr>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latin typeface="+mn-lt"/>
              </a:rPr>
              <a:t>Input</a:t>
            </a:r>
            <a:endParaRPr kumimoji="0" lang="en-US" sz="1600" b="1" i="0" u="none" strike="noStrike" kern="0" cap="none" spc="0" normalizeH="0" baseline="0" noProof="0" dirty="0">
              <a:ln>
                <a:noFill/>
              </a:ln>
              <a:solidFill>
                <a:schemeClr val="bg1"/>
              </a:solidFill>
              <a:effectLst/>
              <a:uLnTx/>
              <a:uFillTx/>
              <a:latin typeface="+mn-lt"/>
            </a:endParaRPr>
          </a:p>
        </p:txBody>
      </p:sp>
      <p:sp>
        <p:nvSpPr>
          <p:cNvPr id="42" name="Rectangle 6"/>
          <p:cNvSpPr>
            <a:spLocks noChangeArrowheads="1"/>
          </p:cNvSpPr>
          <p:nvPr/>
        </p:nvSpPr>
        <p:spPr bwMode="gray">
          <a:xfrm>
            <a:off x="1483858" y="1927268"/>
            <a:ext cx="86562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sz="2200" b="1" dirty="0" smtClean="0">
                <a:solidFill>
                  <a:schemeClr val="accent6">
                    <a:lumMod val="50000"/>
                  </a:schemeClr>
                </a:solidFill>
              </a:rPr>
              <a:t>Inputs</a:t>
            </a:r>
            <a:endParaRPr lang="en-US" sz="2200" b="1" dirty="0">
              <a:solidFill>
                <a:schemeClr val="accent6">
                  <a:lumMod val="50000"/>
                </a:schemeClr>
              </a:solidFill>
              <a:latin typeface="+mn-lt"/>
            </a:endParaRPr>
          </a:p>
        </p:txBody>
      </p:sp>
      <p:sp>
        <p:nvSpPr>
          <p:cNvPr id="43" name="Rectangle 7"/>
          <p:cNvSpPr>
            <a:spLocks noChangeArrowheads="1"/>
          </p:cNvSpPr>
          <p:nvPr/>
        </p:nvSpPr>
        <p:spPr bwMode="gray">
          <a:xfrm>
            <a:off x="3988314" y="1927268"/>
            <a:ext cx="101444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sz="2200" b="1" dirty="0" smtClean="0">
                <a:solidFill>
                  <a:schemeClr val="accent6">
                    <a:lumMod val="50000"/>
                  </a:schemeClr>
                </a:solidFill>
                <a:latin typeface="+mn-lt"/>
              </a:rPr>
              <a:t>Process</a:t>
            </a:r>
            <a:endParaRPr lang="en-US" sz="2200" b="1" dirty="0">
              <a:solidFill>
                <a:schemeClr val="accent6">
                  <a:lumMod val="50000"/>
                </a:schemeClr>
              </a:solidFill>
              <a:latin typeface="+mn-lt"/>
            </a:endParaRPr>
          </a:p>
        </p:txBody>
      </p:sp>
      <p:sp>
        <p:nvSpPr>
          <p:cNvPr id="44" name="Rectangle 8"/>
          <p:cNvSpPr>
            <a:spLocks noChangeArrowheads="1"/>
          </p:cNvSpPr>
          <p:nvPr/>
        </p:nvSpPr>
        <p:spPr bwMode="gray">
          <a:xfrm>
            <a:off x="6699832" y="1927268"/>
            <a:ext cx="96661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sz="2200" b="1" dirty="0" smtClean="0">
                <a:solidFill>
                  <a:schemeClr val="accent6">
                    <a:lumMod val="50000"/>
                  </a:schemeClr>
                </a:solidFill>
                <a:latin typeface="+mn-lt"/>
              </a:rPr>
              <a:t>Output</a:t>
            </a:r>
            <a:endParaRPr lang="en-US" sz="2200" b="1" dirty="0">
              <a:solidFill>
                <a:schemeClr val="accent6">
                  <a:lumMod val="50000"/>
                </a:schemeClr>
              </a:solidFill>
              <a:latin typeface="+mn-lt"/>
            </a:endParaRPr>
          </a:p>
        </p:txBody>
      </p:sp>
      <p:sp>
        <p:nvSpPr>
          <p:cNvPr id="17" name="AutoShape 11"/>
          <p:cNvSpPr>
            <a:spLocks noChangeArrowheads="1"/>
          </p:cNvSpPr>
          <p:nvPr/>
        </p:nvSpPr>
        <p:spPr bwMode="gray">
          <a:xfrm>
            <a:off x="1249942" y="3148431"/>
            <a:ext cx="1511410" cy="575221"/>
          </a:xfrm>
          <a:prstGeom prst="homePlate">
            <a:avLst>
              <a:gd name="adj" fmla="val 34244"/>
            </a:avLst>
          </a:prstGeom>
          <a:solidFill>
            <a:schemeClr val="accent3">
              <a:lumMod val="50000"/>
            </a:schemeClr>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latin typeface="+mn-lt"/>
              </a:rPr>
              <a:t>Input</a:t>
            </a:r>
            <a:endParaRPr kumimoji="0" lang="en-US" sz="1600" b="1" i="0" u="none" strike="noStrike" kern="0" cap="none" spc="0" normalizeH="0" baseline="0" noProof="0" dirty="0">
              <a:ln>
                <a:noFill/>
              </a:ln>
              <a:solidFill>
                <a:schemeClr val="bg1"/>
              </a:solidFill>
              <a:effectLst/>
              <a:uLnTx/>
              <a:uFillTx/>
              <a:latin typeface="+mn-lt"/>
            </a:endParaRPr>
          </a:p>
        </p:txBody>
      </p:sp>
      <p:sp>
        <p:nvSpPr>
          <p:cNvPr id="18" name="AutoShape 11"/>
          <p:cNvSpPr>
            <a:spLocks noChangeArrowheads="1"/>
          </p:cNvSpPr>
          <p:nvPr/>
        </p:nvSpPr>
        <p:spPr bwMode="gray">
          <a:xfrm>
            <a:off x="1249942" y="3881830"/>
            <a:ext cx="1511410" cy="575221"/>
          </a:xfrm>
          <a:prstGeom prst="homePlate">
            <a:avLst>
              <a:gd name="adj" fmla="val 34244"/>
            </a:avLst>
          </a:prstGeom>
          <a:solidFill>
            <a:schemeClr val="accent3">
              <a:lumMod val="50000"/>
            </a:schemeClr>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latin typeface="+mn-lt"/>
              </a:rPr>
              <a:t>Input</a:t>
            </a:r>
            <a:endParaRPr kumimoji="0" lang="en-US" sz="1600" b="1" i="0" u="none" strike="noStrike" kern="0" cap="none" spc="0" normalizeH="0" baseline="0" noProof="0" dirty="0">
              <a:ln>
                <a:noFill/>
              </a:ln>
              <a:solidFill>
                <a:schemeClr val="bg1"/>
              </a:solidFill>
              <a:effectLst/>
              <a:uLnTx/>
              <a:uFillTx/>
              <a:latin typeface="+mn-lt"/>
            </a:endParaRPr>
          </a:p>
        </p:txBody>
      </p:sp>
      <p:sp>
        <p:nvSpPr>
          <p:cNvPr id="19" name="AutoShape 11"/>
          <p:cNvSpPr>
            <a:spLocks noChangeArrowheads="1"/>
          </p:cNvSpPr>
          <p:nvPr/>
        </p:nvSpPr>
        <p:spPr bwMode="gray">
          <a:xfrm>
            <a:off x="1249942" y="4560417"/>
            <a:ext cx="1511410" cy="575221"/>
          </a:xfrm>
          <a:prstGeom prst="homePlate">
            <a:avLst>
              <a:gd name="adj" fmla="val 34244"/>
            </a:avLst>
          </a:prstGeom>
          <a:solidFill>
            <a:schemeClr val="accent3">
              <a:lumMod val="50000"/>
            </a:schemeClr>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latin typeface="+mn-lt"/>
              </a:rPr>
              <a:t>Input</a:t>
            </a:r>
            <a:endParaRPr kumimoji="0" lang="en-US" sz="1600" b="1" i="0" u="none" strike="noStrike" kern="0" cap="none" spc="0" normalizeH="0" baseline="0" noProof="0" dirty="0">
              <a:ln>
                <a:noFill/>
              </a:ln>
              <a:solidFill>
                <a:schemeClr val="bg1"/>
              </a:solidFill>
              <a:effectLst/>
              <a:uLnTx/>
              <a:uFillTx/>
              <a:latin typeface="+mn-lt"/>
            </a:endParaRPr>
          </a:p>
        </p:txBody>
      </p:sp>
      <p:sp>
        <p:nvSpPr>
          <p:cNvPr id="20" name="AutoShape 11"/>
          <p:cNvSpPr>
            <a:spLocks noChangeArrowheads="1"/>
          </p:cNvSpPr>
          <p:nvPr/>
        </p:nvSpPr>
        <p:spPr bwMode="gray">
          <a:xfrm>
            <a:off x="1249942" y="5252031"/>
            <a:ext cx="1511410" cy="575221"/>
          </a:xfrm>
          <a:prstGeom prst="homePlate">
            <a:avLst>
              <a:gd name="adj" fmla="val 34244"/>
            </a:avLst>
          </a:prstGeom>
          <a:solidFill>
            <a:schemeClr val="accent3">
              <a:lumMod val="50000"/>
            </a:schemeClr>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latin typeface="+mn-lt"/>
              </a:rPr>
              <a:t>Input</a:t>
            </a:r>
            <a:endParaRPr kumimoji="0" lang="en-US" sz="1600" b="1" i="0" u="none" strike="noStrike" kern="0" cap="none" spc="0" normalizeH="0" baseline="0" noProof="0" dirty="0">
              <a:ln>
                <a:noFill/>
              </a:ln>
              <a:solidFill>
                <a:schemeClr val="bg1"/>
              </a:solidFill>
              <a:effectLst/>
              <a:uLnTx/>
              <a:uFillTx/>
              <a:latin typeface="+mn-lt"/>
            </a:endParaRPr>
          </a:p>
        </p:txBody>
      </p:sp>
      <p:sp>
        <p:nvSpPr>
          <p:cNvPr id="21" name="AutoShape 11"/>
          <p:cNvSpPr>
            <a:spLocks noChangeArrowheads="1"/>
          </p:cNvSpPr>
          <p:nvPr/>
        </p:nvSpPr>
        <p:spPr bwMode="gray">
          <a:xfrm>
            <a:off x="6311051" y="3063654"/>
            <a:ext cx="1744171" cy="2211572"/>
          </a:xfrm>
          <a:prstGeom prst="homePlate">
            <a:avLst>
              <a:gd name="adj" fmla="val 34244"/>
            </a:avLst>
          </a:prstGeom>
          <a:solidFill>
            <a:schemeClr val="accent6">
              <a:lumMod val="60000"/>
              <a:lumOff val="40000"/>
            </a:schemeClr>
          </a:solidFill>
          <a:ln>
            <a:noFill/>
            <a:headEnd/>
            <a:tailEnd/>
          </a:ln>
          <a:effectLst/>
          <a:scene3d>
            <a:camera prst="orthographicFront">
              <a:rot lat="0" lon="0" rev="0"/>
            </a:camera>
            <a:lightRig rig="threePt" dir="t">
              <a:rot lat="0" lon="0" rev="1200000"/>
            </a:lightRig>
          </a:scene3d>
          <a:sp3d/>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effectLst/>
                <a:uLnTx/>
                <a:uFillTx/>
                <a:latin typeface="+mn-lt"/>
              </a:rPr>
              <a:t>Output</a:t>
            </a:r>
            <a:endParaRPr kumimoji="0" lang="en-US" sz="2000" b="1" i="0" u="none" strike="noStrike" kern="0" cap="none" spc="0" normalizeH="0" baseline="0" noProof="0" dirty="0">
              <a:ln>
                <a:noFill/>
              </a:ln>
              <a:effectLst/>
              <a:uLnTx/>
              <a:uFillTx/>
              <a:latin typeface="+mn-lt"/>
            </a:endParaRPr>
          </a:p>
        </p:txBody>
      </p:sp>
      <p:graphicFrame>
        <p:nvGraphicFramePr>
          <p:cNvPr id="2" name="Diagram 1"/>
          <p:cNvGraphicFramePr/>
          <p:nvPr>
            <p:extLst>
              <p:ext uri="{D42A27DB-BD31-4B8C-83A1-F6EECF244321}">
                <p14:modId xmlns:p14="http://schemas.microsoft.com/office/powerpoint/2010/main" val="896897419"/>
              </p:ext>
            </p:extLst>
          </p:nvPr>
        </p:nvGraphicFramePr>
        <p:xfrm>
          <a:off x="2349802" y="2720239"/>
          <a:ext cx="3976576" cy="2491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ounded Rectangle 22"/>
          <p:cNvSpPr/>
          <p:nvPr/>
        </p:nvSpPr>
        <p:spPr>
          <a:xfrm>
            <a:off x="1286541" y="1031592"/>
            <a:ext cx="6548818" cy="722778"/>
          </a:xfrm>
          <a:prstGeom prst="roundRect">
            <a:avLst/>
          </a:prstGeom>
          <a:solidFill>
            <a:srgbClr val="FDF4E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b="1" dirty="0">
                <a:solidFill>
                  <a:schemeClr val="tx1"/>
                </a:solidFill>
              </a:rPr>
              <a:t>Any set of activities </a:t>
            </a:r>
            <a:r>
              <a:rPr lang="en-US" sz="1600" b="1" dirty="0" smtClean="0">
                <a:solidFill>
                  <a:schemeClr val="tx1"/>
                </a:solidFill>
              </a:rPr>
              <a:t>when </a:t>
            </a:r>
            <a:r>
              <a:rPr lang="en-US" sz="1600" b="1" dirty="0">
                <a:solidFill>
                  <a:schemeClr val="tx1"/>
                </a:solidFill>
              </a:rPr>
              <a:t>taken together, </a:t>
            </a:r>
            <a:r>
              <a:rPr lang="en-US" sz="1600" b="1" u="sng" dirty="0">
                <a:solidFill>
                  <a:schemeClr val="tx1"/>
                </a:solidFill>
              </a:rPr>
              <a:t>transform</a:t>
            </a:r>
            <a:r>
              <a:rPr lang="en-US" sz="1600" b="1" dirty="0">
                <a:solidFill>
                  <a:schemeClr val="tx1"/>
                </a:solidFill>
              </a:rPr>
              <a:t> a series of </a:t>
            </a:r>
            <a:r>
              <a:rPr lang="en-US" sz="1600" b="1" u="sng" dirty="0">
                <a:solidFill>
                  <a:schemeClr val="tx1"/>
                </a:solidFill>
              </a:rPr>
              <a:t>inputs</a:t>
            </a:r>
            <a:r>
              <a:rPr lang="en-US" sz="1600" b="1" dirty="0">
                <a:solidFill>
                  <a:schemeClr val="tx1"/>
                </a:solidFill>
              </a:rPr>
              <a:t> into an </a:t>
            </a:r>
            <a:r>
              <a:rPr lang="en-US" sz="1600" b="1" u="sng" dirty="0">
                <a:solidFill>
                  <a:schemeClr val="tx1"/>
                </a:solidFill>
              </a:rPr>
              <a:t>output</a:t>
            </a:r>
            <a:r>
              <a:rPr lang="en-US" sz="1600" b="1" dirty="0">
                <a:solidFill>
                  <a:schemeClr val="tx1"/>
                </a:solidFill>
              </a:rPr>
              <a:t>, producing a result of value to a </a:t>
            </a:r>
            <a:r>
              <a:rPr lang="en-US" sz="1600" b="1" dirty="0" smtClean="0">
                <a:solidFill>
                  <a:schemeClr val="tx1"/>
                </a:solidFill>
              </a:rPr>
              <a:t>customer</a:t>
            </a:r>
            <a:endParaRPr lang="en-US" sz="1600" b="1" dirty="0">
              <a:solidFill>
                <a:schemeClr val="tx1"/>
              </a:solidFill>
            </a:endParaRPr>
          </a:p>
        </p:txBody>
      </p:sp>
    </p:spTree>
    <p:extLst>
      <p:ext uri="{BB962C8B-B14F-4D97-AF65-F5344CB8AC3E}">
        <p14:creationId xmlns:p14="http://schemas.microsoft.com/office/powerpoint/2010/main" val="69773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12700">
          <a:noFill/>
        </a:ln>
      </a:spPr>
      <a:bodyPr rtlCol="0" anchor="ctr"/>
      <a:lstStyle>
        <a:defPPr algn="ctr">
          <a:lnSpc>
            <a:spcPct val="90000"/>
          </a:lnSpc>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noAutofit/>
      </a:bodyPr>
      <a:lstStyle>
        <a:defPPr>
          <a:lnSpc>
            <a:spcPct val="90000"/>
          </a:lnSpc>
          <a:defRPr sz="12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515</TotalTime>
  <Words>2412</Words>
  <Application>Microsoft Office PowerPoint</Application>
  <PresentationFormat>On-screen Show (4:3)</PresentationFormat>
  <Paragraphs>490</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Blank</vt:lpstr>
      <vt:lpstr>Process Map Training Boot Camp Module</vt:lpstr>
      <vt:lpstr>Process Mapping – Introduction and Overview</vt:lpstr>
      <vt:lpstr>Our approach to process reengineering focuses on  the key questions specific to each aspect of the organization</vt:lpstr>
      <vt:lpstr>Our approach to process reengineering focuses on  the key questions specific to each aspect of the organization</vt:lpstr>
      <vt:lpstr>Our approach to process reengineering focuses on  the key questions specific to each aspect of the organization</vt:lpstr>
      <vt:lpstr>Our approach to process reengineering focuses on  the key questions specific to each aspect of the organization</vt:lpstr>
      <vt:lpstr>Our approach to process reengineering focuses on  the key questions specific to each aspect of the organization</vt:lpstr>
      <vt:lpstr>Our approach to process reengineering focuses on  the key questions specific to each aspect of the organization</vt:lpstr>
      <vt:lpstr>What is a process?</vt:lpstr>
      <vt:lpstr>Analyzing Process Flowcharts</vt:lpstr>
      <vt:lpstr>Developing Recommendations</vt:lpstr>
      <vt:lpstr>What is a process map?</vt:lpstr>
      <vt:lpstr>Typical Process Charting Symbols</vt:lpstr>
      <vt:lpstr>Block Diagram Example</vt:lpstr>
      <vt:lpstr>Process Map Example 1</vt:lpstr>
      <vt:lpstr>Process Map Example 2</vt:lpstr>
      <vt:lpstr>Summary of process flowchart tools</vt:lpstr>
      <vt:lpstr>At CAST, we typically use  the following software to create Process Maps…</vt:lpstr>
      <vt:lpstr>Effectively interviewing subject matter experts (SMEs) is critical to understanding the processes you need to map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Map Training Boot Camp Module</dc:title>
  <dc:creator>Ari Reisian</dc:creator>
  <cp:lastModifiedBy>Skyler Ferry</cp:lastModifiedBy>
  <cp:revision>49</cp:revision>
  <cp:lastPrinted>2015-01-02T22:03:09Z</cp:lastPrinted>
  <dcterms:created xsi:type="dcterms:W3CDTF">2015-08-18T17:39:11Z</dcterms:created>
  <dcterms:modified xsi:type="dcterms:W3CDTF">2015-08-19T20:02:11Z</dcterms:modified>
</cp:coreProperties>
</file>