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336" r:id="rId2"/>
  </p:sldIdLst>
  <p:sldSz cx="9144000" cy="6858000" type="screen4x3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8"/>
    <a:srgbClr val="595959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1" autoAdjust="0"/>
    <p:restoredTop sz="94676" autoAdjust="0"/>
  </p:normalViewPr>
  <p:slideViewPr>
    <p:cSldViewPr snapToGrid="0" showGuides="1">
      <p:cViewPr>
        <p:scale>
          <a:sx n="80" d="100"/>
          <a:sy n="80" d="100"/>
        </p:scale>
        <p:origin x="-1282" y="-115"/>
      </p:cViewPr>
      <p:guideLst>
        <p:guide orient="horz" pos="3730"/>
        <p:guide orient="horz" pos="3002"/>
        <p:guide orient="horz" pos="556"/>
        <p:guide orient="horz" pos="1529"/>
        <p:guide pos="2880"/>
        <p:guide pos="1613"/>
        <p:guide pos="221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06" y="-102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4B77D-8823-45E6-8067-3B93B5317DD9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2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902702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8A24-5489-489E-83DD-6BE1AA9AC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00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1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7A979-9544-48AD-94DC-282FA4A88464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52627"/>
            <a:ext cx="5607050" cy="4217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49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902049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6341C-1D5F-44F5-A3A7-74A43D6336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4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EB907-8333-494A-B6FD-B6FCF39AB7D2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977" y="4453884"/>
            <a:ext cx="5138447" cy="421672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5E712E-BB4F-41C0-9067-255803F2C7AA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58255-BA68-4DF8-9B12-5881D282C5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14324" y="6438900"/>
            <a:ext cx="8315325" cy="152400"/>
          </a:xfrm>
          <a:prstGeom prst="roundRect">
            <a:avLst/>
          </a:prstGeom>
          <a:solidFill>
            <a:srgbClr val="0016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60" y="6281102"/>
            <a:ext cx="1276350" cy="467996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944707" y="3980356"/>
            <a:ext cx="5239618" cy="466599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326016" y="3048248"/>
            <a:ext cx="6477000" cy="646331"/>
          </a:xfrm>
        </p:spPr>
        <p:txBody>
          <a:bodyPr anchor="t" anchorCtr="0">
            <a:sp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192342"/>
            <a:ext cx="8647730" cy="630005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246059" y="1264159"/>
            <a:ext cx="8333614" cy="4888992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0836" y="1368934"/>
            <a:ext cx="3342513" cy="4888992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defRPr sz="2000"/>
            </a:lvl2pPr>
            <a:lvl3pPr marL="685800" indent="-228600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45201" y="1368934"/>
            <a:ext cx="3342513" cy="4888992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defRPr sz="2000"/>
            </a:lvl2pPr>
            <a:lvl3pPr marL="685800" indent="-228600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525" y="1122490"/>
            <a:ext cx="3866769" cy="639762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525" y="1762251"/>
            <a:ext cx="3866769" cy="4714749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76752" y="1122490"/>
            <a:ext cx="3868288" cy="639762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752" y="1762251"/>
            <a:ext cx="3868288" cy="4714749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3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1828800" y="1057275"/>
            <a:ext cx="5486400" cy="5667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CLICK TO EDIT MASTER TITLE STYLE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244792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624013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67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50026"/>
          </a:xfrm>
          <a:prstGeom prst="rect">
            <a:avLst/>
          </a:prstGeom>
          <a:gradFill flip="none" rotWithShape="1">
            <a:gsLst>
              <a:gs pos="0">
                <a:srgbClr val="001648"/>
              </a:gs>
              <a:gs pos="79000">
                <a:schemeClr val="tx2"/>
              </a:gs>
              <a:gs pos="52000">
                <a:srgbClr val="001648"/>
              </a:gs>
              <a:gs pos="100000">
                <a:srgbClr val="0016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77035" y="48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328CCB9D-4824-4693-A256-BE0CBEE283BB}" type="slidenum">
              <a:rPr lang="en-US" sz="1200" i="0" smtClean="0">
                <a:solidFill>
                  <a:schemeClr val="bg1"/>
                </a:solidFill>
              </a:rPr>
              <a:pPr algn="r"/>
              <a:t>‹#›</a:t>
            </a:fld>
            <a:endParaRPr lang="en-US" sz="1200" i="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227013"/>
            <a:ext cx="8458200" cy="573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60000"/>
                    </a14:imgEffect>
                    <a14:imgEffect>
                      <a14:brightnessContrast bright="18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03" y="6533911"/>
            <a:ext cx="733929" cy="2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94" r:id="rId3"/>
    <p:sldLayoutId id="2147483692" r:id="rId4"/>
    <p:sldLayoutId id="2147483693" r:id="rId5"/>
    <p:sldLayoutId id="2147483695" r:id="rId6"/>
    <p:sldLayoutId id="214748369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2060"/>
        </a:buClr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715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001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430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4859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»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9525" y="1206500"/>
            <a:ext cx="9144000" cy="52546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CC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dirty="0" smtClean="0"/>
              <a:t>Tuning </a:t>
            </a:r>
            <a:r>
              <a:rPr lang="en-US" dirty="0"/>
              <a:t>the view </a:t>
            </a:r>
            <a:r>
              <a:rPr lang="en-US" dirty="0" smtClean="0"/>
              <a:t>a bit, </a:t>
            </a:r>
            <a:r>
              <a:rPr lang="en-US" dirty="0"/>
              <a:t>we see </a:t>
            </a:r>
            <a:r>
              <a:rPr lang="en-US" dirty="0" smtClean="0"/>
              <a:t>  time </a:t>
            </a:r>
            <a:r>
              <a:rPr lang="en-US" dirty="0"/>
              <a:t>by Activity Group </a:t>
            </a:r>
            <a:r>
              <a:rPr lang="en-US" dirty="0" smtClean="0"/>
              <a:t>by areas, </a:t>
            </a:r>
            <a:r>
              <a:rPr lang="en-US" dirty="0"/>
              <a:t>by size </a:t>
            </a:r>
            <a:r>
              <a:rPr lang="en-US" dirty="0" smtClean="0"/>
              <a:t>of branch an </a:t>
            </a:r>
            <a:r>
              <a:rPr lang="en-US" dirty="0"/>
              <a:t>in comparison to the industry 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395408" y="3652838"/>
            <a:ext cx="855427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Region A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3179420" y="1158278"/>
            <a:ext cx="2640788" cy="3139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206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Activities   By Activity Group </a:t>
            </a:r>
          </a:p>
        </p:txBody>
      </p:sp>
      <p:sp>
        <p:nvSpPr>
          <p:cNvPr id="428069" name="Text Box 37"/>
          <p:cNvSpPr txBox="1">
            <a:spLocks noChangeArrowheads="1"/>
          </p:cNvSpPr>
          <p:nvPr/>
        </p:nvSpPr>
        <p:spPr bwMode="auto">
          <a:xfrm>
            <a:off x="1468086" y="3652838"/>
            <a:ext cx="861133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Region B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28070" name="Text Box 38"/>
          <p:cNvSpPr txBox="1">
            <a:spLocks noChangeArrowheads="1"/>
          </p:cNvSpPr>
          <p:nvPr/>
        </p:nvSpPr>
        <p:spPr bwMode="auto">
          <a:xfrm>
            <a:off x="2532063" y="3652838"/>
            <a:ext cx="94615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Region C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28073" name="Text Box 41"/>
          <p:cNvSpPr txBox="1">
            <a:spLocks noChangeArrowheads="1"/>
          </p:cNvSpPr>
          <p:nvPr/>
        </p:nvSpPr>
        <p:spPr bwMode="auto">
          <a:xfrm>
            <a:off x="8150601" y="3735388"/>
            <a:ext cx="381835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All</a:t>
            </a:r>
          </a:p>
        </p:txBody>
      </p:sp>
      <p:grpSp>
        <p:nvGrpSpPr>
          <p:cNvPr id="428225" name="Group 193"/>
          <p:cNvGrpSpPr>
            <a:grpSpLocks/>
          </p:cNvGrpSpPr>
          <p:nvPr/>
        </p:nvGrpSpPr>
        <p:grpSpPr bwMode="auto">
          <a:xfrm>
            <a:off x="6858000" y="4191000"/>
            <a:ext cx="2228850" cy="2254250"/>
            <a:chOff x="4356" y="2962"/>
            <a:chExt cx="1188" cy="1020"/>
          </a:xfrm>
        </p:grpSpPr>
        <p:sp>
          <p:nvSpPr>
            <p:cNvPr id="428044" name="Rectangle 12"/>
            <p:cNvSpPr>
              <a:spLocks noChangeArrowheads="1"/>
            </p:cNvSpPr>
            <p:nvPr/>
          </p:nvSpPr>
          <p:spPr bwMode="auto">
            <a:xfrm flipH="1">
              <a:off x="4356" y="2962"/>
              <a:ext cx="1180" cy="1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28045" name="Group 13"/>
            <p:cNvGrpSpPr>
              <a:grpSpLocks/>
            </p:cNvGrpSpPr>
            <p:nvPr/>
          </p:nvGrpSpPr>
          <p:grpSpPr bwMode="auto">
            <a:xfrm>
              <a:off x="4424" y="2977"/>
              <a:ext cx="712" cy="144"/>
              <a:chOff x="922" y="3855"/>
              <a:chExt cx="712" cy="144"/>
            </a:xfrm>
          </p:grpSpPr>
          <p:sp>
            <p:nvSpPr>
              <p:cNvPr id="428046" name="Rectangle 14"/>
              <p:cNvSpPr>
                <a:spLocks noChangeArrowheads="1"/>
              </p:cNvSpPr>
              <p:nvPr/>
            </p:nvSpPr>
            <p:spPr bwMode="auto">
              <a:xfrm flipH="1">
                <a:off x="922" y="3887"/>
                <a:ext cx="88" cy="80"/>
              </a:xfrm>
              <a:prstGeom prst="rect">
                <a:avLst/>
              </a:prstGeom>
              <a:solidFill>
                <a:srgbClr val="CDE6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47" name="Text Box 15"/>
              <p:cNvSpPr txBox="1">
                <a:spLocks noChangeArrowheads="1"/>
              </p:cNvSpPr>
              <p:nvPr/>
            </p:nvSpPr>
            <p:spPr bwMode="auto">
              <a:xfrm>
                <a:off x="1013" y="3855"/>
                <a:ext cx="62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</a:rPr>
                  <a:t>Administration</a:t>
                </a:r>
              </a:p>
            </p:txBody>
          </p:sp>
        </p:grpSp>
        <p:grpSp>
          <p:nvGrpSpPr>
            <p:cNvPr id="428048" name="Group 16"/>
            <p:cNvGrpSpPr>
              <a:grpSpLocks/>
            </p:cNvGrpSpPr>
            <p:nvPr/>
          </p:nvGrpSpPr>
          <p:grpSpPr bwMode="auto">
            <a:xfrm>
              <a:off x="4424" y="3145"/>
              <a:ext cx="576" cy="144"/>
              <a:chOff x="1728" y="3855"/>
              <a:chExt cx="576" cy="144"/>
            </a:xfrm>
          </p:grpSpPr>
          <p:sp>
            <p:nvSpPr>
              <p:cNvPr id="428049" name="Rectangle 17"/>
              <p:cNvSpPr>
                <a:spLocks noChangeArrowheads="1"/>
              </p:cNvSpPr>
              <p:nvPr/>
            </p:nvSpPr>
            <p:spPr bwMode="auto">
              <a:xfrm flipH="1">
                <a:off x="1728" y="3887"/>
                <a:ext cx="88" cy="80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50" name="Text Box 18"/>
              <p:cNvSpPr txBox="1">
                <a:spLocks noChangeArrowheads="1"/>
              </p:cNvSpPr>
              <p:nvPr/>
            </p:nvSpPr>
            <p:spPr bwMode="auto">
              <a:xfrm>
                <a:off x="1799" y="3855"/>
                <a:ext cx="50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</a:rPr>
                  <a:t>Operations</a:t>
                </a:r>
              </a:p>
            </p:txBody>
          </p:sp>
        </p:grpSp>
        <p:grpSp>
          <p:nvGrpSpPr>
            <p:cNvPr id="428051" name="Group 19"/>
            <p:cNvGrpSpPr>
              <a:grpSpLocks/>
            </p:cNvGrpSpPr>
            <p:nvPr/>
          </p:nvGrpSpPr>
          <p:grpSpPr bwMode="auto">
            <a:xfrm>
              <a:off x="4422" y="3313"/>
              <a:ext cx="390" cy="112"/>
              <a:chOff x="2052" y="3855"/>
              <a:chExt cx="389" cy="112"/>
            </a:xfrm>
          </p:grpSpPr>
          <p:sp>
            <p:nvSpPr>
              <p:cNvPr id="428052" name="Rectangle 20"/>
              <p:cNvSpPr>
                <a:spLocks noChangeArrowheads="1"/>
              </p:cNvSpPr>
              <p:nvPr/>
            </p:nvSpPr>
            <p:spPr bwMode="auto">
              <a:xfrm flipH="1">
                <a:off x="2052" y="3887"/>
                <a:ext cx="88" cy="80"/>
              </a:xfrm>
              <a:prstGeom prst="rect">
                <a:avLst/>
              </a:prstGeom>
              <a:solidFill>
                <a:srgbClr val="001648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53" name="Text Box 21"/>
              <p:cNvSpPr txBox="1">
                <a:spLocks noChangeArrowheads="1"/>
              </p:cNvSpPr>
              <p:nvPr/>
            </p:nvSpPr>
            <p:spPr bwMode="auto">
              <a:xfrm>
                <a:off x="2116" y="3855"/>
                <a:ext cx="325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</a:rPr>
                  <a:t>Service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8054" name="Group 22"/>
            <p:cNvGrpSpPr>
              <a:grpSpLocks/>
            </p:cNvGrpSpPr>
            <p:nvPr/>
          </p:nvGrpSpPr>
          <p:grpSpPr bwMode="auto">
            <a:xfrm>
              <a:off x="4424" y="3481"/>
              <a:ext cx="328" cy="112"/>
              <a:chOff x="2640" y="3855"/>
              <a:chExt cx="328" cy="112"/>
            </a:xfrm>
          </p:grpSpPr>
          <p:sp>
            <p:nvSpPr>
              <p:cNvPr id="428055" name="Rectangle 23"/>
              <p:cNvSpPr>
                <a:spLocks noChangeArrowheads="1"/>
              </p:cNvSpPr>
              <p:nvPr/>
            </p:nvSpPr>
            <p:spPr bwMode="auto">
              <a:xfrm flipH="1">
                <a:off x="2640" y="3887"/>
                <a:ext cx="88" cy="8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56" name="Text Box 24"/>
              <p:cNvSpPr txBox="1">
                <a:spLocks noChangeArrowheads="1"/>
              </p:cNvSpPr>
              <p:nvPr/>
            </p:nvSpPr>
            <p:spPr bwMode="auto">
              <a:xfrm>
                <a:off x="2700" y="3855"/>
                <a:ext cx="268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</a:rPr>
                  <a:t>Sales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8223" name="Group 191"/>
            <p:cNvGrpSpPr>
              <a:grpSpLocks/>
            </p:cNvGrpSpPr>
            <p:nvPr/>
          </p:nvGrpSpPr>
          <p:grpSpPr bwMode="auto">
            <a:xfrm>
              <a:off x="4424" y="3649"/>
              <a:ext cx="1120" cy="112"/>
              <a:chOff x="4424" y="3649"/>
              <a:chExt cx="1120" cy="112"/>
            </a:xfrm>
          </p:grpSpPr>
          <p:sp>
            <p:nvSpPr>
              <p:cNvPr id="428058" name="Rectangle 26"/>
              <p:cNvSpPr>
                <a:spLocks noChangeArrowheads="1"/>
              </p:cNvSpPr>
              <p:nvPr/>
            </p:nvSpPr>
            <p:spPr bwMode="auto">
              <a:xfrm flipH="1">
                <a:off x="4424" y="3681"/>
                <a:ext cx="88" cy="80"/>
              </a:xfrm>
              <a:prstGeom prst="rect">
                <a:avLst/>
              </a:prstGeom>
              <a:solidFill>
                <a:srgbClr val="B3001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59" name="Text Box 27"/>
              <p:cNvSpPr txBox="1">
                <a:spLocks noChangeArrowheads="1"/>
              </p:cNvSpPr>
              <p:nvPr/>
            </p:nvSpPr>
            <p:spPr bwMode="auto">
              <a:xfrm>
                <a:off x="4492" y="3649"/>
                <a:ext cx="1052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</a:rPr>
                  <a:t>Telephone/ Fax/ Photo copy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8224" name="Group 192"/>
            <p:cNvGrpSpPr>
              <a:grpSpLocks/>
            </p:cNvGrpSpPr>
            <p:nvPr/>
          </p:nvGrpSpPr>
          <p:grpSpPr bwMode="auto">
            <a:xfrm>
              <a:off x="4424" y="3817"/>
              <a:ext cx="1040" cy="112"/>
              <a:chOff x="4424" y="3817"/>
              <a:chExt cx="1040" cy="112"/>
            </a:xfrm>
          </p:grpSpPr>
          <p:sp>
            <p:nvSpPr>
              <p:cNvPr id="428076" name="Rectangle 44"/>
              <p:cNvSpPr>
                <a:spLocks noChangeArrowheads="1"/>
              </p:cNvSpPr>
              <p:nvPr/>
            </p:nvSpPr>
            <p:spPr bwMode="auto">
              <a:xfrm flipH="1">
                <a:off x="4424" y="3849"/>
                <a:ext cx="88" cy="8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077" name="Text Box 45"/>
              <p:cNvSpPr txBox="1">
                <a:spLocks noChangeArrowheads="1"/>
              </p:cNvSpPr>
              <p:nvPr/>
            </p:nvSpPr>
            <p:spPr bwMode="auto">
              <a:xfrm>
                <a:off x="4484" y="3817"/>
                <a:ext cx="980" cy="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</a:rPr>
                  <a:t>Transaction </a:t>
                </a:r>
                <a:r>
                  <a:rPr lang="en-US" sz="1000" dirty="0" smtClean="0">
                    <a:solidFill>
                      <a:srgbClr val="000000"/>
                    </a:solidFill>
                  </a:rPr>
                  <a:t>Processing.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28082" name="Text Box 50"/>
          <p:cNvSpPr txBox="1">
            <a:spLocks noChangeArrowheads="1"/>
          </p:cNvSpPr>
          <p:nvPr/>
        </p:nvSpPr>
        <p:spPr bwMode="auto">
          <a:xfrm>
            <a:off x="6769100" y="3735388"/>
            <a:ext cx="10445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ABC </a:t>
            </a:r>
            <a:r>
              <a:rPr lang="en-US" sz="1200" b="1" dirty="0">
                <a:solidFill>
                  <a:srgbClr val="000000"/>
                </a:solidFill>
              </a:rPr>
              <a:t>Bank</a:t>
            </a:r>
          </a:p>
        </p:txBody>
      </p:sp>
      <p:sp>
        <p:nvSpPr>
          <p:cNvPr id="428084" name="Text Box 52"/>
          <p:cNvSpPr txBox="1">
            <a:spLocks noChangeArrowheads="1"/>
          </p:cNvSpPr>
          <p:nvPr/>
        </p:nvSpPr>
        <p:spPr bwMode="auto">
          <a:xfrm>
            <a:off x="3657600" y="3735388"/>
            <a:ext cx="8080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Small</a:t>
            </a:r>
          </a:p>
        </p:txBody>
      </p:sp>
      <p:sp>
        <p:nvSpPr>
          <p:cNvPr id="428085" name="Text Box 53"/>
          <p:cNvSpPr txBox="1">
            <a:spLocks noChangeArrowheads="1"/>
          </p:cNvSpPr>
          <p:nvPr/>
        </p:nvSpPr>
        <p:spPr bwMode="auto">
          <a:xfrm>
            <a:off x="4662488" y="3735388"/>
            <a:ext cx="80803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Medium</a:t>
            </a:r>
          </a:p>
        </p:txBody>
      </p:sp>
      <p:sp>
        <p:nvSpPr>
          <p:cNvPr id="428086" name="Text Box 54"/>
          <p:cNvSpPr txBox="1">
            <a:spLocks noChangeArrowheads="1"/>
          </p:cNvSpPr>
          <p:nvPr/>
        </p:nvSpPr>
        <p:spPr bwMode="auto">
          <a:xfrm>
            <a:off x="5754688" y="3735388"/>
            <a:ext cx="80803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Large</a:t>
            </a:r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284164" y="1676400"/>
            <a:ext cx="3111500" cy="2390775"/>
          </a:xfrm>
          <a:prstGeom prst="rect">
            <a:avLst/>
          </a:prstGeom>
          <a:noFill/>
          <a:ln w="38100" algn="ctr">
            <a:solidFill>
              <a:srgbClr val="7030A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3478213" y="1524000"/>
            <a:ext cx="3074987" cy="2390775"/>
          </a:xfrm>
          <a:prstGeom prst="rect">
            <a:avLst/>
          </a:prstGeom>
          <a:noFill/>
          <a:ln w="38100" algn="ctr">
            <a:solidFill>
              <a:srgbClr val="B30019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28092" name="AutoShape 60"/>
          <p:cNvSpPr>
            <a:spLocks noChangeArrowheads="1"/>
          </p:cNvSpPr>
          <p:nvPr/>
        </p:nvSpPr>
        <p:spPr bwMode="auto">
          <a:xfrm>
            <a:off x="254000" y="4225515"/>
            <a:ext cx="2930525" cy="2447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DE6FF"/>
              </a:gs>
              <a:gs pos="0">
                <a:schemeClr val="bg1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6699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174625" indent="-1746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B30019"/>
              </a:buClr>
              <a:buFont typeface="Wingdings" pitchFamily="2" charset="2"/>
              <a:buChar char="v"/>
            </a:pPr>
            <a:r>
              <a:rPr lang="en-US" sz="1200" b="1" dirty="0">
                <a:solidFill>
                  <a:srgbClr val="000000"/>
                </a:solidFill>
              </a:rPr>
              <a:t>There is a relationship </a:t>
            </a:r>
            <a:r>
              <a:rPr lang="en-US" sz="1200" b="1" dirty="0" smtClean="0">
                <a:solidFill>
                  <a:srgbClr val="000000"/>
                </a:solidFill>
              </a:rPr>
              <a:t>b/w </a:t>
            </a:r>
            <a:r>
              <a:rPr lang="en-US" sz="1200" b="1" dirty="0">
                <a:solidFill>
                  <a:srgbClr val="000000"/>
                </a:solidFill>
              </a:rPr>
              <a:t>size of branch and the </a:t>
            </a:r>
            <a:r>
              <a:rPr lang="en-US" sz="1200" b="1" dirty="0" smtClean="0">
                <a:solidFill>
                  <a:srgbClr val="000000"/>
                </a:solidFill>
              </a:rPr>
              <a:t> overall </a:t>
            </a:r>
            <a:r>
              <a:rPr lang="en-US" sz="1200" b="1" dirty="0">
                <a:solidFill>
                  <a:srgbClr val="000000"/>
                </a:solidFill>
              </a:rPr>
              <a:t>time spent within activity </a:t>
            </a:r>
            <a:r>
              <a:rPr lang="en-US" sz="1200" b="1" dirty="0" smtClean="0">
                <a:solidFill>
                  <a:srgbClr val="000000"/>
                </a:solidFill>
              </a:rPr>
              <a:t>groups. </a:t>
            </a:r>
            <a:endParaRPr lang="en-US" sz="1200" b="1" dirty="0">
              <a:solidFill>
                <a:srgbClr val="000000"/>
              </a:solidFill>
            </a:endParaRPr>
          </a:p>
          <a:p>
            <a:pPr marL="577850" lvl="1" indent="-363538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50000"/>
              </a:spcAft>
              <a:buClr>
                <a:schemeClr val="accent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1200" b="1" dirty="0">
                <a:solidFill>
                  <a:srgbClr val="000000"/>
                </a:solidFill>
              </a:rPr>
              <a:t>Smaller branches have a greater percentage of time in sales related activities</a:t>
            </a:r>
          </a:p>
          <a:p>
            <a:pPr marL="577850" lvl="1" indent="-3635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accent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1200" b="1" dirty="0">
                <a:solidFill>
                  <a:srgbClr val="000000"/>
                </a:solidFill>
              </a:rPr>
              <a:t>Larger branches have a </a:t>
            </a:r>
            <a:r>
              <a:rPr lang="en-US" sz="1200" b="1" dirty="0" smtClean="0">
                <a:solidFill>
                  <a:srgbClr val="000000"/>
                </a:solidFill>
              </a:rPr>
              <a:t>lower </a:t>
            </a:r>
            <a:r>
              <a:rPr lang="en-US" sz="1200" b="1" dirty="0">
                <a:solidFill>
                  <a:srgbClr val="000000"/>
                </a:solidFill>
              </a:rPr>
              <a:t>percentage of time in transaction processing </a:t>
            </a:r>
            <a:r>
              <a:rPr lang="en-US" sz="1200" b="1" dirty="0" smtClean="0">
                <a:solidFill>
                  <a:srgbClr val="000000"/>
                </a:solidFill>
              </a:rPr>
              <a:t>activities. 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aphicFrame>
        <p:nvGraphicFramePr>
          <p:cNvPr id="42823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78039"/>
              </p:ext>
            </p:extLst>
          </p:nvPr>
        </p:nvGraphicFramePr>
        <p:xfrm>
          <a:off x="3352800" y="4040955"/>
          <a:ext cx="3200400" cy="2817045"/>
        </p:xfrm>
        <a:graphic>
          <a:graphicData uri="http://schemas.openxmlformats.org/drawingml/2006/table">
            <a:tbl>
              <a:tblPr/>
              <a:tblGrid>
                <a:gridCol w="963612"/>
                <a:gridCol w="1362075"/>
                <a:gridCol w="874713"/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Name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/>
                        </a:gs>
                        <a:gs pos="50000">
                          <a:srgbClr val="6699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6699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Scans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/>
                        </a:gs>
                        <a:gs pos="50000">
                          <a:srgbClr val="6699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6699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99FF"/>
                        </a:gs>
                        <a:gs pos="50000">
                          <a:srgbClr val="6699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6699FF"/>
                        </a:gs>
                      </a:gsLst>
                      <a:lin ang="5400000" scaled="1"/>
                    </a:gra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York City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29,034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Philadelphia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27,219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Lg.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53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Pittsburgh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21,149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Chicago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18,089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Miami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13.562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Buffalo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11,867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Atlanta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10,758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Med.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Dallas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9,587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San Diego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8,902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Oakland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8,423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San Francisco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7,420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222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Jacksonville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7289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Seattle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5,542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Sm.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Denver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5.247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Indianapolis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5,156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Kansas City</a:t>
                      </a:r>
                    </a:p>
                  </a:txBody>
                  <a:tcPr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3,505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B30019"/>
                        </a:buClr>
                        <a:buSzPct val="10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rgbClr val="FFFFCC">
                            <a:gamma/>
                            <a:tint val="0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914713"/>
              </p:ext>
            </p:extLst>
          </p:nvPr>
        </p:nvGraphicFramePr>
        <p:xfrm>
          <a:off x="160338" y="1639888"/>
          <a:ext cx="8602661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hart" r:id="rId4" imgW="10201343" imgH="2600325" progId="MSGraph.Chart.8">
                  <p:embed/>
                </p:oleObj>
              </mc:Choice>
              <mc:Fallback>
                <p:oleObj name="Chart" r:id="rId4" imgW="10201343" imgH="2600325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2060" r="5731"/>
                      <a:stretch>
                        <a:fillRect/>
                      </a:stretch>
                    </p:blipFill>
                    <p:spPr bwMode="auto">
                      <a:xfrm>
                        <a:off x="160338" y="1639888"/>
                        <a:ext cx="8602661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893763" y="25400"/>
            <a:ext cx="2178481" cy="21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i="1" dirty="0">
                <a:solidFill>
                  <a:schemeClr val="bg1"/>
                </a:solidFill>
              </a:rPr>
              <a:t>ACTIVITY </a:t>
            </a:r>
            <a:r>
              <a:rPr lang="en-US" sz="800" i="1" dirty="0" smtClean="0">
                <a:solidFill>
                  <a:schemeClr val="bg1"/>
                </a:solidFill>
              </a:rPr>
              <a:t>TIME </a:t>
            </a:r>
            <a:r>
              <a:rPr lang="en-US" sz="800" i="1" dirty="0">
                <a:solidFill>
                  <a:schemeClr val="bg1"/>
                </a:solidFill>
              </a:rPr>
              <a:t>DEVELOPMENT </a:t>
            </a:r>
            <a:r>
              <a:rPr lang="en-US" sz="800" i="1" dirty="0" smtClean="0">
                <a:solidFill>
                  <a:schemeClr val="bg1"/>
                </a:solidFill>
              </a:rPr>
              <a:t>DATA </a:t>
            </a:r>
            <a:r>
              <a:rPr lang="en-US" sz="800" i="1" dirty="0">
                <a:solidFill>
                  <a:schemeClr val="bg1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53181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 Presentation Template_FINAL_01-02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2700">
          <a:noFill/>
        </a:ln>
      </a:spPr>
      <a:bodyPr rtlCol="0" anchor="ctr"/>
      <a:lstStyle>
        <a:defPPr algn="ctr">
          <a:lnSpc>
            <a:spcPct val="90000"/>
          </a:lnSpc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noAutofit/>
      </a:bodyPr>
      <a:lstStyle>
        <a:defPPr>
          <a:lnSpc>
            <a:spcPct val="90000"/>
          </a:lnSpc>
          <a:defRPr sz="1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 Presentation Template_FINAL_01-02-15</Template>
  <TotalTime>156</TotalTime>
  <Words>163</Words>
  <Application>Microsoft Office PowerPoint</Application>
  <PresentationFormat>On-screen Show (4:3)</PresentationFormat>
  <Paragraphs>72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CAST Presentation Template_FINAL_01-02-15</vt:lpstr>
      <vt:lpstr>Chart</vt:lpstr>
      <vt:lpstr>Tuning the view a bit, we see   time by Activity Group by areas, by size of branch an in comparison to the industry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Helene Fluhr Hinsey</dc:creator>
  <cp:lastModifiedBy>Helene Fluhr Hinsey</cp:lastModifiedBy>
  <cp:revision>8</cp:revision>
  <cp:lastPrinted>2015-02-03T00:33:59Z</cp:lastPrinted>
  <dcterms:created xsi:type="dcterms:W3CDTF">2015-02-02T21:57:36Z</dcterms:created>
  <dcterms:modified xsi:type="dcterms:W3CDTF">2015-02-03T01:12:40Z</dcterms:modified>
</cp:coreProperties>
</file>