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48" r:id="rId1"/>
  </p:sldMasterIdLst>
  <p:notesMasterIdLst>
    <p:notesMasterId r:id="rId26"/>
  </p:notesMasterIdLst>
  <p:handoutMasterIdLst>
    <p:handoutMasterId r:id="rId27"/>
  </p:handoutMasterIdLst>
  <p:sldIdLst>
    <p:sldId id="266" r:id="rId2"/>
    <p:sldId id="291" r:id="rId3"/>
    <p:sldId id="267" r:id="rId4"/>
    <p:sldId id="268" r:id="rId5"/>
    <p:sldId id="269" r:id="rId6"/>
    <p:sldId id="272" r:id="rId7"/>
    <p:sldId id="281" r:id="rId8"/>
    <p:sldId id="271" r:id="rId9"/>
    <p:sldId id="275" r:id="rId10"/>
    <p:sldId id="280" r:id="rId11"/>
    <p:sldId id="290" r:id="rId12"/>
    <p:sldId id="282" r:id="rId13"/>
    <p:sldId id="276" r:id="rId14"/>
    <p:sldId id="286" r:id="rId15"/>
    <p:sldId id="285" r:id="rId16"/>
    <p:sldId id="278" r:id="rId17"/>
    <p:sldId id="283" r:id="rId18"/>
    <p:sldId id="284" r:id="rId19"/>
    <p:sldId id="279" r:id="rId20"/>
    <p:sldId id="292" r:id="rId21"/>
    <p:sldId id="287" r:id="rId22"/>
    <p:sldId id="288" r:id="rId23"/>
    <p:sldId id="289" r:id="rId24"/>
    <p:sldId id="270" r:id="rId25"/>
  </p:sldIdLst>
  <p:sldSz cx="6858000" cy="9144000" type="letter"/>
  <p:notesSz cx="7010400" cy="93726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F6"/>
    <a:srgbClr val="1601FF"/>
    <a:srgbClr val="FFFE00"/>
    <a:srgbClr val="00FF00"/>
    <a:srgbClr val="FF00A7"/>
    <a:srgbClr val="6699FF"/>
    <a:srgbClr val="CDE6FF"/>
    <a:srgbClr val="B30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08" autoAdjust="0"/>
    <p:restoredTop sz="94660"/>
  </p:normalViewPr>
  <p:slideViewPr>
    <p:cSldViewPr snapToGrid="0" showGuides="1">
      <p:cViewPr>
        <p:scale>
          <a:sx n="60" d="100"/>
          <a:sy n="60" d="100"/>
        </p:scale>
        <p:origin x="-2304" y="-115"/>
      </p:cViewPr>
      <p:guideLst>
        <p:guide orient="horz" pos="2892"/>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8783" cy="467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502" tIns="0" rIns="19502" bIns="0" numCol="1" anchor="t" anchorCtr="0" compatLnSpc="1">
            <a:prstTxWarp prst="textNoShape">
              <a:avLst/>
            </a:prstTxWarp>
          </a:bodyPr>
          <a:lstStyle>
            <a:lvl1pPr defTabSz="934798">
              <a:defRPr sz="1000" i="1"/>
            </a:lvl1pPr>
          </a:lstStyle>
          <a:p>
            <a:pPr>
              <a:defRPr/>
            </a:pPr>
            <a:endParaRPr lang="en-US" dirty="0"/>
          </a:p>
        </p:txBody>
      </p:sp>
      <p:sp>
        <p:nvSpPr>
          <p:cNvPr id="4099" name="Rectangle 3"/>
          <p:cNvSpPr>
            <a:spLocks noGrp="1" noChangeArrowheads="1"/>
          </p:cNvSpPr>
          <p:nvPr>
            <p:ph type="dt" sz="quarter" idx="1"/>
          </p:nvPr>
        </p:nvSpPr>
        <p:spPr bwMode="auto">
          <a:xfrm>
            <a:off x="3971618" y="0"/>
            <a:ext cx="3038782" cy="467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502" tIns="0" rIns="19502" bIns="0" numCol="1" anchor="t" anchorCtr="0" compatLnSpc="1">
            <a:prstTxWarp prst="textNoShape">
              <a:avLst/>
            </a:prstTxWarp>
          </a:bodyPr>
          <a:lstStyle>
            <a:lvl1pPr algn="r" defTabSz="934798">
              <a:defRPr sz="1000" i="1"/>
            </a:lvl1pPr>
          </a:lstStyle>
          <a:p>
            <a:pPr>
              <a:defRPr/>
            </a:pPr>
            <a:endParaRPr lang="en-US" dirty="0"/>
          </a:p>
        </p:txBody>
      </p:sp>
      <p:sp>
        <p:nvSpPr>
          <p:cNvPr id="4100" name="Rectangle 4"/>
          <p:cNvSpPr>
            <a:spLocks noGrp="1" noChangeArrowheads="1"/>
          </p:cNvSpPr>
          <p:nvPr>
            <p:ph type="ftr" sz="quarter" idx="2"/>
          </p:nvPr>
        </p:nvSpPr>
        <p:spPr bwMode="auto">
          <a:xfrm>
            <a:off x="0" y="8904602"/>
            <a:ext cx="3038783" cy="467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502" tIns="0" rIns="19502" bIns="0" numCol="1" anchor="b" anchorCtr="0" compatLnSpc="1">
            <a:prstTxWarp prst="textNoShape">
              <a:avLst/>
            </a:prstTxWarp>
          </a:bodyPr>
          <a:lstStyle>
            <a:lvl1pPr defTabSz="934798">
              <a:defRPr sz="1000" i="1"/>
            </a:lvl1pPr>
          </a:lstStyle>
          <a:p>
            <a:pPr>
              <a:defRPr/>
            </a:pPr>
            <a:endParaRPr lang="en-US" dirty="0"/>
          </a:p>
        </p:txBody>
      </p:sp>
      <p:sp>
        <p:nvSpPr>
          <p:cNvPr id="4101" name="Rectangle 5"/>
          <p:cNvSpPr>
            <a:spLocks noGrp="1" noChangeArrowheads="1"/>
          </p:cNvSpPr>
          <p:nvPr>
            <p:ph type="sldNum" sz="quarter" idx="3"/>
          </p:nvPr>
        </p:nvSpPr>
        <p:spPr bwMode="auto">
          <a:xfrm>
            <a:off x="3971618" y="8904602"/>
            <a:ext cx="3038782" cy="467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502" tIns="0" rIns="19502" bIns="0" numCol="1" anchor="b" anchorCtr="0" compatLnSpc="1">
            <a:prstTxWarp prst="textNoShape">
              <a:avLst/>
            </a:prstTxWarp>
          </a:bodyPr>
          <a:lstStyle>
            <a:lvl1pPr algn="r" defTabSz="934798">
              <a:defRPr sz="1000" i="1"/>
            </a:lvl1pPr>
          </a:lstStyle>
          <a:p>
            <a:pPr>
              <a:defRPr/>
            </a:pPr>
            <a:fld id="{29CCC191-3FB4-4916-814E-7F1A5B4F0C67}" type="slidenum">
              <a:rPr lang="en-US"/>
              <a:pPr>
                <a:defRPr/>
              </a:pPr>
              <a:t>‹#›</a:t>
            </a:fld>
            <a:endParaRPr lang="en-US" dirty="0"/>
          </a:p>
        </p:txBody>
      </p:sp>
      <p:sp>
        <p:nvSpPr>
          <p:cNvPr id="28678" name="Rectangle 6"/>
          <p:cNvSpPr>
            <a:spLocks noChangeArrowheads="1"/>
          </p:cNvSpPr>
          <p:nvPr/>
        </p:nvSpPr>
        <p:spPr bwMode="auto">
          <a:xfrm>
            <a:off x="3117305" y="8928319"/>
            <a:ext cx="775792" cy="260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379" tIns="45502" rIns="89379" bIns="45502">
            <a:spAutoFit/>
          </a:bodyPr>
          <a:lstStyle>
            <a:lvl1pPr defTabSz="895350">
              <a:defRPr>
                <a:solidFill>
                  <a:schemeClr val="tx1"/>
                </a:solidFill>
                <a:latin typeface="Arial" charset="0"/>
              </a:defRPr>
            </a:lvl1pPr>
            <a:lvl2pPr marL="742950" indent="-285750" defTabSz="895350">
              <a:defRPr>
                <a:solidFill>
                  <a:schemeClr val="tx1"/>
                </a:solidFill>
                <a:latin typeface="Arial" charset="0"/>
              </a:defRPr>
            </a:lvl2pPr>
            <a:lvl3pPr marL="1143000" indent="-228600" defTabSz="895350">
              <a:defRPr>
                <a:solidFill>
                  <a:schemeClr val="tx1"/>
                </a:solidFill>
                <a:latin typeface="Arial" charset="0"/>
              </a:defRPr>
            </a:lvl3pPr>
            <a:lvl4pPr marL="1600200" indent="-228600" defTabSz="895350">
              <a:defRPr>
                <a:solidFill>
                  <a:schemeClr val="tx1"/>
                </a:solidFill>
                <a:latin typeface="Arial" charset="0"/>
              </a:defRPr>
            </a:lvl4pPr>
            <a:lvl5pPr marL="2057400" indent="-228600" defTabSz="89535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algn="ctr">
              <a:lnSpc>
                <a:spcPct val="90000"/>
              </a:lnSpc>
              <a:defRPr/>
            </a:pPr>
            <a:r>
              <a:rPr lang="en-US" altLang="en-US" sz="1200" dirty="0"/>
              <a:t>Page </a:t>
            </a:r>
            <a:fld id="{957E9CB9-DD9C-4DCD-AA49-AAD3402EF906}" type="slidenum">
              <a:rPr lang="en-US" altLang="en-US" sz="1200"/>
              <a:pPr algn="ctr">
                <a:lnSpc>
                  <a:spcPct val="90000"/>
                </a:lnSpc>
                <a:defRPr/>
              </a:pPr>
              <a:t>‹#›</a:t>
            </a:fld>
            <a:endParaRPr lang="en-US" altLang="en-US" sz="1200" dirty="0"/>
          </a:p>
        </p:txBody>
      </p:sp>
    </p:spTree>
    <p:extLst>
      <p:ext uri="{BB962C8B-B14F-4D97-AF65-F5344CB8AC3E}">
        <p14:creationId xmlns:p14="http://schemas.microsoft.com/office/powerpoint/2010/main" val="2913347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38783" cy="467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502" tIns="0" rIns="19502" bIns="0" numCol="1" anchor="t" anchorCtr="0" compatLnSpc="1">
            <a:prstTxWarp prst="textNoShape">
              <a:avLst/>
            </a:prstTxWarp>
          </a:bodyPr>
          <a:lstStyle>
            <a:lvl1pPr defTabSz="934798">
              <a:defRPr sz="1000" i="1">
                <a:latin typeface="Times New Roman" pitchFamily="18" charset="0"/>
              </a:defRPr>
            </a:lvl1pPr>
          </a:lstStyle>
          <a:p>
            <a:pPr>
              <a:defRPr/>
            </a:pPr>
            <a:endParaRPr lang="en-US" dirty="0"/>
          </a:p>
        </p:txBody>
      </p:sp>
      <p:sp>
        <p:nvSpPr>
          <p:cNvPr id="2051" name="Rectangle 3"/>
          <p:cNvSpPr>
            <a:spLocks noGrp="1" noChangeArrowheads="1"/>
          </p:cNvSpPr>
          <p:nvPr>
            <p:ph type="dt" idx="1"/>
          </p:nvPr>
        </p:nvSpPr>
        <p:spPr bwMode="auto">
          <a:xfrm>
            <a:off x="3971618" y="0"/>
            <a:ext cx="3038782" cy="467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502" tIns="0" rIns="19502" bIns="0" numCol="1" anchor="t" anchorCtr="0" compatLnSpc="1">
            <a:prstTxWarp prst="textNoShape">
              <a:avLst/>
            </a:prstTxWarp>
          </a:bodyPr>
          <a:lstStyle>
            <a:lvl1pPr algn="r" defTabSz="934798">
              <a:defRPr sz="1000" i="1">
                <a:latin typeface="Times New Roman" pitchFamily="18" charset="0"/>
              </a:defRPr>
            </a:lvl1pPr>
          </a:lstStyle>
          <a:p>
            <a:pPr>
              <a:defRPr/>
            </a:pPr>
            <a:endParaRPr lang="en-US" dirty="0"/>
          </a:p>
        </p:txBody>
      </p:sp>
      <p:sp>
        <p:nvSpPr>
          <p:cNvPr id="2052" name="Rectangle 4"/>
          <p:cNvSpPr>
            <a:spLocks noGrp="1" noChangeArrowheads="1"/>
          </p:cNvSpPr>
          <p:nvPr>
            <p:ph type="ftr" sz="quarter" idx="4"/>
          </p:nvPr>
        </p:nvSpPr>
        <p:spPr bwMode="auto">
          <a:xfrm>
            <a:off x="0" y="8904602"/>
            <a:ext cx="3038783" cy="467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502" tIns="0" rIns="19502" bIns="0" numCol="1" anchor="b" anchorCtr="0" compatLnSpc="1">
            <a:prstTxWarp prst="textNoShape">
              <a:avLst/>
            </a:prstTxWarp>
          </a:bodyPr>
          <a:lstStyle>
            <a:lvl1pPr defTabSz="934798">
              <a:defRPr sz="1000" i="1">
                <a:latin typeface="Times New Roman" pitchFamily="18" charset="0"/>
              </a:defRPr>
            </a:lvl1pPr>
          </a:lstStyle>
          <a:p>
            <a:pPr>
              <a:defRPr/>
            </a:pPr>
            <a:endParaRPr lang="en-US" dirty="0"/>
          </a:p>
        </p:txBody>
      </p:sp>
      <p:sp>
        <p:nvSpPr>
          <p:cNvPr id="2053" name="Rectangle 5"/>
          <p:cNvSpPr>
            <a:spLocks noGrp="1" noChangeArrowheads="1"/>
          </p:cNvSpPr>
          <p:nvPr>
            <p:ph type="sldNum" sz="quarter" idx="5"/>
          </p:nvPr>
        </p:nvSpPr>
        <p:spPr bwMode="auto">
          <a:xfrm>
            <a:off x="3971618" y="8904602"/>
            <a:ext cx="3038782" cy="467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502" tIns="0" rIns="19502" bIns="0" numCol="1" anchor="b" anchorCtr="0" compatLnSpc="1">
            <a:prstTxWarp prst="textNoShape">
              <a:avLst/>
            </a:prstTxWarp>
          </a:bodyPr>
          <a:lstStyle>
            <a:lvl1pPr algn="r" defTabSz="934798">
              <a:defRPr sz="1000" i="1">
                <a:latin typeface="Times New Roman" pitchFamily="18" charset="0"/>
              </a:defRPr>
            </a:lvl1pPr>
          </a:lstStyle>
          <a:p>
            <a:pPr>
              <a:defRPr/>
            </a:pPr>
            <a:fld id="{AE005705-991A-4621-9363-358DD5B79EF3}" type="slidenum">
              <a:rPr lang="en-US"/>
              <a:pPr>
                <a:defRPr/>
              </a:pPr>
              <a:t>‹#›</a:t>
            </a:fld>
            <a:endParaRPr lang="en-US" dirty="0"/>
          </a:p>
        </p:txBody>
      </p:sp>
      <p:sp>
        <p:nvSpPr>
          <p:cNvPr id="27654" name="Rectangle 6"/>
          <p:cNvSpPr>
            <a:spLocks noChangeArrowheads="1"/>
          </p:cNvSpPr>
          <p:nvPr/>
        </p:nvSpPr>
        <p:spPr bwMode="auto">
          <a:xfrm>
            <a:off x="3117305" y="8928319"/>
            <a:ext cx="775792" cy="260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379" tIns="45502" rIns="89379" bIns="45502">
            <a:spAutoFit/>
          </a:bodyPr>
          <a:lstStyle>
            <a:lvl1pPr defTabSz="895350">
              <a:defRPr>
                <a:solidFill>
                  <a:schemeClr val="tx1"/>
                </a:solidFill>
                <a:latin typeface="Arial" charset="0"/>
              </a:defRPr>
            </a:lvl1pPr>
            <a:lvl2pPr marL="742950" indent="-285750" defTabSz="895350">
              <a:defRPr>
                <a:solidFill>
                  <a:schemeClr val="tx1"/>
                </a:solidFill>
                <a:latin typeface="Arial" charset="0"/>
              </a:defRPr>
            </a:lvl2pPr>
            <a:lvl3pPr marL="1143000" indent="-228600" defTabSz="895350">
              <a:defRPr>
                <a:solidFill>
                  <a:schemeClr val="tx1"/>
                </a:solidFill>
                <a:latin typeface="Arial" charset="0"/>
              </a:defRPr>
            </a:lvl3pPr>
            <a:lvl4pPr marL="1600200" indent="-228600" defTabSz="895350">
              <a:defRPr>
                <a:solidFill>
                  <a:schemeClr val="tx1"/>
                </a:solidFill>
                <a:latin typeface="Arial" charset="0"/>
              </a:defRPr>
            </a:lvl4pPr>
            <a:lvl5pPr marL="2057400" indent="-228600" defTabSz="89535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algn="ctr">
              <a:lnSpc>
                <a:spcPct val="90000"/>
              </a:lnSpc>
              <a:defRPr/>
            </a:pPr>
            <a:r>
              <a:rPr lang="en-US" altLang="en-US" sz="1200" dirty="0" smtClean="0"/>
              <a:t>Page </a:t>
            </a:r>
            <a:fld id="{B2D00E54-98EF-4FA5-B9D6-180DCDCFCC2A}" type="slidenum">
              <a:rPr lang="en-US" altLang="en-US" sz="1200" smtClean="0"/>
              <a:pPr algn="ctr">
                <a:lnSpc>
                  <a:spcPct val="90000"/>
                </a:lnSpc>
                <a:defRPr/>
              </a:pPr>
              <a:t>‹#›</a:t>
            </a:fld>
            <a:endParaRPr lang="en-US" altLang="en-US" sz="1200" dirty="0" smtClean="0"/>
          </a:p>
        </p:txBody>
      </p:sp>
      <p:sp>
        <p:nvSpPr>
          <p:cNvPr id="27655" name="Rectangle 7"/>
          <p:cNvSpPr>
            <a:spLocks noGrp="1" noRot="1" noChangeAspect="1" noChangeArrowheads="1" noTextEdit="1"/>
          </p:cNvSpPr>
          <p:nvPr>
            <p:ph type="sldImg" idx="2"/>
          </p:nvPr>
        </p:nvSpPr>
        <p:spPr bwMode="auto">
          <a:xfrm>
            <a:off x="2192338" y="709613"/>
            <a:ext cx="2625725" cy="35020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6" name="Rectangle 8"/>
          <p:cNvSpPr>
            <a:spLocks noGrp="1" noChangeArrowheads="1"/>
          </p:cNvSpPr>
          <p:nvPr>
            <p:ph type="body" sz="quarter" idx="3"/>
          </p:nvPr>
        </p:nvSpPr>
        <p:spPr bwMode="auto">
          <a:xfrm>
            <a:off x="934407" y="4450721"/>
            <a:ext cx="5141588" cy="4218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56" tIns="47128" rIns="94256" bIns="47128"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9894423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171450" y="4097338"/>
            <a:ext cx="6515100" cy="0"/>
          </a:xfrm>
          <a:prstGeom prst="line">
            <a:avLst/>
          </a:prstGeom>
          <a:noFill/>
          <a:ln w="47625" cmpd="thickThin">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077" name="Rectangle 5"/>
          <p:cNvSpPr>
            <a:spLocks noGrp="1" noChangeArrowheads="1"/>
          </p:cNvSpPr>
          <p:nvPr>
            <p:ph type="ctrTitle" sz="quarter"/>
          </p:nvPr>
        </p:nvSpPr>
        <p:spPr>
          <a:xfrm>
            <a:off x="138113" y="3743325"/>
            <a:ext cx="6518275" cy="339725"/>
          </a:xfrm>
        </p:spPr>
        <p:txBody>
          <a:bodyPr>
            <a:spAutoFit/>
          </a:bodyPr>
          <a:lstStyle>
            <a:lvl1pPr>
              <a:defRPr/>
            </a:lvl1pPr>
          </a:lstStyle>
          <a:p>
            <a:pPr lvl="0"/>
            <a:r>
              <a:rPr lang="en-US" noProof="0" smtClean="0"/>
              <a:t>Click to edit Master title style</a:t>
            </a:r>
          </a:p>
        </p:txBody>
      </p:sp>
      <p:sp>
        <p:nvSpPr>
          <p:cNvPr id="3078" name="Rectangle 6"/>
          <p:cNvSpPr>
            <a:spLocks noGrp="1" noChangeArrowheads="1"/>
          </p:cNvSpPr>
          <p:nvPr>
            <p:ph type="subTitle" sz="quarter" idx="1"/>
          </p:nvPr>
        </p:nvSpPr>
        <p:spPr>
          <a:xfrm>
            <a:off x="138113" y="4230688"/>
            <a:ext cx="6530975" cy="339725"/>
          </a:xfrm>
        </p:spPr>
        <p:txBody>
          <a:bodyPr/>
          <a:lstStyle>
            <a:lvl1pPr marL="0" indent="0" algn="ctr">
              <a:buFont typeface="Monotype Sorts" pitchFamily="2" charset="2"/>
              <a:buNone/>
              <a:defRPr/>
            </a:lvl1pPr>
          </a:lstStyle>
          <a:p>
            <a:pPr lvl="0"/>
            <a:r>
              <a:rPr lang="en-US" noProof="0" smtClean="0"/>
              <a:t>Click to edit Master subtitle style</a:t>
            </a:r>
          </a:p>
        </p:txBody>
      </p:sp>
      <p:sp>
        <p:nvSpPr>
          <p:cNvPr id="5" name="Rectangle 2"/>
          <p:cNvSpPr>
            <a:spLocks noGrp="1" noChangeArrowheads="1"/>
          </p:cNvSpPr>
          <p:nvPr>
            <p:ph type="dt" sz="quarter" idx="10"/>
          </p:nvPr>
        </p:nvSpPr>
        <p:spPr/>
        <p:txBody>
          <a:bodyPr/>
          <a:lstStyle>
            <a:lvl1pPr>
              <a:defRPr/>
            </a:lvl1pPr>
          </a:lstStyle>
          <a:p>
            <a:pPr>
              <a:defRPr/>
            </a:pPr>
            <a:endParaRPr lang="en-US" dirty="0"/>
          </a:p>
        </p:txBody>
      </p:sp>
      <p:sp>
        <p:nvSpPr>
          <p:cNvPr id="6" name="Rectangle 3"/>
          <p:cNvSpPr>
            <a:spLocks noGrp="1" noChangeArrowheads="1"/>
          </p:cNvSpPr>
          <p:nvPr>
            <p:ph type="ftr" sz="quarter" idx="11"/>
          </p:nvPr>
        </p:nvSpPr>
        <p:spPr/>
        <p:txBody>
          <a:bodyPr/>
          <a:lstStyle>
            <a:lvl1pPr>
              <a:defRPr/>
            </a:lvl1pPr>
          </a:lstStyle>
          <a:p>
            <a:pPr>
              <a:defRPr/>
            </a:pPr>
            <a:endParaRPr lang="en-US" dirty="0"/>
          </a:p>
        </p:txBody>
      </p:sp>
      <p:sp>
        <p:nvSpPr>
          <p:cNvPr id="7" name="Rectangle 4"/>
          <p:cNvSpPr>
            <a:spLocks noGrp="1" noChangeArrowheads="1"/>
          </p:cNvSpPr>
          <p:nvPr>
            <p:ph type="sldNum" sz="quarter" idx="12"/>
          </p:nvPr>
        </p:nvSpPr>
        <p:spPr/>
        <p:txBody>
          <a:bodyPr/>
          <a:lstStyle>
            <a:lvl1pPr>
              <a:defRPr/>
            </a:lvl1pPr>
          </a:lstStyle>
          <a:p>
            <a:pPr>
              <a:defRPr/>
            </a:pPr>
            <a:fld id="{589BFBAB-8007-4A9C-9EC1-D31CD1B028CC}" type="slidenum">
              <a:rPr lang="en-US"/>
              <a:pPr>
                <a:defRPr/>
              </a:pPr>
              <a:t>‹#›</a:t>
            </a:fld>
            <a:endParaRPr lang="en-US" dirty="0"/>
          </a:p>
        </p:txBody>
      </p:sp>
    </p:spTree>
    <p:extLst>
      <p:ext uri="{BB962C8B-B14F-4D97-AF65-F5344CB8AC3E}">
        <p14:creationId xmlns:p14="http://schemas.microsoft.com/office/powerpoint/2010/main" val="807043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67462E36-02A4-4E5F-89DB-FAA72B594236}" type="slidenum">
              <a:rPr lang="en-US"/>
              <a:pPr>
                <a:defRPr/>
              </a:pPr>
              <a:t>‹#›</a:t>
            </a:fld>
            <a:endParaRPr lang="en-US" dirty="0"/>
          </a:p>
        </p:txBody>
      </p:sp>
    </p:spTree>
    <p:extLst>
      <p:ext uri="{BB962C8B-B14F-4D97-AF65-F5344CB8AC3E}">
        <p14:creationId xmlns:p14="http://schemas.microsoft.com/office/powerpoint/2010/main" val="3502457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076825" y="431800"/>
            <a:ext cx="1646238" cy="28178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6525" y="431800"/>
            <a:ext cx="4787900" cy="28178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68E98525-571A-4E01-B52C-A4C14F7FA3BA}" type="slidenum">
              <a:rPr lang="en-US"/>
              <a:pPr>
                <a:defRPr/>
              </a:pPr>
              <a:t>‹#›</a:t>
            </a:fld>
            <a:endParaRPr lang="en-US" dirty="0"/>
          </a:p>
        </p:txBody>
      </p:sp>
    </p:spTree>
    <p:extLst>
      <p:ext uri="{BB962C8B-B14F-4D97-AF65-F5344CB8AC3E}">
        <p14:creationId xmlns:p14="http://schemas.microsoft.com/office/powerpoint/2010/main" val="2986982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EDFE2FBB-C43B-4146-B48A-2424632B7558}" type="slidenum">
              <a:rPr lang="en-US"/>
              <a:pPr>
                <a:defRPr/>
              </a:pPr>
              <a:t>‹#›</a:t>
            </a:fld>
            <a:endParaRPr lang="en-US" dirty="0"/>
          </a:p>
        </p:txBody>
      </p:sp>
    </p:spTree>
    <p:extLst>
      <p:ext uri="{BB962C8B-B14F-4D97-AF65-F5344CB8AC3E}">
        <p14:creationId xmlns:p14="http://schemas.microsoft.com/office/powerpoint/2010/main" val="2768266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656645CD-B4F4-4D9A-BEA1-C0B475FF383D}" type="slidenum">
              <a:rPr lang="en-US"/>
              <a:pPr>
                <a:defRPr/>
              </a:pPr>
              <a:t>‹#›</a:t>
            </a:fld>
            <a:endParaRPr lang="en-US" dirty="0"/>
          </a:p>
        </p:txBody>
      </p:sp>
    </p:spTree>
    <p:extLst>
      <p:ext uri="{BB962C8B-B14F-4D97-AF65-F5344CB8AC3E}">
        <p14:creationId xmlns:p14="http://schemas.microsoft.com/office/powerpoint/2010/main" val="550710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6525" y="1752600"/>
            <a:ext cx="3216275" cy="149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505200" y="1752600"/>
            <a:ext cx="3217863" cy="149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EDE4FB90-8ED8-421F-99F7-E50F52918AC4}" type="slidenum">
              <a:rPr lang="en-US"/>
              <a:pPr>
                <a:defRPr/>
              </a:pPr>
              <a:t>‹#›</a:t>
            </a:fld>
            <a:endParaRPr lang="en-US" dirty="0"/>
          </a:p>
        </p:txBody>
      </p:sp>
    </p:spTree>
    <p:extLst>
      <p:ext uri="{BB962C8B-B14F-4D97-AF65-F5344CB8AC3E}">
        <p14:creationId xmlns:p14="http://schemas.microsoft.com/office/powerpoint/2010/main" val="433159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dirty="0"/>
          </a:p>
        </p:txBody>
      </p:sp>
      <p:sp>
        <p:nvSpPr>
          <p:cNvPr id="8" name="Rectangle 3"/>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4"/>
          <p:cNvSpPr>
            <a:spLocks noGrp="1" noChangeArrowheads="1"/>
          </p:cNvSpPr>
          <p:nvPr>
            <p:ph type="sldNum" sz="quarter" idx="12"/>
          </p:nvPr>
        </p:nvSpPr>
        <p:spPr>
          <a:ln/>
        </p:spPr>
        <p:txBody>
          <a:bodyPr/>
          <a:lstStyle>
            <a:lvl1pPr>
              <a:defRPr/>
            </a:lvl1pPr>
          </a:lstStyle>
          <a:p>
            <a:pPr>
              <a:defRPr/>
            </a:pPr>
            <a:fld id="{AEF5EEE5-C64B-462E-8A88-6CD5A2D14F9C}" type="slidenum">
              <a:rPr lang="en-US"/>
              <a:pPr>
                <a:defRPr/>
              </a:pPr>
              <a:t>‹#›</a:t>
            </a:fld>
            <a:endParaRPr lang="en-US" dirty="0"/>
          </a:p>
        </p:txBody>
      </p:sp>
    </p:spTree>
    <p:extLst>
      <p:ext uri="{BB962C8B-B14F-4D97-AF65-F5344CB8AC3E}">
        <p14:creationId xmlns:p14="http://schemas.microsoft.com/office/powerpoint/2010/main" val="914878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dirty="0"/>
          </a:p>
        </p:txBody>
      </p:sp>
      <p:sp>
        <p:nvSpPr>
          <p:cNvPr id="4" name="Rectangle 3"/>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4"/>
          <p:cNvSpPr>
            <a:spLocks noGrp="1" noChangeArrowheads="1"/>
          </p:cNvSpPr>
          <p:nvPr>
            <p:ph type="sldNum" sz="quarter" idx="12"/>
          </p:nvPr>
        </p:nvSpPr>
        <p:spPr>
          <a:ln/>
        </p:spPr>
        <p:txBody>
          <a:bodyPr/>
          <a:lstStyle>
            <a:lvl1pPr>
              <a:defRPr/>
            </a:lvl1pPr>
          </a:lstStyle>
          <a:p>
            <a:pPr>
              <a:defRPr/>
            </a:pPr>
            <a:fld id="{663AD6BB-E91A-4DAC-9DB4-CC7BBECAAD6E}" type="slidenum">
              <a:rPr lang="en-US"/>
              <a:pPr>
                <a:defRPr/>
              </a:pPr>
              <a:t>‹#›</a:t>
            </a:fld>
            <a:endParaRPr lang="en-US" dirty="0"/>
          </a:p>
        </p:txBody>
      </p:sp>
    </p:spTree>
    <p:extLst>
      <p:ext uri="{BB962C8B-B14F-4D97-AF65-F5344CB8AC3E}">
        <p14:creationId xmlns:p14="http://schemas.microsoft.com/office/powerpoint/2010/main" val="2086024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dirty="0"/>
          </a:p>
        </p:txBody>
      </p:sp>
      <p:sp>
        <p:nvSpPr>
          <p:cNvPr id="3" name="Rectangle 3"/>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4"/>
          <p:cNvSpPr>
            <a:spLocks noGrp="1" noChangeArrowheads="1"/>
          </p:cNvSpPr>
          <p:nvPr>
            <p:ph type="sldNum" sz="quarter" idx="12"/>
          </p:nvPr>
        </p:nvSpPr>
        <p:spPr>
          <a:ln/>
        </p:spPr>
        <p:txBody>
          <a:bodyPr/>
          <a:lstStyle>
            <a:lvl1pPr>
              <a:defRPr/>
            </a:lvl1pPr>
          </a:lstStyle>
          <a:p>
            <a:pPr>
              <a:defRPr/>
            </a:pPr>
            <a:fld id="{58B9BB53-E754-4119-899C-E21389CCE341}" type="slidenum">
              <a:rPr lang="en-US"/>
              <a:pPr>
                <a:defRPr/>
              </a:pPr>
              <a:t>‹#›</a:t>
            </a:fld>
            <a:endParaRPr lang="en-US" dirty="0"/>
          </a:p>
        </p:txBody>
      </p:sp>
    </p:spTree>
    <p:extLst>
      <p:ext uri="{BB962C8B-B14F-4D97-AF65-F5344CB8AC3E}">
        <p14:creationId xmlns:p14="http://schemas.microsoft.com/office/powerpoint/2010/main" val="1334526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9F1AD8A4-4A19-4E74-87B0-BBF90D963C6F}" type="slidenum">
              <a:rPr lang="en-US"/>
              <a:pPr>
                <a:defRPr/>
              </a:pPr>
              <a:t>‹#›</a:t>
            </a:fld>
            <a:endParaRPr lang="en-US" dirty="0"/>
          </a:p>
        </p:txBody>
      </p:sp>
    </p:spTree>
    <p:extLst>
      <p:ext uri="{BB962C8B-B14F-4D97-AF65-F5344CB8AC3E}">
        <p14:creationId xmlns:p14="http://schemas.microsoft.com/office/powerpoint/2010/main" val="3275384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D1DFB125-12EC-4B30-AC8E-ABDC3DBA30ED}" type="slidenum">
              <a:rPr lang="en-US"/>
              <a:pPr>
                <a:defRPr/>
              </a:pPr>
              <a:t>‹#›</a:t>
            </a:fld>
            <a:endParaRPr lang="en-US" dirty="0"/>
          </a:p>
        </p:txBody>
      </p:sp>
    </p:spTree>
    <p:extLst>
      <p:ext uri="{BB962C8B-B14F-4D97-AF65-F5344CB8AC3E}">
        <p14:creationId xmlns:p14="http://schemas.microsoft.com/office/powerpoint/2010/main" val="2386354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atin typeface="Times New Roman" pitchFamily="18" charset="0"/>
              </a:defRPr>
            </a:lvl1pPr>
          </a:lstStyle>
          <a:p>
            <a:pPr>
              <a:defRPr/>
            </a:pPr>
            <a:endParaRPr lang="en-US" dirty="0"/>
          </a:p>
        </p:txBody>
      </p:sp>
      <p:sp>
        <p:nvSpPr>
          <p:cNvPr id="1027" name="Rectangle 3"/>
          <p:cNvSpPr>
            <a:spLocks noGrp="1" noChangeArrowheads="1"/>
          </p:cNvSpPr>
          <p:nvPr>
            <p:ph type="ftr" sz="quarter" idx="3"/>
          </p:nvPr>
        </p:nvSpPr>
        <p:spPr bwMode="auto">
          <a:xfrm>
            <a:off x="2343150" y="8331200"/>
            <a:ext cx="21717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atin typeface="Times New Roman" pitchFamily="18" charset="0"/>
              </a:defRPr>
            </a:lvl1pPr>
          </a:lstStyle>
          <a:p>
            <a:pPr>
              <a:defRPr/>
            </a:pPr>
            <a:endParaRPr lang="en-US" dirty="0"/>
          </a:p>
        </p:txBody>
      </p:sp>
      <p:sp>
        <p:nvSpPr>
          <p:cNvPr id="1028" name="Rectangle 4"/>
          <p:cNvSpPr>
            <a:spLocks noGrp="1" noChangeArrowheads="1"/>
          </p:cNvSpPr>
          <p:nvPr>
            <p:ph type="sldNum" sz="quarter" idx="4"/>
          </p:nvPr>
        </p:nvSpPr>
        <p:spPr bwMode="auto">
          <a:xfrm>
            <a:off x="491490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atin typeface="Times New Roman" pitchFamily="18" charset="0"/>
              </a:defRPr>
            </a:lvl1pPr>
          </a:lstStyle>
          <a:p>
            <a:pPr>
              <a:defRPr/>
            </a:pPr>
            <a:fld id="{8D4EA750-DC07-46FF-8A63-480747DEA64C}" type="slidenum">
              <a:rPr lang="en-US"/>
              <a:pPr>
                <a:defRPr/>
              </a:pPr>
              <a:t>‹#›</a:t>
            </a:fld>
            <a:endParaRPr lang="en-US" dirty="0"/>
          </a:p>
        </p:txBody>
      </p:sp>
      <p:sp>
        <p:nvSpPr>
          <p:cNvPr id="1029" name="Rectangle 5"/>
          <p:cNvSpPr>
            <a:spLocks noGrp="1" noChangeArrowheads="1"/>
          </p:cNvSpPr>
          <p:nvPr>
            <p:ph type="title"/>
          </p:nvPr>
        </p:nvSpPr>
        <p:spPr bwMode="auto">
          <a:xfrm>
            <a:off x="142875" y="431800"/>
            <a:ext cx="6529388"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p>
            <a:pPr lvl="0"/>
            <a:r>
              <a:rPr lang="en-US" altLang="en-US" smtClean="0"/>
              <a:t>Slide Title</a:t>
            </a:r>
          </a:p>
        </p:txBody>
      </p:sp>
      <p:sp>
        <p:nvSpPr>
          <p:cNvPr id="1030" name="Rectangle 6"/>
          <p:cNvSpPr>
            <a:spLocks noGrp="1" noChangeArrowheads="1"/>
          </p:cNvSpPr>
          <p:nvPr>
            <p:ph type="body" idx="1"/>
          </p:nvPr>
        </p:nvSpPr>
        <p:spPr bwMode="auto">
          <a:xfrm>
            <a:off x="136525" y="1752600"/>
            <a:ext cx="6586538" cy="149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spAutoFit/>
          </a:bodyPr>
          <a:lstStyle/>
          <a:p>
            <a:pPr lvl="0"/>
            <a:r>
              <a:rPr lang="en-US" altLang="en-US" smtClean="0"/>
              <a:t>Body Text</a:t>
            </a:r>
          </a:p>
          <a:p>
            <a:pPr lvl="1"/>
            <a:r>
              <a:rPr lang="en-US" altLang="en-US" smtClean="0"/>
              <a:t>Second Level</a:t>
            </a:r>
          </a:p>
          <a:p>
            <a:pPr lvl="2"/>
            <a:r>
              <a:rPr lang="en-US" altLang="en-US" smtClean="0"/>
              <a:t>Third Level</a:t>
            </a:r>
          </a:p>
          <a:p>
            <a:pPr lvl="3"/>
            <a:r>
              <a:rPr lang="en-US" altLang="en-US" smtClean="0"/>
              <a:t>Fourth Level</a:t>
            </a:r>
          </a:p>
        </p:txBody>
      </p:sp>
      <p:sp>
        <p:nvSpPr>
          <p:cNvPr id="1031" name="Rectangle 8"/>
          <p:cNvSpPr>
            <a:spLocks noChangeArrowheads="1"/>
          </p:cNvSpPr>
          <p:nvPr/>
        </p:nvSpPr>
        <p:spPr bwMode="auto">
          <a:xfrm>
            <a:off x="6357938" y="44450"/>
            <a:ext cx="307975"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defRPr/>
            </a:pPr>
            <a:fld id="{82282CDC-601A-43BA-82C0-E1F5586416E7}" type="slidenum">
              <a:rPr lang="en-US" altLang="en-US" sz="800" i="1" smtClean="0">
                <a:latin typeface="Calibri" panose="020F0502020204030204" pitchFamily="34" charset="0"/>
              </a:rPr>
              <a:pPr algn="r">
                <a:defRPr/>
              </a:pPr>
              <a:t>‹#›</a:t>
            </a:fld>
            <a:endParaRPr lang="en-US" altLang="en-US" sz="800" i="1" dirty="0" smtClean="0">
              <a:latin typeface="Calibri" panose="020F0502020204030204" pitchFamily="34" charset="0"/>
            </a:endParaRPr>
          </a:p>
        </p:txBody>
      </p:sp>
      <p:sp>
        <p:nvSpPr>
          <p:cNvPr id="1032" name="Rectangle 14"/>
          <p:cNvSpPr>
            <a:spLocks noChangeArrowheads="1"/>
          </p:cNvSpPr>
          <p:nvPr userDrawn="1"/>
        </p:nvSpPr>
        <p:spPr bwMode="auto">
          <a:xfrm>
            <a:off x="100013" y="46038"/>
            <a:ext cx="1284287" cy="9040812"/>
          </a:xfrm>
          <a:prstGeom prst="rect">
            <a:avLst/>
          </a:prstGeom>
          <a:solidFill>
            <a:srgbClr val="001648"/>
          </a:solidFill>
          <a:ln w="12700">
            <a:solidFill>
              <a:schemeClr val="tx1"/>
            </a:solidFill>
            <a:miter lim="800000"/>
            <a:headEnd type="none" w="sm" len="sm"/>
            <a:tailEnd type="none" w="sm" len="sm"/>
          </a:ln>
          <a:effectLst>
            <a:outerShdw dist="35921" dir="2700000" algn="ctr" rotWithShape="0">
              <a:schemeClr val="folHlink"/>
            </a:outerShdw>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dirty="0" smtClean="0"/>
          </a:p>
        </p:txBody>
      </p:sp>
      <p:pic>
        <p:nvPicPr>
          <p:cNvPr id="1033" name="Picture 17" descr="CAST-Master---transparent"/>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089650" y="8861425"/>
            <a:ext cx="7683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rtl="0" eaLnBrk="0" fontAlgn="base" hangingPunct="0">
        <a:lnSpc>
          <a:spcPct val="90000"/>
        </a:lnSpc>
        <a:spcBef>
          <a:spcPct val="0"/>
        </a:spcBef>
        <a:spcAft>
          <a:spcPct val="0"/>
        </a:spcAft>
        <a:defRPr b="1" i="1">
          <a:solidFill>
            <a:schemeClr val="tx1"/>
          </a:solidFill>
          <a:latin typeface="+mj-lt"/>
          <a:ea typeface="+mj-ea"/>
          <a:cs typeface="+mj-cs"/>
        </a:defRPr>
      </a:lvl1pPr>
      <a:lvl2pPr algn="l" rtl="0" eaLnBrk="0" fontAlgn="base" hangingPunct="0">
        <a:lnSpc>
          <a:spcPct val="90000"/>
        </a:lnSpc>
        <a:spcBef>
          <a:spcPct val="0"/>
        </a:spcBef>
        <a:spcAft>
          <a:spcPct val="0"/>
        </a:spcAft>
        <a:defRPr b="1" i="1">
          <a:solidFill>
            <a:schemeClr val="tx1"/>
          </a:solidFill>
          <a:latin typeface="Arial" charset="0"/>
        </a:defRPr>
      </a:lvl2pPr>
      <a:lvl3pPr algn="l" rtl="0" eaLnBrk="0" fontAlgn="base" hangingPunct="0">
        <a:lnSpc>
          <a:spcPct val="90000"/>
        </a:lnSpc>
        <a:spcBef>
          <a:spcPct val="0"/>
        </a:spcBef>
        <a:spcAft>
          <a:spcPct val="0"/>
        </a:spcAft>
        <a:defRPr b="1" i="1">
          <a:solidFill>
            <a:schemeClr val="tx1"/>
          </a:solidFill>
          <a:latin typeface="Arial" charset="0"/>
        </a:defRPr>
      </a:lvl3pPr>
      <a:lvl4pPr algn="l" rtl="0" eaLnBrk="0" fontAlgn="base" hangingPunct="0">
        <a:lnSpc>
          <a:spcPct val="90000"/>
        </a:lnSpc>
        <a:spcBef>
          <a:spcPct val="0"/>
        </a:spcBef>
        <a:spcAft>
          <a:spcPct val="0"/>
        </a:spcAft>
        <a:defRPr b="1" i="1">
          <a:solidFill>
            <a:schemeClr val="tx1"/>
          </a:solidFill>
          <a:latin typeface="Arial" charset="0"/>
        </a:defRPr>
      </a:lvl4pPr>
      <a:lvl5pPr algn="l" rtl="0" eaLnBrk="0" fontAlgn="base" hangingPunct="0">
        <a:lnSpc>
          <a:spcPct val="90000"/>
        </a:lnSpc>
        <a:spcBef>
          <a:spcPct val="0"/>
        </a:spcBef>
        <a:spcAft>
          <a:spcPct val="0"/>
        </a:spcAft>
        <a:defRPr b="1" i="1">
          <a:solidFill>
            <a:schemeClr val="tx1"/>
          </a:solidFill>
          <a:latin typeface="Arial" charset="0"/>
        </a:defRPr>
      </a:lvl5pPr>
      <a:lvl6pPr marL="457200" algn="l" rtl="0" eaLnBrk="0" fontAlgn="base" hangingPunct="0">
        <a:lnSpc>
          <a:spcPct val="90000"/>
        </a:lnSpc>
        <a:spcBef>
          <a:spcPct val="0"/>
        </a:spcBef>
        <a:spcAft>
          <a:spcPct val="0"/>
        </a:spcAft>
        <a:defRPr b="1" i="1">
          <a:solidFill>
            <a:schemeClr val="tx1"/>
          </a:solidFill>
          <a:latin typeface="Arial" charset="0"/>
        </a:defRPr>
      </a:lvl6pPr>
      <a:lvl7pPr marL="914400" algn="l" rtl="0" eaLnBrk="0" fontAlgn="base" hangingPunct="0">
        <a:lnSpc>
          <a:spcPct val="90000"/>
        </a:lnSpc>
        <a:spcBef>
          <a:spcPct val="0"/>
        </a:spcBef>
        <a:spcAft>
          <a:spcPct val="0"/>
        </a:spcAft>
        <a:defRPr b="1" i="1">
          <a:solidFill>
            <a:schemeClr val="tx1"/>
          </a:solidFill>
          <a:latin typeface="Arial" charset="0"/>
        </a:defRPr>
      </a:lvl7pPr>
      <a:lvl8pPr marL="1371600" algn="l" rtl="0" eaLnBrk="0" fontAlgn="base" hangingPunct="0">
        <a:lnSpc>
          <a:spcPct val="90000"/>
        </a:lnSpc>
        <a:spcBef>
          <a:spcPct val="0"/>
        </a:spcBef>
        <a:spcAft>
          <a:spcPct val="0"/>
        </a:spcAft>
        <a:defRPr b="1" i="1">
          <a:solidFill>
            <a:schemeClr val="tx1"/>
          </a:solidFill>
          <a:latin typeface="Arial" charset="0"/>
        </a:defRPr>
      </a:lvl8pPr>
      <a:lvl9pPr marL="1828800" algn="l" rtl="0" eaLnBrk="0" fontAlgn="base" hangingPunct="0">
        <a:lnSpc>
          <a:spcPct val="90000"/>
        </a:lnSpc>
        <a:spcBef>
          <a:spcPct val="0"/>
        </a:spcBef>
        <a:spcAft>
          <a:spcPct val="0"/>
        </a:spcAft>
        <a:defRPr b="1" i="1">
          <a:solidFill>
            <a:schemeClr val="tx1"/>
          </a:solidFill>
          <a:latin typeface="Arial" charset="0"/>
        </a:defRPr>
      </a:lvl9pPr>
    </p:titleStyle>
    <p:bodyStyle>
      <a:lvl1pPr marL="287338" indent="-287338" algn="l" rtl="0" eaLnBrk="0" fontAlgn="base" hangingPunct="0">
        <a:lnSpc>
          <a:spcPct val="90000"/>
        </a:lnSpc>
        <a:spcBef>
          <a:spcPct val="0"/>
        </a:spcBef>
        <a:spcAft>
          <a:spcPct val="50000"/>
        </a:spcAft>
        <a:buClr>
          <a:schemeClr val="tx1"/>
        </a:buClr>
        <a:buSzPct val="100000"/>
        <a:buFont typeface="Monotype Sorts" pitchFamily="2" charset="2"/>
        <a:buChar char="n"/>
        <a:defRPr>
          <a:solidFill>
            <a:schemeClr val="tx1"/>
          </a:solidFill>
          <a:latin typeface="+mn-lt"/>
          <a:ea typeface="+mn-ea"/>
          <a:cs typeface="+mn-cs"/>
        </a:defRPr>
      </a:lvl1pPr>
      <a:lvl2pPr marL="571500" indent="-282575" algn="l" rtl="0" eaLnBrk="0" fontAlgn="base" hangingPunct="0">
        <a:lnSpc>
          <a:spcPct val="90000"/>
        </a:lnSpc>
        <a:spcBef>
          <a:spcPct val="0"/>
        </a:spcBef>
        <a:spcAft>
          <a:spcPct val="50000"/>
        </a:spcAft>
        <a:buClr>
          <a:schemeClr val="tx1"/>
        </a:buClr>
        <a:buSzPct val="100000"/>
        <a:buFont typeface="Monotype Sorts" pitchFamily="2" charset="2"/>
        <a:buChar char="q"/>
        <a:defRPr>
          <a:solidFill>
            <a:schemeClr val="tx1"/>
          </a:solidFill>
          <a:latin typeface="+mn-lt"/>
        </a:defRPr>
      </a:lvl2pPr>
      <a:lvl3pPr marL="747713" indent="-174625" algn="l" rtl="0" eaLnBrk="0" fontAlgn="base" hangingPunct="0">
        <a:lnSpc>
          <a:spcPct val="90000"/>
        </a:lnSpc>
        <a:spcBef>
          <a:spcPct val="0"/>
        </a:spcBef>
        <a:spcAft>
          <a:spcPct val="50000"/>
        </a:spcAft>
        <a:buClr>
          <a:schemeClr val="tx1"/>
        </a:buClr>
        <a:buSzPct val="100000"/>
        <a:buFont typeface="Arial" charset="0"/>
        <a:buChar char="•"/>
        <a:defRPr>
          <a:solidFill>
            <a:schemeClr val="tx1"/>
          </a:solidFill>
          <a:latin typeface="+mn-lt"/>
        </a:defRPr>
      </a:lvl3pPr>
      <a:lvl4pPr marL="925513" indent="-176213" algn="l" rtl="0" eaLnBrk="0" fontAlgn="base" hangingPunct="0">
        <a:lnSpc>
          <a:spcPct val="90000"/>
        </a:lnSpc>
        <a:spcBef>
          <a:spcPct val="0"/>
        </a:spcBef>
        <a:spcAft>
          <a:spcPct val="50000"/>
        </a:spcAft>
        <a:buClr>
          <a:schemeClr val="tx1"/>
        </a:buClr>
        <a:buSzPct val="100000"/>
        <a:buChar char="–"/>
        <a:defRPr>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Line 24"/>
          <p:cNvSpPr>
            <a:spLocks noChangeShapeType="1"/>
          </p:cNvSpPr>
          <p:nvPr/>
        </p:nvSpPr>
        <p:spPr bwMode="auto">
          <a:xfrm>
            <a:off x="1751013" y="4559300"/>
            <a:ext cx="5010150" cy="0"/>
          </a:xfrm>
          <a:prstGeom prst="line">
            <a:avLst/>
          </a:prstGeom>
          <a:noFill/>
          <a:ln w="47625" cmpd="thickThin">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075" name="Rectangle 23"/>
          <p:cNvSpPr>
            <a:spLocks noGrp="1" noChangeArrowheads="1"/>
          </p:cNvSpPr>
          <p:nvPr>
            <p:ph type="body" idx="1"/>
          </p:nvPr>
        </p:nvSpPr>
        <p:spPr>
          <a:xfrm>
            <a:off x="1716088" y="4133850"/>
            <a:ext cx="5157787" cy="425374"/>
          </a:xfrm>
        </p:spPr>
        <p:txBody>
          <a:bodyPr/>
          <a:lstStyle/>
          <a:p>
            <a:pPr>
              <a:buFont typeface="Monotype Sorts" pitchFamily="2" charset="2"/>
              <a:buNone/>
            </a:pPr>
            <a:r>
              <a:rPr lang="en-US" altLang="en-US" sz="2400" b="1" i="1" dirty="0" smtClean="0">
                <a:latin typeface="Calibri" panose="020F0502020204030204" pitchFamily="34" charset="0"/>
              </a:rPr>
              <a:t>Style Sheet &amp; Standard Guide</a:t>
            </a:r>
          </a:p>
        </p:txBody>
      </p:sp>
      <p:sp>
        <p:nvSpPr>
          <p:cNvPr id="3076" name="Rectangle 25"/>
          <p:cNvSpPr>
            <a:spLocks noChangeArrowheads="1"/>
          </p:cNvSpPr>
          <p:nvPr/>
        </p:nvSpPr>
        <p:spPr bwMode="auto">
          <a:xfrm>
            <a:off x="6210300" y="19050"/>
            <a:ext cx="609600" cy="4953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dirty="0"/>
          </a:p>
        </p:txBody>
      </p:sp>
      <p:pic>
        <p:nvPicPr>
          <p:cNvPr id="3077" name="Picture 26" descr="MASTER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1838" y="3344863"/>
            <a:ext cx="201612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Picture 27" descr="cast fi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512763"/>
            <a:ext cx="22987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Text Box 28"/>
          <p:cNvSpPr txBox="1">
            <a:spLocks noChangeArrowheads="1"/>
          </p:cNvSpPr>
          <p:nvPr/>
        </p:nvSpPr>
        <p:spPr bwMode="auto">
          <a:xfrm>
            <a:off x="1716088" y="4667250"/>
            <a:ext cx="21717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dirty="0" smtClean="0">
                <a:latin typeface="Calibri" panose="020F0502020204030204" pitchFamily="34" charset="0"/>
              </a:rPr>
              <a:t>January 2015</a:t>
            </a:r>
            <a:endParaRPr lang="en-US" altLang="en-US" dirty="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1570038" y="1079500"/>
            <a:ext cx="4821237" cy="355546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spAutoFit/>
          </a:bodyPr>
          <a:lstStyle/>
          <a:p>
            <a:pPr>
              <a:spcAft>
                <a:spcPts val="1800"/>
              </a:spcAft>
              <a:buClr>
                <a:srgbClr val="002060"/>
              </a:buClr>
              <a:buFont typeface="Calibri" panose="020F0502020204030204" pitchFamily="34" charset="0"/>
              <a:buChar char="•"/>
            </a:pPr>
            <a:r>
              <a:rPr lang="en-US" altLang="en-US" sz="2000" b="1" dirty="0">
                <a:latin typeface="Calibri" panose="020F0502020204030204" pitchFamily="34" charset="0"/>
              </a:rPr>
              <a:t>E.g. is an abbreviation of “</a:t>
            </a:r>
            <a:r>
              <a:rPr lang="en-US" altLang="en-US" sz="2000" b="1" i="1" dirty="0">
                <a:solidFill>
                  <a:schemeClr val="accent6">
                    <a:lumMod val="75000"/>
                  </a:schemeClr>
                </a:solidFill>
                <a:latin typeface="Calibri" panose="020F0502020204030204" pitchFamily="34" charset="0"/>
              </a:rPr>
              <a:t>exempli gratia</a:t>
            </a:r>
            <a:r>
              <a:rPr lang="en-US" altLang="en-US" sz="2000" b="1" dirty="0">
                <a:latin typeface="Calibri" panose="020F0502020204030204" pitchFamily="34" charset="0"/>
              </a:rPr>
              <a:t>” (Latin) and means “for example”</a:t>
            </a:r>
          </a:p>
          <a:p>
            <a:pPr>
              <a:spcAft>
                <a:spcPts val="1800"/>
              </a:spcAft>
              <a:buClr>
                <a:srgbClr val="002060"/>
              </a:buClr>
              <a:buFont typeface="Calibri" panose="020F0502020204030204" pitchFamily="34" charset="0"/>
              <a:buChar char="•"/>
            </a:pPr>
            <a:r>
              <a:rPr lang="en-US" altLang="en-US" sz="2000" b="1" dirty="0">
                <a:latin typeface="Calibri" panose="020F0502020204030204" pitchFamily="34" charset="0"/>
              </a:rPr>
              <a:t>I.e. is an abbreviation of “</a:t>
            </a:r>
            <a:r>
              <a:rPr lang="en-US" altLang="en-US" sz="2000" b="1" i="1" dirty="0">
                <a:solidFill>
                  <a:schemeClr val="accent6">
                    <a:lumMod val="75000"/>
                  </a:schemeClr>
                </a:solidFill>
                <a:latin typeface="Calibri" panose="020F0502020204030204" pitchFamily="34" charset="0"/>
              </a:rPr>
              <a:t>id est</a:t>
            </a:r>
            <a:r>
              <a:rPr lang="en-US" altLang="en-US" sz="2000" b="1" dirty="0">
                <a:latin typeface="Calibri" panose="020F0502020204030204" pitchFamily="34" charset="0"/>
              </a:rPr>
              <a:t>” (Latin) and means “that is” or “that is to say”</a:t>
            </a:r>
          </a:p>
          <a:p>
            <a:pPr>
              <a:spcAft>
                <a:spcPts val="1800"/>
              </a:spcAft>
              <a:buClr>
                <a:srgbClr val="002060"/>
              </a:buClr>
              <a:buFont typeface="Calibri" panose="020F0502020204030204" pitchFamily="34" charset="0"/>
              <a:buChar char="•"/>
            </a:pPr>
            <a:r>
              <a:rPr lang="en-US" altLang="en-US" sz="2000" b="1" dirty="0">
                <a:latin typeface="Calibri" panose="020F0502020204030204" pitchFamily="34" charset="0"/>
              </a:rPr>
              <a:t>Both e.g. and i.e. should be in lower case,  with periods after each letter*.  Use a comma (not a colon) before citing the example</a:t>
            </a:r>
          </a:p>
          <a:p>
            <a:pPr>
              <a:spcAft>
                <a:spcPts val="1800"/>
              </a:spcAft>
              <a:buClr>
                <a:srgbClr val="002060"/>
              </a:buClr>
              <a:buFont typeface="Calibri" panose="020F0502020204030204" pitchFamily="34" charset="0"/>
              <a:buChar char="•"/>
            </a:pPr>
            <a:r>
              <a:rPr lang="en-US" altLang="en-US" sz="2000" b="1" dirty="0">
                <a:latin typeface="Calibri" panose="020F0502020204030204" pitchFamily="34" charset="0"/>
              </a:rPr>
              <a:t>Frequently, phrases containing i.e</a:t>
            </a:r>
            <a:r>
              <a:rPr lang="en-US" altLang="en-US" sz="2000" b="1" dirty="0" smtClean="0">
                <a:latin typeface="Calibri" panose="020F0502020204030204" pitchFamily="34" charset="0"/>
              </a:rPr>
              <a:t>. </a:t>
            </a:r>
            <a:r>
              <a:rPr lang="en-US" altLang="en-US" sz="2000" b="1" dirty="0">
                <a:latin typeface="Calibri" panose="020F0502020204030204" pitchFamily="34" charset="0"/>
              </a:rPr>
              <a:t>and e.g. are enclosed in parentheses</a:t>
            </a:r>
          </a:p>
        </p:txBody>
      </p:sp>
      <p:sp>
        <p:nvSpPr>
          <p:cNvPr id="12291" name="Rectangle 3"/>
          <p:cNvSpPr>
            <a:spLocks noChangeArrowheads="1"/>
          </p:cNvSpPr>
          <p:nvPr/>
        </p:nvSpPr>
        <p:spPr bwMode="auto">
          <a:xfrm>
            <a:off x="3067180" y="232735"/>
            <a:ext cx="1838067" cy="492443"/>
          </a:xfrm>
          <a:prstGeom prst="rect">
            <a:avLst/>
          </a:prstGeom>
          <a:noFill/>
        </p:spPr>
        <p:txBody>
          <a:bodyPr wrap="none" rtlCol="0" anchor="b" anchorCtr="0">
            <a:spAutoFit/>
          </a:bodyPr>
          <a:lstStyle/>
          <a:p>
            <a:pPr algn="ctr" eaLnBrk="1" fontAlgn="auto" hangingPunct="1">
              <a:spcBef>
                <a:spcPts val="0"/>
              </a:spcBef>
              <a:spcAft>
                <a:spcPts val="0"/>
              </a:spcAft>
            </a:pPr>
            <a:r>
              <a:rPr lang="en-US" altLang="en-US" sz="2600" b="1" dirty="0">
                <a:solidFill>
                  <a:srgbClr val="F79646">
                    <a:lumMod val="50000"/>
                  </a:srgbClr>
                </a:solidFill>
                <a:latin typeface="Calibri"/>
              </a:rPr>
              <a:t>E.G. </a:t>
            </a:r>
            <a:r>
              <a:rPr lang="en-US" altLang="en-US" sz="2600" b="1" dirty="0" smtClean="0">
                <a:solidFill>
                  <a:srgbClr val="F79646">
                    <a:lumMod val="50000"/>
                  </a:srgbClr>
                </a:solidFill>
                <a:latin typeface="Calibri"/>
              </a:rPr>
              <a:t>and </a:t>
            </a:r>
            <a:r>
              <a:rPr lang="en-US" altLang="en-US" sz="2600" b="1" dirty="0">
                <a:solidFill>
                  <a:srgbClr val="F79646">
                    <a:lumMod val="50000"/>
                  </a:srgbClr>
                </a:solidFill>
                <a:latin typeface="Calibri"/>
              </a:rPr>
              <a:t>I.E.</a:t>
            </a:r>
          </a:p>
        </p:txBody>
      </p:sp>
      <p:sp>
        <p:nvSpPr>
          <p:cNvPr id="12292" name="Text Box 4"/>
          <p:cNvSpPr txBox="1">
            <a:spLocks noChangeArrowheads="1"/>
          </p:cNvSpPr>
          <p:nvPr/>
        </p:nvSpPr>
        <p:spPr bwMode="auto">
          <a:xfrm>
            <a:off x="1587500" y="8712200"/>
            <a:ext cx="4965700" cy="2462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1000" i="1" dirty="0">
                <a:latin typeface="Calibri" panose="020F0502020204030204" pitchFamily="34" charset="0"/>
              </a:rPr>
              <a:t>*Exception: Capitalize the first letter of e.g. or i.e. if it is the first word of a sentence.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1570038" y="1079500"/>
            <a:ext cx="4821237" cy="4848123"/>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spAutoFit/>
          </a:bodyPr>
          <a:lstStyle/>
          <a:p>
            <a:pPr>
              <a:spcAft>
                <a:spcPts val="1800"/>
              </a:spcAft>
              <a:buClr>
                <a:srgbClr val="002060"/>
              </a:buClr>
              <a:buFont typeface="Calibri" panose="020F0502020204030204" pitchFamily="34" charset="0"/>
              <a:buChar char="•"/>
            </a:pPr>
            <a:r>
              <a:rPr lang="en-US" altLang="en-US" sz="2000" b="1" dirty="0">
                <a:latin typeface="Calibri" panose="020F0502020204030204" pitchFamily="34" charset="0"/>
              </a:rPr>
              <a:t>Number footnote references in the body or title of text sequentially (1, 2, 3, etc.)</a:t>
            </a:r>
          </a:p>
          <a:p>
            <a:pPr>
              <a:spcAft>
                <a:spcPts val="1800"/>
              </a:spcAft>
              <a:buClr>
                <a:srgbClr val="002060"/>
              </a:buClr>
              <a:buFont typeface="Calibri" panose="020F0502020204030204" pitchFamily="34" charset="0"/>
              <a:buChar char="•"/>
            </a:pPr>
            <a:r>
              <a:rPr lang="en-US" altLang="en-US" sz="2000" b="1" dirty="0">
                <a:latin typeface="Calibri" panose="020F0502020204030204" pitchFamily="34" charset="0"/>
              </a:rPr>
              <a:t>Alternately, use lower case letters (a, b, c) or asterisks (*, **, ***)</a:t>
            </a:r>
          </a:p>
          <a:p>
            <a:pPr>
              <a:spcAft>
                <a:spcPts val="1800"/>
              </a:spcAft>
              <a:buClr>
                <a:srgbClr val="002060"/>
              </a:buClr>
              <a:buFont typeface="Calibri" panose="020F0502020204030204" pitchFamily="34" charset="0"/>
              <a:buChar char="•"/>
            </a:pPr>
            <a:r>
              <a:rPr lang="en-US" altLang="en-US" sz="2000" b="1" dirty="0">
                <a:latin typeface="Calibri" panose="020F0502020204030204" pitchFamily="34" charset="0"/>
              </a:rPr>
              <a:t>The footnote reference is always in superscript, e.g., </a:t>
            </a:r>
            <a:r>
              <a:rPr lang="en-US" altLang="en-US" sz="2000" b="1" i="1" dirty="0">
                <a:solidFill>
                  <a:schemeClr val="accent6">
                    <a:lumMod val="75000"/>
                  </a:schemeClr>
                </a:solidFill>
                <a:latin typeface="Calibri" panose="020F0502020204030204" pitchFamily="34" charset="0"/>
              </a:rPr>
              <a:t>See note below</a:t>
            </a:r>
            <a:r>
              <a:rPr lang="en-US" altLang="en-US" sz="2000" b="1" i="1" baseline="30000" dirty="0">
                <a:solidFill>
                  <a:schemeClr val="accent6">
                    <a:lumMod val="75000"/>
                  </a:schemeClr>
                </a:solidFill>
                <a:latin typeface="Calibri" panose="020F0502020204030204" pitchFamily="34" charset="0"/>
              </a:rPr>
              <a:t>1</a:t>
            </a:r>
          </a:p>
          <a:p>
            <a:pPr>
              <a:spcAft>
                <a:spcPts val="1800"/>
              </a:spcAft>
              <a:buClr>
                <a:srgbClr val="002060"/>
              </a:buClr>
              <a:buFont typeface="Calibri" panose="020F0502020204030204" pitchFamily="34" charset="0"/>
              <a:buChar char="•"/>
            </a:pPr>
            <a:r>
              <a:rPr lang="en-US" altLang="en-US" sz="2000" b="1" dirty="0">
                <a:latin typeface="Calibri" panose="020F0502020204030204" pitchFamily="34" charset="0"/>
              </a:rPr>
              <a:t>The footnote is placed at the left lower corner of the document and is in 9 point font, italicized</a:t>
            </a:r>
          </a:p>
          <a:p>
            <a:pPr>
              <a:spcAft>
                <a:spcPts val="1800"/>
              </a:spcAft>
              <a:buClr>
                <a:srgbClr val="002060"/>
              </a:buClr>
              <a:buFont typeface="Calibri" panose="020F0502020204030204" pitchFamily="34" charset="0"/>
              <a:buChar char="•"/>
            </a:pPr>
            <a:r>
              <a:rPr lang="en-US" altLang="en-US" sz="2000" b="1" dirty="0">
                <a:latin typeface="Calibri" panose="020F0502020204030204" pitchFamily="34" charset="0"/>
              </a:rPr>
              <a:t>The footnote begins with the footnote reference number, in superscript</a:t>
            </a:r>
          </a:p>
          <a:p>
            <a:pPr>
              <a:spcAft>
                <a:spcPts val="1800"/>
              </a:spcAft>
              <a:buClr>
                <a:srgbClr val="002060"/>
              </a:buClr>
              <a:buFont typeface="Calibri" panose="020F0502020204030204" pitchFamily="34" charset="0"/>
              <a:buChar char="•"/>
            </a:pPr>
            <a:r>
              <a:rPr lang="en-US" altLang="en-US" sz="2000" b="1" dirty="0">
                <a:latin typeface="Calibri" panose="020F0502020204030204" pitchFamily="34" charset="0"/>
              </a:rPr>
              <a:t>The CAST standard is to use periods at the end of footnotes</a:t>
            </a:r>
          </a:p>
        </p:txBody>
      </p:sp>
      <p:sp>
        <p:nvSpPr>
          <p:cNvPr id="13315" name="Rectangle 3"/>
          <p:cNvSpPr>
            <a:spLocks noChangeArrowheads="1"/>
          </p:cNvSpPr>
          <p:nvPr/>
        </p:nvSpPr>
        <p:spPr bwMode="auto">
          <a:xfrm>
            <a:off x="3196606" y="232733"/>
            <a:ext cx="1579214" cy="492443"/>
          </a:xfrm>
          <a:prstGeom prst="rect">
            <a:avLst/>
          </a:prstGeom>
          <a:noFill/>
        </p:spPr>
        <p:txBody>
          <a:bodyPr wrap="none" rtlCol="0" anchor="b" anchorCtr="0">
            <a:spAutoFit/>
          </a:bodyPr>
          <a:lstStyle/>
          <a:p>
            <a:pPr algn="ctr" eaLnBrk="1" fontAlgn="auto" hangingPunct="1">
              <a:spcBef>
                <a:spcPts val="0"/>
              </a:spcBef>
              <a:spcAft>
                <a:spcPts val="0"/>
              </a:spcAft>
            </a:pPr>
            <a:r>
              <a:rPr lang="en-US" altLang="en-US" sz="2600" b="1" dirty="0" smtClean="0">
                <a:solidFill>
                  <a:srgbClr val="F79646">
                    <a:lumMod val="50000"/>
                  </a:srgbClr>
                </a:solidFill>
                <a:latin typeface="Calibri"/>
              </a:rPr>
              <a:t>Footnotes</a:t>
            </a:r>
            <a:endParaRPr lang="en-US" altLang="en-US" sz="2600" b="1" dirty="0">
              <a:solidFill>
                <a:srgbClr val="F79646">
                  <a:lumMod val="50000"/>
                </a:srgbClr>
              </a:solidFill>
              <a:latin typeface="Calibri"/>
            </a:endParaRPr>
          </a:p>
        </p:txBody>
      </p:sp>
      <p:sp>
        <p:nvSpPr>
          <p:cNvPr id="13316" name="Rectangle 4"/>
          <p:cNvSpPr>
            <a:spLocks noChangeArrowheads="1"/>
          </p:cNvSpPr>
          <p:nvPr/>
        </p:nvSpPr>
        <p:spPr bwMode="auto">
          <a:xfrm>
            <a:off x="1622425" y="8669338"/>
            <a:ext cx="1199046"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000" i="1" baseline="30000" dirty="0">
                <a:latin typeface="Calibri" panose="020F0502020204030204" pitchFamily="34" charset="0"/>
              </a:rPr>
              <a:t>1</a:t>
            </a:r>
            <a:r>
              <a:rPr lang="en-US" altLang="en-US" sz="1000" i="1" dirty="0">
                <a:latin typeface="Calibri" panose="020F0502020204030204" pitchFamily="34" charset="0"/>
              </a:rPr>
              <a:t>Footnote </a:t>
            </a:r>
            <a:r>
              <a:rPr lang="en-US" altLang="en-US" sz="1000" i="1" dirty="0" smtClean="0">
                <a:latin typeface="Calibri" panose="020F0502020204030204" pitchFamily="34" charset="0"/>
              </a:rPr>
              <a:t>example.</a:t>
            </a:r>
            <a:endParaRPr lang="en-US" altLang="en-US" sz="1000" i="1" dirty="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1570038" y="889000"/>
            <a:ext cx="4821237" cy="7867411"/>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spAutoFit/>
          </a:bodyPr>
          <a:lstStyle/>
          <a:p>
            <a:pPr>
              <a:spcAft>
                <a:spcPts val="1800"/>
              </a:spcAft>
              <a:buClr>
                <a:srgbClr val="002060"/>
              </a:buClr>
              <a:buFont typeface="Calibri" panose="020F0502020204030204" pitchFamily="34" charset="0"/>
              <a:buChar char="•"/>
            </a:pPr>
            <a:r>
              <a:rPr lang="en-US" altLang="en-US" sz="1600" b="1" dirty="0">
                <a:latin typeface="Calibri" panose="020F0502020204030204" pitchFamily="34" charset="0"/>
              </a:rPr>
              <a:t>Follow the basic rules of grammar wherever possible</a:t>
            </a:r>
          </a:p>
          <a:p>
            <a:pPr>
              <a:spcAft>
                <a:spcPts val="1800"/>
              </a:spcAft>
              <a:buClr>
                <a:srgbClr val="002060"/>
              </a:buClr>
              <a:buFont typeface="Calibri" panose="020F0502020204030204" pitchFamily="34" charset="0"/>
              <a:buChar char="•"/>
            </a:pPr>
            <a:r>
              <a:rPr lang="en-US" altLang="en-US" sz="1600" b="1" dirty="0">
                <a:latin typeface="Calibri" panose="020F0502020204030204" pitchFamily="34" charset="0"/>
              </a:rPr>
              <a:t>Please check with the Production department if you have a question concerning the correct usage of a particular word or phrase</a:t>
            </a:r>
          </a:p>
          <a:p>
            <a:pPr lvl="1">
              <a:buClr>
                <a:srgbClr val="002060"/>
              </a:buClr>
              <a:buFont typeface="Calibri" panose="020F0502020204030204" pitchFamily="34" charset="0"/>
              <a:buChar char="–"/>
            </a:pPr>
            <a:r>
              <a:rPr lang="en-US" altLang="en-US" sz="1600" b="1" dirty="0">
                <a:latin typeface="Calibri" panose="020F0502020204030204" pitchFamily="34" charset="0"/>
              </a:rPr>
              <a:t>Do not rely on MS Word’s and PowerPoint’s grammar check functions.  While these functions are greatly improved in the 2010 office platform, they are not infallible </a:t>
            </a:r>
          </a:p>
          <a:p>
            <a:pPr lvl="1">
              <a:buClr>
                <a:srgbClr val="002060"/>
              </a:buClr>
              <a:buFont typeface="Calibri" panose="020F0502020204030204" pitchFamily="34" charset="0"/>
              <a:buChar char="–"/>
            </a:pPr>
            <a:r>
              <a:rPr lang="en-US" altLang="en-US" sz="1600" b="1" dirty="0">
                <a:latin typeface="Calibri" panose="020F0502020204030204" pitchFamily="34" charset="0"/>
              </a:rPr>
              <a:t>Common mistakes:</a:t>
            </a:r>
          </a:p>
          <a:p>
            <a:pPr lvl="2">
              <a:buClr>
                <a:srgbClr val="002060"/>
              </a:buClr>
              <a:buFont typeface="Calibri" panose="020F0502020204030204" pitchFamily="34" charset="0"/>
              <a:buChar char="•"/>
            </a:pPr>
            <a:r>
              <a:rPr lang="en-US" altLang="en-US" sz="1600" b="1" dirty="0">
                <a:latin typeface="Calibri" panose="020F0502020204030204" pitchFamily="34" charset="0"/>
              </a:rPr>
              <a:t>Its vs. It’s (refer to the </a:t>
            </a:r>
            <a:r>
              <a:rPr lang="en-US" altLang="en-US" sz="1600" b="1" i="1" dirty="0">
                <a:solidFill>
                  <a:schemeClr val="accent6">
                    <a:lumMod val="75000"/>
                  </a:schemeClr>
                </a:solidFill>
                <a:latin typeface="Calibri" panose="020F0502020204030204" pitchFamily="34" charset="0"/>
              </a:rPr>
              <a:t>Contractions</a:t>
            </a:r>
            <a:r>
              <a:rPr lang="en-US" altLang="en-US" sz="1600" b="1" dirty="0">
                <a:solidFill>
                  <a:schemeClr val="accent6">
                    <a:lumMod val="75000"/>
                  </a:schemeClr>
                </a:solidFill>
                <a:latin typeface="Calibri" panose="020F0502020204030204" pitchFamily="34" charset="0"/>
              </a:rPr>
              <a:t> </a:t>
            </a:r>
            <a:r>
              <a:rPr lang="en-US" altLang="en-US" sz="1600" b="1" dirty="0">
                <a:latin typeface="Calibri" panose="020F0502020204030204" pitchFamily="34" charset="0"/>
              </a:rPr>
              <a:t>sub-section)</a:t>
            </a:r>
          </a:p>
          <a:p>
            <a:pPr lvl="2">
              <a:buClr>
                <a:srgbClr val="002060"/>
              </a:buClr>
              <a:buFont typeface="Calibri" panose="020F0502020204030204" pitchFamily="34" charset="0"/>
              <a:buChar char="•"/>
            </a:pPr>
            <a:r>
              <a:rPr lang="en-US" altLang="en-US" sz="1600" b="1" dirty="0">
                <a:latin typeface="Calibri" panose="020F0502020204030204" pitchFamily="34" charset="0"/>
              </a:rPr>
              <a:t>Possessive form of plural nouns</a:t>
            </a:r>
          </a:p>
          <a:p>
            <a:pPr lvl="3">
              <a:buClr>
                <a:srgbClr val="002060"/>
              </a:buClr>
            </a:pPr>
            <a:r>
              <a:rPr lang="en-US" altLang="en-US" sz="1600" b="1" dirty="0">
                <a:latin typeface="Calibri" panose="020F0502020204030204" pitchFamily="34" charset="0"/>
              </a:rPr>
              <a:t>Consultants’ =belonging to more than one consultant</a:t>
            </a:r>
          </a:p>
          <a:p>
            <a:pPr lvl="3">
              <a:buClr>
                <a:srgbClr val="002060"/>
              </a:buClr>
            </a:pPr>
            <a:r>
              <a:rPr lang="en-US" altLang="en-US" sz="1600" b="1" dirty="0">
                <a:latin typeface="Calibri" panose="020F0502020204030204" pitchFamily="34" charset="0"/>
              </a:rPr>
              <a:t>Consultant’s = belonging to one consultant</a:t>
            </a:r>
          </a:p>
          <a:p>
            <a:pPr lvl="3">
              <a:buClr>
                <a:srgbClr val="002060"/>
              </a:buClr>
            </a:pPr>
            <a:r>
              <a:rPr lang="en-US" altLang="en-US" sz="1600" b="1" dirty="0">
                <a:latin typeface="Calibri" panose="020F0502020204030204" pitchFamily="34" charset="0"/>
              </a:rPr>
              <a:t>General rule of thumb – words ending in s, or plural nouns, generally take the apostrophe (‘) after the s to indicate the possessive tense</a:t>
            </a:r>
          </a:p>
          <a:p>
            <a:pPr lvl="2">
              <a:buClr>
                <a:srgbClr val="002060"/>
              </a:buClr>
              <a:buFont typeface="Calibri" panose="020F0502020204030204" pitchFamily="34" charset="0"/>
              <a:buChar char="•"/>
            </a:pPr>
            <a:r>
              <a:rPr lang="en-US" altLang="en-US" sz="1600" b="1" dirty="0">
                <a:latin typeface="Calibri" panose="020F0502020204030204" pitchFamily="34" charset="0"/>
              </a:rPr>
              <a:t>Quotation Marks (“) Punctuation marks, such as commas, period, etc. are generally entered INSIDE the end quotation mark – e.g., We have consultants “around the globe.”</a:t>
            </a:r>
          </a:p>
          <a:p>
            <a:pPr lvl="1">
              <a:buClr>
                <a:srgbClr val="002060"/>
              </a:buClr>
              <a:buFont typeface="Calibri" panose="020F0502020204030204" pitchFamily="34" charset="0"/>
              <a:buChar char="–"/>
            </a:pPr>
            <a:r>
              <a:rPr lang="en-US" altLang="en-US" sz="1600" b="1" dirty="0">
                <a:latin typeface="Calibri" panose="020F0502020204030204" pitchFamily="34" charset="0"/>
              </a:rPr>
              <a:t>Refer to the </a:t>
            </a:r>
            <a:r>
              <a:rPr lang="en-US" altLang="en-US" sz="1600" b="1" i="1" dirty="0">
                <a:solidFill>
                  <a:schemeClr val="accent6">
                    <a:lumMod val="75000"/>
                  </a:schemeClr>
                </a:solidFill>
                <a:latin typeface="Calibri" panose="020F0502020204030204" pitchFamily="34" charset="0"/>
              </a:rPr>
              <a:t>Bootcamp Written Communications </a:t>
            </a:r>
            <a:r>
              <a:rPr lang="en-US" altLang="en-US" sz="1600" b="1" dirty="0">
                <a:latin typeface="Calibri" panose="020F0502020204030204" pitchFamily="34" charset="0"/>
              </a:rPr>
              <a:t>material for more information on grammar</a:t>
            </a:r>
          </a:p>
          <a:p>
            <a:pPr lvl="2">
              <a:buClr>
                <a:srgbClr val="002060"/>
              </a:buClr>
            </a:pPr>
            <a:endParaRPr lang="en-US" altLang="en-US" sz="1600" b="1" dirty="0">
              <a:latin typeface="Calibri" panose="020F0502020204030204" pitchFamily="34" charset="0"/>
            </a:endParaRPr>
          </a:p>
        </p:txBody>
      </p:sp>
      <p:sp>
        <p:nvSpPr>
          <p:cNvPr id="14339" name="Rectangle 3"/>
          <p:cNvSpPr>
            <a:spLocks noChangeArrowheads="1"/>
          </p:cNvSpPr>
          <p:nvPr/>
        </p:nvSpPr>
        <p:spPr bwMode="auto">
          <a:xfrm>
            <a:off x="3236296" y="232733"/>
            <a:ext cx="1499833" cy="492443"/>
          </a:xfrm>
          <a:prstGeom prst="rect">
            <a:avLst/>
          </a:prstGeom>
          <a:noFill/>
        </p:spPr>
        <p:txBody>
          <a:bodyPr wrap="none" rtlCol="0" anchor="b" anchorCtr="0">
            <a:spAutoFit/>
          </a:bodyPr>
          <a:lstStyle/>
          <a:p>
            <a:pPr algn="ctr" eaLnBrk="1" fontAlgn="auto" hangingPunct="1">
              <a:spcBef>
                <a:spcPts val="0"/>
              </a:spcBef>
              <a:spcAft>
                <a:spcPts val="0"/>
              </a:spcAft>
            </a:pPr>
            <a:r>
              <a:rPr lang="en-US" altLang="en-US" sz="2600" b="1" dirty="0" smtClean="0">
                <a:solidFill>
                  <a:srgbClr val="F79646">
                    <a:lumMod val="50000"/>
                  </a:srgbClr>
                </a:solidFill>
                <a:latin typeface="Calibri"/>
              </a:rPr>
              <a:t>Grammar</a:t>
            </a:r>
            <a:endParaRPr lang="en-US" altLang="en-US" sz="2600" b="1" dirty="0">
              <a:solidFill>
                <a:srgbClr val="F79646">
                  <a:lumMod val="50000"/>
                </a:srgbClr>
              </a:solidFill>
              <a:latin typeface="Calibri"/>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1570038" y="869950"/>
            <a:ext cx="4821237" cy="775353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spAutoFit/>
          </a:bodyPr>
          <a:lstStyle/>
          <a:p>
            <a:pPr>
              <a:spcAft>
                <a:spcPts val="1200"/>
              </a:spcAft>
              <a:buClr>
                <a:srgbClr val="002060"/>
              </a:buClr>
              <a:buFont typeface="Calibri" panose="020F0502020204030204" pitchFamily="34" charset="0"/>
              <a:buChar char="•"/>
            </a:pPr>
            <a:r>
              <a:rPr lang="en-US" altLang="en-US" sz="1700" b="1" dirty="0">
                <a:latin typeface="Calibri" panose="020F0502020204030204" pitchFamily="34" charset="0"/>
              </a:rPr>
              <a:t>Never alter company logos or trademarks without written consent from the company</a:t>
            </a:r>
          </a:p>
          <a:p>
            <a:pPr>
              <a:spcAft>
                <a:spcPts val="1200"/>
              </a:spcAft>
              <a:buClr>
                <a:srgbClr val="002060"/>
              </a:buClr>
              <a:buFont typeface="Calibri" panose="020F0502020204030204" pitchFamily="34" charset="0"/>
              <a:buChar char="•"/>
            </a:pPr>
            <a:r>
              <a:rPr lang="en-US" altLang="en-US" sz="1700" b="1" dirty="0">
                <a:latin typeface="Calibri" panose="020F0502020204030204" pitchFamily="34" charset="0"/>
              </a:rPr>
              <a:t>Legal Definitions:</a:t>
            </a:r>
          </a:p>
          <a:p>
            <a:pPr lvl="1">
              <a:spcAft>
                <a:spcPts val="1200"/>
              </a:spcAft>
              <a:buClr>
                <a:srgbClr val="002060"/>
              </a:buClr>
              <a:buFont typeface="Calibri" panose="020F0502020204030204" pitchFamily="34" charset="0"/>
              <a:buChar char="–"/>
            </a:pPr>
            <a:r>
              <a:rPr lang="en-US" altLang="en-US" sz="1700" b="1" dirty="0">
                <a:latin typeface="Calibri" panose="020F0502020204030204" pitchFamily="34" charset="0"/>
              </a:rPr>
              <a:t>When defining terms as part of a contract or proposal (or other legally binding documents): </a:t>
            </a:r>
          </a:p>
          <a:p>
            <a:pPr lvl="2">
              <a:spcAft>
                <a:spcPts val="1200"/>
              </a:spcAft>
              <a:buClr>
                <a:srgbClr val="002060"/>
              </a:buClr>
              <a:buFont typeface="Calibri" panose="020F0502020204030204" pitchFamily="34" charset="0"/>
            </a:pPr>
            <a:r>
              <a:rPr lang="en-US" altLang="en-US" sz="1700" b="1" dirty="0">
                <a:latin typeface="Calibri" panose="020F0502020204030204" pitchFamily="34" charset="0"/>
              </a:rPr>
              <a:t>The term is identified. Often the term is highlighted by using bold font</a:t>
            </a:r>
          </a:p>
          <a:p>
            <a:pPr lvl="2">
              <a:spcAft>
                <a:spcPts val="1200"/>
              </a:spcAft>
              <a:buClr>
                <a:srgbClr val="002060"/>
              </a:buClr>
              <a:buFont typeface="Calibri" panose="020F0502020204030204" pitchFamily="34" charset="0"/>
            </a:pPr>
            <a:r>
              <a:rPr lang="en-US" altLang="en-US" sz="1700" b="1" dirty="0">
                <a:latin typeface="Calibri" panose="020F0502020204030204" pitchFamily="34" charset="0"/>
              </a:rPr>
              <a:t>The reference, acronym, or abbreviated form is placed in quotation marks and parentheses </a:t>
            </a:r>
          </a:p>
          <a:p>
            <a:pPr lvl="2">
              <a:spcAft>
                <a:spcPts val="1200"/>
              </a:spcAft>
              <a:buClr>
                <a:srgbClr val="002060"/>
              </a:buClr>
              <a:buFont typeface="Calibri" panose="020F0502020204030204" pitchFamily="34" charset="0"/>
            </a:pPr>
            <a:r>
              <a:rPr lang="en-US" altLang="en-US" sz="1700" b="1" dirty="0">
                <a:latin typeface="Calibri" panose="020F0502020204030204" pitchFamily="34" charset="0"/>
              </a:rPr>
              <a:t>After the reference, acronym, or abbreviation is denoted, the term is defined</a:t>
            </a:r>
          </a:p>
          <a:p>
            <a:pPr lvl="2">
              <a:spcAft>
                <a:spcPts val="1200"/>
              </a:spcAft>
              <a:buClr>
                <a:srgbClr val="002060"/>
              </a:buClr>
              <a:buFont typeface="Calibri" panose="020F0502020204030204" pitchFamily="34" charset="0"/>
            </a:pPr>
            <a:r>
              <a:rPr lang="en-US" altLang="en-US" sz="1700" b="1" dirty="0">
                <a:latin typeface="Calibri" panose="020F0502020204030204" pitchFamily="34" charset="0"/>
              </a:rPr>
              <a:t>The reference, acronym, or abbreviated version of the term is used for the remainder of the document</a:t>
            </a:r>
          </a:p>
          <a:p>
            <a:pPr lvl="1">
              <a:spcAft>
                <a:spcPts val="1200"/>
              </a:spcAft>
              <a:buClr>
                <a:srgbClr val="002060"/>
              </a:buClr>
              <a:buFont typeface="Calibri" panose="020F0502020204030204" pitchFamily="34" charset="0"/>
              <a:buChar char="–"/>
            </a:pPr>
            <a:r>
              <a:rPr lang="en-US" altLang="en-US" sz="1700" b="1" dirty="0">
                <a:latin typeface="Calibri" panose="020F0502020204030204" pitchFamily="34" charset="0"/>
              </a:rPr>
              <a:t>For example, </a:t>
            </a:r>
            <a:r>
              <a:rPr lang="en-US" altLang="en-US" sz="1700" b="1" i="1" dirty="0">
                <a:latin typeface="Calibri" panose="020F0502020204030204" pitchFamily="34" charset="0"/>
              </a:rPr>
              <a:t>Borrower</a:t>
            </a:r>
            <a:r>
              <a:rPr lang="en-US" altLang="en-US" sz="1700" b="1" dirty="0">
                <a:latin typeface="Calibri" panose="020F0502020204030204" pitchFamily="34" charset="0"/>
              </a:rPr>
              <a:t> (the “Borrower”) is defined as the party who has entered into a contract by supplying……</a:t>
            </a:r>
          </a:p>
          <a:p>
            <a:pPr>
              <a:spcAft>
                <a:spcPts val="1200"/>
              </a:spcAft>
              <a:buClr>
                <a:srgbClr val="002060"/>
              </a:buClr>
              <a:buFont typeface="Calibri" panose="020F0502020204030204" pitchFamily="34" charset="0"/>
              <a:buChar char="•"/>
            </a:pPr>
            <a:r>
              <a:rPr lang="en-US" altLang="en-US" sz="1700" b="1" dirty="0">
                <a:latin typeface="Calibri" panose="020F0502020204030204" pitchFamily="34" charset="0"/>
              </a:rPr>
              <a:t>When quoting sources or copyrighted material, quotation marks are used with ellipses, where appropriate.  Identify the  source and/or author</a:t>
            </a:r>
          </a:p>
          <a:p>
            <a:pPr>
              <a:spcAft>
                <a:spcPts val="1200"/>
              </a:spcAft>
              <a:buClr>
                <a:srgbClr val="002060"/>
              </a:buClr>
              <a:buFont typeface="Calibri" panose="020F0502020204030204" pitchFamily="34" charset="0"/>
              <a:buChar char="•"/>
            </a:pPr>
            <a:r>
              <a:rPr lang="en-US" altLang="en-US" sz="1700" b="1" dirty="0">
                <a:latin typeface="Calibri" panose="020F0502020204030204" pitchFamily="34" charset="0"/>
              </a:rPr>
              <a:t>Publication names are generally italicized or bolded to set them off from the rest of the note</a:t>
            </a:r>
          </a:p>
          <a:p>
            <a:pPr lvl="1">
              <a:spcAft>
                <a:spcPts val="1200"/>
              </a:spcAft>
              <a:buClr>
                <a:srgbClr val="002060"/>
              </a:buClr>
              <a:buFont typeface="Calibri" panose="020F0502020204030204" pitchFamily="34" charset="0"/>
              <a:buChar char="–"/>
            </a:pPr>
            <a:endParaRPr lang="en-US" altLang="en-US" sz="1700" b="1" dirty="0">
              <a:latin typeface="Calibri" panose="020F0502020204030204" pitchFamily="34" charset="0"/>
            </a:endParaRPr>
          </a:p>
        </p:txBody>
      </p:sp>
      <p:sp>
        <p:nvSpPr>
          <p:cNvPr id="16387" name="Rectangle 3"/>
          <p:cNvSpPr>
            <a:spLocks noChangeArrowheads="1"/>
          </p:cNvSpPr>
          <p:nvPr/>
        </p:nvSpPr>
        <p:spPr bwMode="auto">
          <a:xfrm>
            <a:off x="2643810" y="232733"/>
            <a:ext cx="2687980" cy="492443"/>
          </a:xfrm>
          <a:prstGeom prst="rect">
            <a:avLst/>
          </a:prstGeom>
          <a:noFill/>
        </p:spPr>
        <p:txBody>
          <a:bodyPr wrap="none" rtlCol="0" anchor="b" anchorCtr="0">
            <a:spAutoFit/>
          </a:bodyPr>
          <a:lstStyle/>
          <a:p>
            <a:pPr algn="ctr" eaLnBrk="1" fontAlgn="auto" hangingPunct="1">
              <a:spcBef>
                <a:spcPts val="0"/>
              </a:spcBef>
              <a:spcAft>
                <a:spcPts val="0"/>
              </a:spcAft>
            </a:pPr>
            <a:r>
              <a:rPr lang="en-US" altLang="en-US" sz="2600" b="1" dirty="0" smtClean="0">
                <a:solidFill>
                  <a:srgbClr val="F79646">
                    <a:lumMod val="50000"/>
                  </a:srgbClr>
                </a:solidFill>
                <a:latin typeface="Calibri"/>
              </a:rPr>
              <a:t>Legal Conventions</a:t>
            </a:r>
            <a:endParaRPr lang="en-US" altLang="en-US" sz="2600" b="1" dirty="0">
              <a:solidFill>
                <a:srgbClr val="F79646">
                  <a:lumMod val="50000"/>
                </a:srgbClr>
              </a:solidFill>
              <a:latin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1570038" y="869950"/>
            <a:ext cx="4821237" cy="355546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spAutoFit/>
          </a:bodyPr>
          <a:lstStyle/>
          <a:p>
            <a:pPr>
              <a:spcAft>
                <a:spcPts val="1800"/>
              </a:spcAft>
              <a:buClr>
                <a:srgbClr val="002060"/>
              </a:buClr>
              <a:buFont typeface="Calibri" panose="020F0502020204030204" pitchFamily="34" charset="0"/>
              <a:buChar char="•"/>
            </a:pPr>
            <a:r>
              <a:rPr lang="en-US" altLang="en-US" sz="2000" b="1" dirty="0">
                <a:latin typeface="Calibri" panose="020F0502020204030204" pitchFamily="34" charset="0"/>
              </a:rPr>
              <a:t>Spell out the word “millions” wherever possible</a:t>
            </a:r>
          </a:p>
          <a:p>
            <a:pPr>
              <a:spcAft>
                <a:spcPts val="1800"/>
              </a:spcAft>
              <a:buClr>
                <a:srgbClr val="002060"/>
              </a:buClr>
              <a:buFont typeface="Calibri" panose="020F0502020204030204" pitchFamily="34" charset="0"/>
              <a:buChar char="•"/>
            </a:pPr>
            <a:r>
              <a:rPr lang="en-US" altLang="en-US" sz="2000" b="1" dirty="0">
                <a:latin typeface="Calibri" panose="020F0502020204030204" pitchFamily="34" charset="0"/>
              </a:rPr>
              <a:t>If space is an issue, use M or MM, but keep the convention consistent throughout the document (and particularly per page)</a:t>
            </a:r>
          </a:p>
          <a:p>
            <a:pPr>
              <a:spcAft>
                <a:spcPts val="1800"/>
              </a:spcAft>
              <a:buClr>
                <a:srgbClr val="002060"/>
              </a:buClr>
              <a:buFont typeface="Calibri" panose="020F0502020204030204" pitchFamily="34" charset="0"/>
              <a:buChar char="•"/>
            </a:pPr>
            <a:r>
              <a:rPr lang="en-US" altLang="en-US" sz="2000" b="1" dirty="0">
                <a:latin typeface="Calibri" panose="020F0502020204030204" pitchFamily="34" charset="0"/>
              </a:rPr>
              <a:t>For more information refer to the “</a:t>
            </a:r>
            <a:r>
              <a:rPr lang="en-US" altLang="en-US" sz="2000" b="1" i="1" dirty="0">
                <a:solidFill>
                  <a:schemeClr val="accent6">
                    <a:lumMod val="75000"/>
                  </a:schemeClr>
                </a:solidFill>
                <a:latin typeface="Calibri" panose="020F0502020204030204" pitchFamily="34" charset="0"/>
              </a:rPr>
              <a:t>Tables</a:t>
            </a:r>
            <a:r>
              <a:rPr lang="en-US" altLang="en-US" sz="2000" b="1" dirty="0">
                <a:latin typeface="Calibri" panose="020F0502020204030204" pitchFamily="34" charset="0"/>
              </a:rPr>
              <a:t>” and “</a:t>
            </a:r>
            <a:r>
              <a:rPr lang="en-US" altLang="en-US" sz="2000" b="1" i="1" dirty="0">
                <a:solidFill>
                  <a:schemeClr val="accent6">
                    <a:lumMod val="75000"/>
                  </a:schemeClr>
                </a:solidFill>
                <a:latin typeface="Calibri" panose="020F0502020204030204" pitchFamily="34" charset="0"/>
              </a:rPr>
              <a:t>Number Convention</a:t>
            </a:r>
            <a:r>
              <a:rPr lang="en-US" altLang="en-US" sz="2000" b="1" dirty="0">
                <a:latin typeface="Calibri" panose="020F0502020204030204" pitchFamily="34" charset="0"/>
              </a:rPr>
              <a:t>” sub-sections</a:t>
            </a:r>
          </a:p>
          <a:p>
            <a:pPr lvl="1"/>
            <a:endParaRPr lang="en-US" altLang="en-US" sz="2000" dirty="0"/>
          </a:p>
        </p:txBody>
      </p:sp>
      <p:sp>
        <p:nvSpPr>
          <p:cNvPr id="17411" name="Rectangle 3"/>
          <p:cNvSpPr>
            <a:spLocks noChangeArrowheads="1"/>
          </p:cNvSpPr>
          <p:nvPr/>
        </p:nvSpPr>
        <p:spPr bwMode="auto">
          <a:xfrm>
            <a:off x="1992265" y="232734"/>
            <a:ext cx="4014882" cy="492443"/>
          </a:xfrm>
          <a:prstGeom prst="rect">
            <a:avLst/>
          </a:prstGeom>
          <a:noFill/>
        </p:spPr>
        <p:txBody>
          <a:bodyPr wrap="none" rtlCol="0" anchor="b" anchorCtr="0">
            <a:spAutoFit/>
          </a:bodyPr>
          <a:lstStyle/>
          <a:p>
            <a:pPr algn="ctr" eaLnBrk="1" fontAlgn="auto" hangingPunct="1">
              <a:spcBef>
                <a:spcPts val="0"/>
              </a:spcBef>
              <a:spcAft>
                <a:spcPts val="0"/>
              </a:spcAft>
            </a:pPr>
            <a:r>
              <a:rPr lang="en-US" altLang="en-US" sz="2600" b="1" dirty="0">
                <a:solidFill>
                  <a:srgbClr val="F79646">
                    <a:lumMod val="50000"/>
                  </a:srgbClr>
                </a:solidFill>
                <a:latin typeface="Calibri"/>
              </a:rPr>
              <a:t>“MM” </a:t>
            </a:r>
            <a:r>
              <a:rPr lang="en-US" altLang="en-US" sz="2600" b="1" dirty="0" smtClean="0">
                <a:solidFill>
                  <a:srgbClr val="F79646">
                    <a:lumMod val="50000"/>
                  </a:srgbClr>
                </a:solidFill>
                <a:latin typeface="Calibri"/>
              </a:rPr>
              <a:t>vs. </a:t>
            </a:r>
            <a:r>
              <a:rPr lang="en-US" altLang="en-US" sz="2600" b="1" dirty="0">
                <a:solidFill>
                  <a:srgbClr val="F79646">
                    <a:lumMod val="50000"/>
                  </a:srgbClr>
                </a:solidFill>
                <a:latin typeface="Calibri"/>
              </a:rPr>
              <a:t>“M” </a:t>
            </a:r>
            <a:r>
              <a:rPr lang="en-US" altLang="en-US" sz="2600" b="1" dirty="0" smtClean="0">
                <a:solidFill>
                  <a:srgbClr val="F79646">
                    <a:lumMod val="50000"/>
                  </a:srgbClr>
                </a:solidFill>
                <a:latin typeface="Calibri"/>
              </a:rPr>
              <a:t>or “Millions”</a:t>
            </a:r>
            <a:endParaRPr lang="en-US" altLang="en-US" sz="2600" b="1" dirty="0">
              <a:solidFill>
                <a:srgbClr val="F79646">
                  <a:lumMod val="50000"/>
                </a:srgbClr>
              </a:solidFill>
              <a:latin typeface="Calibri"/>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1570038" y="869950"/>
            <a:ext cx="4821237" cy="746114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spAutoFit/>
          </a:bodyPr>
          <a:lstStyle/>
          <a:p>
            <a:pPr>
              <a:spcAft>
                <a:spcPts val="1200"/>
              </a:spcAft>
              <a:buClr>
                <a:srgbClr val="002060"/>
              </a:buClr>
              <a:buFont typeface="Calibri" panose="020F0502020204030204" pitchFamily="34" charset="0"/>
              <a:buChar char="•"/>
            </a:pPr>
            <a:r>
              <a:rPr lang="en-US" altLang="en-US" b="1" dirty="0">
                <a:latin typeface="Calibri" panose="020F0502020204030204" pitchFamily="34" charset="0"/>
              </a:rPr>
              <a:t>Spell out numbers in sentences/paragraphs, where possible – particularly at the beginning of a sentence (e.g., “Four days notice in advance is required for personal days” as opposed to “4 days notice…”)</a:t>
            </a:r>
          </a:p>
          <a:p>
            <a:pPr>
              <a:spcAft>
                <a:spcPts val="1200"/>
              </a:spcAft>
              <a:buClr>
                <a:srgbClr val="002060"/>
              </a:buClr>
              <a:buFont typeface="Calibri" panose="020F0502020204030204" pitchFamily="34" charset="0"/>
              <a:buChar char="•"/>
            </a:pPr>
            <a:r>
              <a:rPr lang="en-US" altLang="en-US" b="1" dirty="0">
                <a:latin typeface="Calibri" panose="020F0502020204030204" pitchFamily="34" charset="0"/>
              </a:rPr>
              <a:t>The general rule of thumb is to (1) spell out numbers from one to ten, and (2) use numbers for 11 and above</a:t>
            </a:r>
          </a:p>
          <a:p>
            <a:pPr>
              <a:spcAft>
                <a:spcPts val="1200"/>
              </a:spcAft>
              <a:buClr>
                <a:srgbClr val="002060"/>
              </a:buClr>
              <a:buFont typeface="Calibri" panose="020F0502020204030204" pitchFamily="34" charset="0"/>
              <a:buChar char="•"/>
            </a:pPr>
            <a:r>
              <a:rPr lang="en-US" altLang="en-US" b="1" dirty="0">
                <a:latin typeface="Calibri" panose="020F0502020204030204" pitchFamily="34" charset="0"/>
              </a:rPr>
              <a:t>Use commas for separators for numbers in the thousands and above (e.g., 1,000 and 2,500,000 instead of 1000 and 2500000)</a:t>
            </a:r>
          </a:p>
          <a:p>
            <a:pPr>
              <a:spcAft>
                <a:spcPts val="1200"/>
              </a:spcAft>
              <a:buClr>
                <a:srgbClr val="002060"/>
              </a:buClr>
              <a:buFont typeface="Calibri" panose="020F0502020204030204" pitchFamily="34" charset="0"/>
              <a:buChar char="•"/>
            </a:pPr>
            <a:r>
              <a:rPr lang="en-US" altLang="en-US" b="1" dirty="0">
                <a:latin typeface="Calibri" panose="020F0502020204030204" pitchFamily="34" charset="0"/>
              </a:rPr>
              <a:t>Use percentage symbols (%) for both numbers in a comparison or list:</a:t>
            </a:r>
          </a:p>
          <a:p>
            <a:pPr lvl="1">
              <a:spcAft>
                <a:spcPts val="1200"/>
              </a:spcAft>
              <a:buClr>
                <a:srgbClr val="002060"/>
              </a:buClr>
              <a:buFont typeface="Calibri" panose="020F0502020204030204" pitchFamily="34" charset="0"/>
              <a:buChar char="–"/>
            </a:pPr>
            <a:r>
              <a:rPr lang="en-US" altLang="en-US" b="1" dirty="0">
                <a:latin typeface="Calibri" panose="020F0502020204030204" pitchFamily="34" charset="0"/>
              </a:rPr>
              <a:t>E.g., 89% – 95%, as opposed to 89 – 95%</a:t>
            </a:r>
          </a:p>
          <a:p>
            <a:pPr lvl="1">
              <a:spcAft>
                <a:spcPts val="1200"/>
              </a:spcAft>
              <a:buClr>
                <a:srgbClr val="002060"/>
              </a:buClr>
              <a:buFont typeface="Calibri" panose="020F0502020204030204" pitchFamily="34" charset="0"/>
              <a:buChar char="–"/>
            </a:pPr>
            <a:r>
              <a:rPr lang="en-US" altLang="en-US" b="1" dirty="0">
                <a:latin typeface="Calibri" panose="020F0502020204030204" pitchFamily="34" charset="0"/>
              </a:rPr>
              <a:t>In tables, use percentage symbols consistently on all appropriate numbers </a:t>
            </a:r>
          </a:p>
          <a:p>
            <a:pPr lvl="1">
              <a:spcAft>
                <a:spcPts val="1200"/>
              </a:spcAft>
              <a:buClr>
                <a:srgbClr val="002060"/>
              </a:buClr>
              <a:buFont typeface="Calibri" panose="020F0502020204030204" pitchFamily="34" charset="0"/>
              <a:buChar char="–"/>
            </a:pPr>
            <a:r>
              <a:rPr lang="en-US" altLang="en-US" b="1" dirty="0">
                <a:latin typeface="Calibri" panose="020F0502020204030204" pitchFamily="34" charset="0"/>
              </a:rPr>
              <a:t>Dollar signs, like percentage symbols, should be used for all numbers in a comparison or list:</a:t>
            </a:r>
          </a:p>
          <a:p>
            <a:pPr lvl="2">
              <a:spcAft>
                <a:spcPts val="1200"/>
              </a:spcAft>
              <a:buClr>
                <a:srgbClr val="002060"/>
              </a:buClr>
              <a:buFont typeface="Calibri" panose="020F0502020204030204" pitchFamily="34" charset="0"/>
            </a:pPr>
            <a:r>
              <a:rPr lang="en-US" altLang="en-US" b="1" dirty="0">
                <a:latin typeface="Calibri" panose="020F0502020204030204" pitchFamily="34" charset="0"/>
              </a:rPr>
              <a:t>E.g., $50 – $100, not $50 –100 </a:t>
            </a:r>
          </a:p>
          <a:p>
            <a:pPr lvl="2">
              <a:spcAft>
                <a:spcPts val="1200"/>
              </a:spcAft>
              <a:buClr>
                <a:srgbClr val="002060"/>
              </a:buClr>
              <a:buFont typeface="Calibri" panose="020F0502020204030204" pitchFamily="34" charset="0"/>
            </a:pPr>
            <a:r>
              <a:rPr lang="en-US" altLang="en-US" b="1" dirty="0">
                <a:latin typeface="Calibri" panose="020F0502020204030204" pitchFamily="34" charset="0"/>
              </a:rPr>
              <a:t>Tables:  Refer to sub-section on </a:t>
            </a:r>
            <a:r>
              <a:rPr lang="en-US" altLang="en-US" b="1" i="1" dirty="0">
                <a:solidFill>
                  <a:schemeClr val="accent6">
                    <a:lumMod val="75000"/>
                  </a:schemeClr>
                </a:solidFill>
                <a:latin typeface="Calibri" panose="020F0502020204030204" pitchFamily="34" charset="0"/>
              </a:rPr>
              <a:t>Tables</a:t>
            </a:r>
            <a:r>
              <a:rPr lang="en-US" altLang="en-US" b="1" dirty="0">
                <a:solidFill>
                  <a:schemeClr val="accent6">
                    <a:lumMod val="75000"/>
                  </a:schemeClr>
                </a:solidFill>
                <a:latin typeface="Calibri" panose="020F0502020204030204" pitchFamily="34" charset="0"/>
              </a:rPr>
              <a:t> </a:t>
            </a:r>
            <a:r>
              <a:rPr lang="en-US" altLang="en-US" b="1" dirty="0">
                <a:latin typeface="Calibri" panose="020F0502020204030204" pitchFamily="34" charset="0"/>
              </a:rPr>
              <a:t>for dollar sign usage</a:t>
            </a:r>
          </a:p>
          <a:p>
            <a:pPr lvl="1">
              <a:spcAft>
                <a:spcPts val="1200"/>
              </a:spcAft>
              <a:buClr>
                <a:srgbClr val="002060"/>
              </a:buClr>
              <a:buFont typeface="Calibri" panose="020F0502020204030204" pitchFamily="34" charset="0"/>
              <a:buChar char="–"/>
            </a:pPr>
            <a:r>
              <a:rPr lang="en-US" altLang="en-US" b="1" dirty="0">
                <a:latin typeface="Calibri" panose="020F0502020204030204" pitchFamily="34" charset="0"/>
              </a:rPr>
              <a:t>Numbers in tables: Refer to Tables sub-section</a:t>
            </a:r>
          </a:p>
        </p:txBody>
      </p:sp>
      <p:sp>
        <p:nvSpPr>
          <p:cNvPr id="18435" name="Rectangle 3"/>
          <p:cNvSpPr>
            <a:spLocks noChangeArrowheads="1"/>
          </p:cNvSpPr>
          <p:nvPr/>
        </p:nvSpPr>
        <p:spPr bwMode="auto">
          <a:xfrm>
            <a:off x="2430956" y="232733"/>
            <a:ext cx="3115276" cy="492443"/>
          </a:xfrm>
          <a:prstGeom prst="rect">
            <a:avLst/>
          </a:prstGeom>
          <a:noFill/>
        </p:spPr>
        <p:txBody>
          <a:bodyPr wrap="none" rtlCol="0" anchor="b" anchorCtr="0">
            <a:spAutoFit/>
          </a:bodyPr>
          <a:lstStyle/>
          <a:p>
            <a:pPr algn="ctr" eaLnBrk="1" fontAlgn="auto" hangingPunct="1">
              <a:spcBef>
                <a:spcPts val="0"/>
              </a:spcBef>
              <a:spcAft>
                <a:spcPts val="0"/>
              </a:spcAft>
            </a:pPr>
            <a:r>
              <a:rPr lang="en-US" altLang="en-US" sz="2600" b="1" dirty="0" smtClean="0">
                <a:solidFill>
                  <a:srgbClr val="F79646">
                    <a:lumMod val="50000"/>
                  </a:srgbClr>
                </a:solidFill>
                <a:latin typeface="Calibri"/>
              </a:rPr>
              <a:t>Number Conventions</a:t>
            </a:r>
            <a:endParaRPr lang="en-US" altLang="en-US" sz="2600" b="1" dirty="0">
              <a:solidFill>
                <a:srgbClr val="F79646">
                  <a:lumMod val="50000"/>
                </a:srgbClr>
              </a:solidFill>
              <a:latin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1570038" y="1079500"/>
            <a:ext cx="4821237" cy="769044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spAutoFit/>
          </a:bodyPr>
          <a:lstStyle/>
          <a:p>
            <a:pPr>
              <a:spcAft>
                <a:spcPts val="1200"/>
              </a:spcAft>
              <a:buClr>
                <a:srgbClr val="002060"/>
              </a:buClr>
              <a:buFont typeface="Calibri" panose="020F0502020204030204" pitchFamily="34" charset="0"/>
              <a:buChar char="•"/>
            </a:pPr>
            <a:r>
              <a:rPr lang="en-US" altLang="en-US" sz="1700" b="1" dirty="0" smtClean="0">
                <a:latin typeface="Calibri" panose="020F0502020204030204" pitchFamily="34" charset="0"/>
              </a:rPr>
              <a:t>Page Captions/Headings</a:t>
            </a:r>
            <a:r>
              <a:rPr lang="en-US" altLang="en-US" sz="1700" b="1" dirty="0">
                <a:latin typeface="Calibri" panose="020F0502020204030204" pitchFamily="34" charset="0"/>
              </a:rPr>
              <a:t>: </a:t>
            </a:r>
            <a:r>
              <a:rPr lang="en-US" altLang="en-US" sz="1700" b="1" dirty="0" smtClean="0">
                <a:latin typeface="Calibri" panose="020F0502020204030204" pitchFamily="34" charset="0"/>
              </a:rPr>
              <a:t>Page Captions are </a:t>
            </a:r>
            <a:r>
              <a:rPr lang="en-US" altLang="en-US" sz="1700" b="1" dirty="0">
                <a:latin typeface="Calibri" panose="020F0502020204030204" pitchFamily="34" charset="0"/>
              </a:rPr>
              <a:t>entered in a </a:t>
            </a:r>
            <a:r>
              <a:rPr lang="en-US" altLang="en-US" sz="1700" b="1" dirty="0" smtClean="0">
                <a:latin typeface="Calibri" panose="020F0502020204030204" pitchFamily="34" charset="0"/>
              </a:rPr>
              <a:t>blank (unfilled, no line or shadow) text </a:t>
            </a:r>
            <a:r>
              <a:rPr lang="en-US" altLang="en-US" sz="1700" b="1" dirty="0">
                <a:latin typeface="Calibri" panose="020F0502020204030204" pitchFamily="34" charset="0"/>
              </a:rPr>
              <a:t>box at the top of the body of the page and the text </a:t>
            </a:r>
            <a:r>
              <a:rPr lang="en-US" altLang="en-US" sz="1700" b="1" dirty="0" smtClean="0">
                <a:latin typeface="Calibri" panose="020F0502020204030204" pitchFamily="34" charset="0"/>
              </a:rPr>
              <a:t>is Initially Capitalized</a:t>
            </a:r>
            <a:r>
              <a:rPr lang="en-US" altLang="en-US" sz="1700" b="1" dirty="0">
                <a:latin typeface="Calibri" panose="020F0502020204030204" pitchFamily="34" charset="0"/>
              </a:rPr>
              <a:t>. </a:t>
            </a:r>
            <a:r>
              <a:rPr lang="en-US" altLang="en-US" sz="1700" b="1" dirty="0" smtClean="0">
                <a:latin typeface="Calibri" panose="020F0502020204030204" pitchFamily="34" charset="0"/>
              </a:rPr>
              <a:t>This means that the first letter of each word is capitalized </a:t>
            </a:r>
            <a:r>
              <a:rPr lang="en-US" altLang="en-US" sz="1700" b="1" i="1" dirty="0" smtClean="0">
                <a:latin typeface="Calibri" panose="020F0502020204030204" pitchFamily="34" charset="0"/>
              </a:rPr>
              <a:t>(note: articles and conjunctions may be exceptions).</a:t>
            </a:r>
            <a:r>
              <a:rPr lang="en-US" altLang="en-US" sz="1700" b="1" dirty="0" smtClean="0">
                <a:latin typeface="Calibri" panose="020F0502020204030204" pitchFamily="34" charset="0"/>
              </a:rPr>
              <a:t> </a:t>
            </a:r>
            <a:endParaRPr lang="en-US" altLang="en-US" sz="1700" b="1" dirty="0" smtClean="0">
              <a:latin typeface="Calibri" panose="020F0502020204030204" pitchFamily="34" charset="0"/>
            </a:endParaRPr>
          </a:p>
          <a:p>
            <a:pPr lvl="1">
              <a:spcAft>
                <a:spcPts val="1200"/>
              </a:spcAft>
              <a:buClr>
                <a:srgbClr val="002060"/>
              </a:buClr>
              <a:buFont typeface="Calibri" panose="020F0502020204030204" pitchFamily="34" charset="0"/>
              <a:buChar char="–"/>
            </a:pPr>
            <a:r>
              <a:rPr lang="en-US" altLang="en-US" sz="1700" b="1" dirty="0" smtClean="0">
                <a:latin typeface="Calibri" panose="020F0502020204030204" pitchFamily="34" charset="0"/>
              </a:rPr>
              <a:t>The </a:t>
            </a:r>
            <a:r>
              <a:rPr lang="en-US" altLang="en-US" sz="1700" b="1" dirty="0" smtClean="0">
                <a:latin typeface="Calibri" panose="020F0502020204030204" pitchFamily="34" charset="0"/>
              </a:rPr>
              <a:t>Heading or </a:t>
            </a:r>
            <a:r>
              <a:rPr lang="en-US" altLang="en-US" sz="1700" b="1" dirty="0" smtClean="0">
                <a:latin typeface="Calibri" panose="020F0502020204030204" pitchFamily="34" charset="0"/>
              </a:rPr>
              <a:t>Slide Title (</a:t>
            </a:r>
            <a:r>
              <a:rPr lang="en-US" altLang="en-US" sz="1700" b="1" dirty="0" smtClean="0">
                <a:latin typeface="Calibri" panose="020F0502020204030204" pitchFamily="34" charset="0"/>
              </a:rPr>
              <a:t>note, this is </a:t>
            </a:r>
            <a:r>
              <a:rPr lang="en-US" altLang="en-US" sz="1700" b="1" i="1" dirty="0" smtClean="0">
                <a:latin typeface="Calibri" panose="020F0502020204030204" pitchFamily="34" charset="0"/>
              </a:rPr>
              <a:t>different from the tagline or headline text at the top of the </a:t>
            </a:r>
            <a:r>
              <a:rPr lang="en-US" altLang="en-US" sz="1700" b="1" i="1" dirty="0" smtClean="0">
                <a:latin typeface="Calibri" panose="020F0502020204030204" pitchFamily="34" charset="0"/>
              </a:rPr>
              <a:t>page in the blue banner</a:t>
            </a:r>
            <a:r>
              <a:rPr lang="en-US" altLang="en-US" sz="1700" b="1" dirty="0" smtClean="0">
                <a:latin typeface="Calibri" panose="020F0502020204030204" pitchFamily="34" charset="0"/>
              </a:rPr>
              <a:t>) is generally 26 point and is centered on the page  </a:t>
            </a:r>
          </a:p>
          <a:p>
            <a:pPr lvl="1">
              <a:spcAft>
                <a:spcPts val="1200"/>
              </a:spcAft>
              <a:buClr>
                <a:srgbClr val="002060"/>
              </a:buClr>
              <a:buFont typeface="Calibri" panose="020F0502020204030204" pitchFamily="34" charset="0"/>
              <a:buChar char="–"/>
            </a:pPr>
            <a:r>
              <a:rPr lang="en-US" altLang="en-US" sz="1700" b="1" dirty="0" smtClean="0">
                <a:latin typeface="Calibri" panose="020F0502020204030204" pitchFamily="34" charset="0"/>
              </a:rPr>
              <a:t>The standard font color is dark orange/brown.  Alternately, dar</a:t>
            </a:r>
            <a:r>
              <a:rPr lang="en-US" altLang="en-US" sz="1700" b="1" dirty="0" smtClean="0">
                <a:latin typeface="Calibri" panose="020F0502020204030204" pitchFamily="34" charset="0"/>
              </a:rPr>
              <a:t>k blue, gray or green may be used.  </a:t>
            </a:r>
            <a:endParaRPr lang="en-US" altLang="en-US" sz="1700" b="1" dirty="0">
              <a:latin typeface="Calibri" panose="020F0502020204030204" pitchFamily="34" charset="0"/>
            </a:endParaRPr>
          </a:p>
          <a:p>
            <a:pPr>
              <a:spcAft>
                <a:spcPts val="1200"/>
              </a:spcAft>
              <a:buClr>
                <a:srgbClr val="002060"/>
              </a:buClr>
              <a:buFont typeface="Calibri" panose="020F0502020204030204" pitchFamily="34" charset="0"/>
              <a:buChar char="•"/>
            </a:pPr>
            <a:r>
              <a:rPr lang="en-US" altLang="en-US" sz="1700" b="1" dirty="0" smtClean="0">
                <a:latin typeface="Calibri" panose="020F0502020204030204" pitchFamily="34" charset="0"/>
              </a:rPr>
              <a:t>Titles/Sub-Titles: </a:t>
            </a:r>
            <a:r>
              <a:rPr lang="en-US" altLang="en-US" sz="1700" b="1" dirty="0">
                <a:latin typeface="Calibri" panose="020F0502020204030204" pitchFamily="34" charset="0"/>
              </a:rPr>
              <a:t>Similar to headings, titles are often entered in text boxes under the main heading and over objects, tables or text boxes containing relevant material.  Titles may be fully capitalized or initially capitalized (</a:t>
            </a:r>
            <a:r>
              <a:rPr lang="en-US" altLang="en-US" sz="1700" b="1" i="1" dirty="0">
                <a:latin typeface="Calibri" panose="020F0502020204030204" pitchFamily="34" charset="0"/>
              </a:rPr>
              <a:t>Title Case</a:t>
            </a:r>
            <a:r>
              <a:rPr lang="en-US" altLang="en-US" sz="1700" b="1" dirty="0">
                <a:latin typeface="Calibri" panose="020F0502020204030204" pitchFamily="34" charset="0"/>
              </a:rPr>
              <a:t>) and are </a:t>
            </a:r>
            <a:r>
              <a:rPr lang="en-US" altLang="en-US" sz="1700" b="1" dirty="0" smtClean="0">
                <a:latin typeface="Calibri" panose="020F0502020204030204" pitchFamily="34" charset="0"/>
              </a:rPr>
              <a:t>in smaller font size than the Page Caption or Heading (generally 16 pts or less, depending on layout/fit)</a:t>
            </a:r>
          </a:p>
          <a:p>
            <a:pPr lvl="1">
              <a:spcAft>
                <a:spcPts val="1200"/>
              </a:spcAft>
              <a:buClr>
                <a:srgbClr val="002060"/>
              </a:buClr>
              <a:buFont typeface="Calibri" panose="020F0502020204030204" pitchFamily="34" charset="0"/>
              <a:buChar char="–"/>
            </a:pPr>
            <a:r>
              <a:rPr lang="en-US" altLang="en-US" sz="1700" b="1" dirty="0">
                <a:solidFill>
                  <a:prstClr val="black"/>
                </a:solidFill>
                <a:latin typeface="Calibri" panose="020F0502020204030204" pitchFamily="34" charset="0"/>
              </a:rPr>
              <a:t>Sub-title boxes may </a:t>
            </a:r>
            <a:r>
              <a:rPr lang="en-US" altLang="en-US" sz="1700" b="1" dirty="0" smtClean="0">
                <a:solidFill>
                  <a:prstClr val="black"/>
                </a:solidFill>
                <a:latin typeface="Calibri" panose="020F0502020204030204" pitchFamily="34" charset="0"/>
              </a:rPr>
              <a:t>also have solid fill (no line or shadow) using the standard CAST color palette</a:t>
            </a:r>
            <a:endParaRPr lang="en-US" altLang="en-US" sz="1700" b="1" dirty="0" smtClean="0">
              <a:latin typeface="Calibri" panose="020F0502020204030204" pitchFamily="34" charset="0"/>
            </a:endParaRPr>
          </a:p>
          <a:p>
            <a:pPr>
              <a:spcAft>
                <a:spcPts val="1200"/>
              </a:spcAft>
              <a:buClr>
                <a:srgbClr val="002060"/>
              </a:buClr>
              <a:buFont typeface="Calibri" panose="020F0502020204030204" pitchFamily="34" charset="0"/>
              <a:buChar char="•"/>
            </a:pPr>
            <a:r>
              <a:rPr lang="en-US" altLang="en-US" sz="1700" b="1" dirty="0" smtClean="0">
                <a:latin typeface="Calibri" panose="020F0502020204030204" pitchFamily="34" charset="0"/>
              </a:rPr>
              <a:t>Sub-Headings </a:t>
            </a:r>
            <a:r>
              <a:rPr lang="en-US" altLang="en-US" sz="1700" b="1" dirty="0">
                <a:latin typeface="Calibri" panose="020F0502020204030204" pitchFamily="34" charset="0"/>
              </a:rPr>
              <a:t>are fully capitalized and are in the top left hand corner of the </a:t>
            </a:r>
            <a:r>
              <a:rPr lang="en-US" altLang="en-US" sz="1700" b="1" i="1" dirty="0" smtClean="0">
                <a:latin typeface="Calibri" panose="020F0502020204030204" pitchFamily="34" charset="0"/>
              </a:rPr>
              <a:t>page. </a:t>
            </a:r>
            <a:r>
              <a:rPr lang="en-US" altLang="en-US" sz="1700" b="1" i="1" dirty="0">
                <a:latin typeface="Calibri" panose="020F0502020204030204" pitchFamily="34" charset="0"/>
              </a:rPr>
              <a:t>(These generally refer to section titles within a document)</a:t>
            </a:r>
          </a:p>
        </p:txBody>
      </p:sp>
      <p:sp>
        <p:nvSpPr>
          <p:cNvPr id="15363" name="Rectangle 3"/>
          <p:cNvSpPr>
            <a:spLocks noChangeArrowheads="1"/>
          </p:cNvSpPr>
          <p:nvPr/>
        </p:nvSpPr>
        <p:spPr bwMode="auto">
          <a:xfrm>
            <a:off x="1769988" y="232753"/>
            <a:ext cx="4435638" cy="492443"/>
          </a:xfrm>
          <a:prstGeom prst="rect">
            <a:avLst/>
          </a:prstGeom>
          <a:noFill/>
        </p:spPr>
        <p:txBody>
          <a:bodyPr wrap="none" rtlCol="0" anchor="b" anchorCtr="0">
            <a:spAutoFit/>
          </a:bodyPr>
          <a:lstStyle/>
          <a:p>
            <a:pPr algn="ctr" eaLnBrk="1" fontAlgn="auto" hangingPunct="1">
              <a:spcBef>
                <a:spcPts val="0"/>
              </a:spcBef>
              <a:spcAft>
                <a:spcPts val="0"/>
              </a:spcAft>
            </a:pPr>
            <a:r>
              <a:rPr lang="en-US" altLang="en-US" sz="2600" b="1" dirty="0" smtClean="0">
                <a:solidFill>
                  <a:srgbClr val="F79646">
                    <a:lumMod val="50000"/>
                  </a:srgbClr>
                </a:solidFill>
                <a:latin typeface="Calibri"/>
              </a:rPr>
              <a:t>Page Captions/Headings/Titles</a:t>
            </a:r>
            <a:endParaRPr lang="en-US" altLang="en-US" sz="2600" b="1" dirty="0">
              <a:solidFill>
                <a:srgbClr val="F79646">
                  <a:lumMod val="50000"/>
                </a:srgbClr>
              </a:solidFill>
              <a:latin typeface="Calibri"/>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1570038" y="1079500"/>
            <a:ext cx="4821237" cy="342274"/>
          </a:xfrm>
        </p:spPr>
        <p:txBody>
          <a:bodyPr/>
          <a:lstStyle/>
          <a:p>
            <a:pPr marL="12700" indent="-12700">
              <a:buClr>
                <a:srgbClr val="B30019"/>
              </a:buClr>
              <a:buFont typeface="Monotype Sorts" pitchFamily="2" charset="2"/>
              <a:buNone/>
            </a:pPr>
            <a:r>
              <a:rPr lang="en-US" altLang="en-US" b="1" dirty="0" smtClean="0">
                <a:latin typeface="Calibri" panose="020F0502020204030204" pitchFamily="34" charset="0"/>
              </a:rPr>
              <a:t>Below is a list of common proofreading symbols:</a:t>
            </a:r>
          </a:p>
        </p:txBody>
      </p:sp>
      <p:sp>
        <p:nvSpPr>
          <p:cNvPr id="19459" name="Rectangle 3"/>
          <p:cNvSpPr>
            <a:spLocks noChangeArrowheads="1"/>
          </p:cNvSpPr>
          <p:nvPr/>
        </p:nvSpPr>
        <p:spPr bwMode="auto">
          <a:xfrm>
            <a:off x="2341164" y="232733"/>
            <a:ext cx="3299621" cy="492443"/>
          </a:xfrm>
          <a:prstGeom prst="rect">
            <a:avLst/>
          </a:prstGeom>
          <a:noFill/>
        </p:spPr>
        <p:txBody>
          <a:bodyPr wrap="none" rtlCol="0" anchor="b" anchorCtr="0">
            <a:spAutoFit/>
          </a:bodyPr>
          <a:lstStyle/>
          <a:p>
            <a:pPr algn="ctr" eaLnBrk="1" fontAlgn="auto" hangingPunct="1">
              <a:spcBef>
                <a:spcPts val="0"/>
              </a:spcBef>
              <a:spcAft>
                <a:spcPts val="0"/>
              </a:spcAft>
            </a:pPr>
            <a:r>
              <a:rPr lang="en-US" altLang="en-US" sz="2600" b="1" dirty="0" smtClean="0">
                <a:solidFill>
                  <a:srgbClr val="F79646">
                    <a:lumMod val="50000"/>
                  </a:srgbClr>
                </a:solidFill>
                <a:latin typeface="Calibri"/>
              </a:rPr>
              <a:t>Proofreader's Symbols</a:t>
            </a:r>
            <a:endParaRPr lang="en-US" altLang="en-US" sz="2600" b="1" dirty="0">
              <a:solidFill>
                <a:srgbClr val="F79646">
                  <a:lumMod val="50000"/>
                </a:srgbClr>
              </a:solidFill>
              <a:latin typeface="Calibri"/>
            </a:endParaRPr>
          </a:p>
        </p:txBody>
      </p:sp>
      <p:pic>
        <p:nvPicPr>
          <p:cNvPr id="19460" name="Picture 7" descr="more proofers symbol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2425" y="2497138"/>
            <a:ext cx="5008563" cy="543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ChangeArrowheads="1"/>
          </p:cNvSpPr>
          <p:nvPr/>
        </p:nvSpPr>
        <p:spPr bwMode="auto">
          <a:xfrm>
            <a:off x="1482734" y="232733"/>
            <a:ext cx="5021246" cy="492443"/>
          </a:xfrm>
          <a:prstGeom prst="rect">
            <a:avLst/>
          </a:prstGeom>
          <a:noFill/>
        </p:spPr>
        <p:txBody>
          <a:bodyPr wrap="none" rtlCol="0" anchor="b" anchorCtr="0">
            <a:spAutoFit/>
          </a:bodyPr>
          <a:lstStyle/>
          <a:p>
            <a:pPr algn="ctr" eaLnBrk="1" fontAlgn="auto" hangingPunct="1">
              <a:spcBef>
                <a:spcPts val="0"/>
              </a:spcBef>
              <a:spcAft>
                <a:spcPts val="0"/>
              </a:spcAft>
            </a:pPr>
            <a:r>
              <a:rPr lang="en-US" altLang="en-US" sz="2600" b="1" dirty="0" smtClean="0">
                <a:solidFill>
                  <a:srgbClr val="F79646">
                    <a:lumMod val="50000"/>
                  </a:srgbClr>
                </a:solidFill>
                <a:latin typeface="Calibri"/>
              </a:rPr>
              <a:t>Proofreader’s Symbols (Continued)</a:t>
            </a:r>
            <a:endParaRPr lang="en-US" altLang="en-US" sz="2600" b="1" dirty="0">
              <a:solidFill>
                <a:srgbClr val="F79646">
                  <a:lumMod val="50000"/>
                </a:srgbClr>
              </a:solidFill>
              <a:latin typeface="Calibri"/>
            </a:endParaRPr>
          </a:p>
        </p:txBody>
      </p:sp>
      <p:pic>
        <p:nvPicPr>
          <p:cNvPr id="20483" name="Picture 7" descr="proofers marks"/>
          <p:cNvPicPr>
            <a:picLocks noChangeAspect="1" noChangeArrowheads="1"/>
          </p:cNvPicPr>
          <p:nvPr/>
        </p:nvPicPr>
        <p:blipFill>
          <a:blip r:embed="rId2">
            <a:extLst>
              <a:ext uri="{28A0092B-C50C-407E-A947-70E740481C1C}">
                <a14:useLocalDpi xmlns:a14="http://schemas.microsoft.com/office/drawing/2010/main" val="0"/>
              </a:ext>
            </a:extLst>
          </a:blip>
          <a:srcRect t="2443"/>
          <a:stretch>
            <a:fillRect/>
          </a:stretch>
        </p:blipFill>
        <p:spPr bwMode="auto">
          <a:xfrm>
            <a:off x="2016125" y="1557338"/>
            <a:ext cx="3875088" cy="727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1570038" y="1079500"/>
            <a:ext cx="4821237" cy="332462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spAutoFit/>
          </a:bodyPr>
          <a:lstStyle/>
          <a:p>
            <a:pPr>
              <a:spcAft>
                <a:spcPts val="1200"/>
              </a:spcAft>
              <a:buClr>
                <a:srgbClr val="002060"/>
              </a:buClr>
              <a:buFont typeface="Calibri" panose="020F0502020204030204" pitchFamily="34" charset="0"/>
              <a:buChar char="•"/>
            </a:pPr>
            <a:r>
              <a:rPr lang="en-US" altLang="en-US" sz="2000" b="1" dirty="0">
                <a:latin typeface="Calibri" panose="020F0502020204030204" pitchFamily="34" charset="0"/>
              </a:rPr>
              <a:t>The spelling of company names and proper names needs to be consistent throughout the documents.  Please check the correct spelling of these names </a:t>
            </a:r>
            <a:r>
              <a:rPr lang="en-US" altLang="en-US" sz="2000" b="1" dirty="0">
                <a:solidFill>
                  <a:schemeClr val="accent6">
                    <a:lumMod val="75000"/>
                  </a:schemeClr>
                </a:solidFill>
                <a:latin typeface="Calibri" panose="020F0502020204030204" pitchFamily="34" charset="0"/>
              </a:rPr>
              <a:t>BEFORE</a:t>
            </a:r>
            <a:r>
              <a:rPr lang="en-US" altLang="en-US" sz="2000" b="1" dirty="0">
                <a:latin typeface="Calibri" panose="020F0502020204030204" pitchFamily="34" charset="0"/>
              </a:rPr>
              <a:t> submission to the Production Department</a:t>
            </a:r>
          </a:p>
          <a:p>
            <a:pPr>
              <a:spcAft>
                <a:spcPts val="1200"/>
              </a:spcAft>
              <a:buClr>
                <a:srgbClr val="002060"/>
              </a:buClr>
              <a:buFont typeface="Calibri" panose="020F0502020204030204" pitchFamily="34" charset="0"/>
              <a:buChar char="•"/>
            </a:pPr>
            <a:r>
              <a:rPr lang="en-US" altLang="en-US" sz="2000" b="1" dirty="0">
                <a:latin typeface="Calibri" panose="020F0502020204030204" pitchFamily="34" charset="0"/>
              </a:rPr>
              <a:t>Check for consistency in abbreviations or acronyms used</a:t>
            </a:r>
          </a:p>
          <a:p>
            <a:pPr>
              <a:spcAft>
                <a:spcPts val="1200"/>
              </a:spcAft>
              <a:buClr>
                <a:srgbClr val="002060"/>
              </a:buClr>
              <a:buFont typeface="Calibri" panose="020F0502020204030204" pitchFamily="34" charset="0"/>
              <a:buChar char="•"/>
            </a:pPr>
            <a:r>
              <a:rPr lang="en-US" altLang="en-US" sz="2000" b="1" dirty="0">
                <a:latin typeface="Calibri" panose="020F0502020204030204" pitchFamily="34" charset="0"/>
              </a:rPr>
              <a:t>Spell Check is our friend</a:t>
            </a:r>
          </a:p>
          <a:p>
            <a:pPr>
              <a:spcAft>
                <a:spcPts val="1200"/>
              </a:spcAft>
              <a:buClr>
                <a:srgbClr val="002060"/>
              </a:buClr>
              <a:buFont typeface="Calibri" panose="020F0502020204030204" pitchFamily="34" charset="0"/>
              <a:buChar char="•"/>
            </a:pPr>
            <a:endParaRPr lang="en-US" altLang="en-US" sz="2000" b="1" dirty="0">
              <a:latin typeface="Calibri" panose="020F0502020204030204" pitchFamily="34" charset="0"/>
            </a:endParaRPr>
          </a:p>
        </p:txBody>
      </p:sp>
      <p:sp>
        <p:nvSpPr>
          <p:cNvPr id="21507" name="Rectangle 3"/>
          <p:cNvSpPr>
            <a:spLocks noChangeArrowheads="1"/>
          </p:cNvSpPr>
          <p:nvPr/>
        </p:nvSpPr>
        <p:spPr bwMode="auto">
          <a:xfrm>
            <a:off x="3350453" y="232733"/>
            <a:ext cx="1273105" cy="492443"/>
          </a:xfrm>
          <a:prstGeom prst="rect">
            <a:avLst/>
          </a:prstGeom>
          <a:noFill/>
        </p:spPr>
        <p:txBody>
          <a:bodyPr wrap="none" rtlCol="0" anchor="b" anchorCtr="0">
            <a:spAutoFit/>
          </a:bodyPr>
          <a:lstStyle/>
          <a:p>
            <a:pPr algn="ctr" eaLnBrk="1" fontAlgn="auto" hangingPunct="1">
              <a:spcBef>
                <a:spcPts val="0"/>
              </a:spcBef>
              <a:spcAft>
                <a:spcPts val="0"/>
              </a:spcAft>
            </a:pPr>
            <a:r>
              <a:rPr lang="en-US" altLang="en-US" sz="2600" b="1" dirty="0" smtClean="0">
                <a:solidFill>
                  <a:srgbClr val="F79646">
                    <a:lumMod val="50000"/>
                  </a:srgbClr>
                </a:solidFill>
                <a:latin typeface="Calibri"/>
              </a:rPr>
              <a:t>Spelling</a:t>
            </a:r>
            <a:endParaRPr lang="en-US" altLang="en-US" sz="2600" b="1" dirty="0">
              <a:solidFill>
                <a:srgbClr val="F79646">
                  <a:lumMod val="50000"/>
                </a:srgbClr>
              </a:solidFill>
              <a:latin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570038" y="850900"/>
            <a:ext cx="4821237" cy="8451417"/>
          </a:xfrm>
        </p:spPr>
        <p:txBody>
          <a:bodyPr/>
          <a:lstStyle/>
          <a:p>
            <a:pPr>
              <a:spcAft>
                <a:spcPts val="800"/>
              </a:spcAft>
              <a:buClr>
                <a:srgbClr val="002060"/>
              </a:buClr>
              <a:buFont typeface="Calibri" panose="020F0502020204030204" pitchFamily="34" charset="0"/>
              <a:buChar char="•"/>
            </a:pPr>
            <a:r>
              <a:rPr lang="en-US" altLang="en-US" sz="1700" b="1" dirty="0" smtClean="0">
                <a:latin typeface="Calibri" panose="020F0502020204030204" pitchFamily="34" charset="0"/>
              </a:rPr>
              <a:t>The purpose of this document is to establish guidelines for consistent presentation, production, and correspondence Style Standards</a:t>
            </a:r>
          </a:p>
          <a:p>
            <a:pPr>
              <a:spcAft>
                <a:spcPts val="800"/>
              </a:spcAft>
              <a:buClr>
                <a:srgbClr val="002060"/>
              </a:buClr>
              <a:buFont typeface="Calibri" panose="020F0502020204030204" pitchFamily="34" charset="0"/>
              <a:buChar char="•"/>
            </a:pPr>
            <a:r>
              <a:rPr lang="en-US" altLang="en-US" sz="1700" b="1" dirty="0" smtClean="0">
                <a:latin typeface="Calibri" panose="020F0502020204030204" pitchFamily="34" charset="0"/>
              </a:rPr>
              <a:t>Style Standards include (but are not limited to):</a:t>
            </a:r>
          </a:p>
          <a:p>
            <a:pPr lvl="1">
              <a:spcAft>
                <a:spcPts val="800"/>
              </a:spcAft>
              <a:buClr>
                <a:srgbClr val="002060"/>
              </a:buClr>
              <a:buFont typeface="Calibri" panose="020F0502020204030204" pitchFamily="34" charset="0"/>
              <a:buChar char="–"/>
            </a:pPr>
            <a:r>
              <a:rPr lang="en-US" altLang="en-US" sz="1700" b="1" dirty="0" smtClean="0">
                <a:latin typeface="Calibri" panose="020F0502020204030204" pitchFamily="34" charset="0"/>
              </a:rPr>
              <a:t>Abbreviations/Acronyms</a:t>
            </a:r>
          </a:p>
          <a:p>
            <a:pPr lvl="1">
              <a:spcAft>
                <a:spcPts val="800"/>
              </a:spcAft>
              <a:buClr>
                <a:srgbClr val="002060"/>
              </a:buClr>
              <a:buFont typeface="Calibri" panose="020F0502020204030204" pitchFamily="34" charset="0"/>
              <a:buChar char="–"/>
            </a:pPr>
            <a:r>
              <a:rPr lang="en-US" altLang="en-US" sz="1700" b="1" dirty="0" smtClean="0">
                <a:latin typeface="Calibri" panose="020F0502020204030204" pitchFamily="34" charset="0"/>
              </a:rPr>
              <a:t>Bullets </a:t>
            </a:r>
          </a:p>
          <a:p>
            <a:pPr lvl="1">
              <a:spcAft>
                <a:spcPts val="800"/>
              </a:spcAft>
              <a:buClr>
                <a:srgbClr val="002060"/>
              </a:buClr>
              <a:buFont typeface="Calibri" panose="020F0502020204030204" pitchFamily="34" charset="0"/>
              <a:buChar char="–"/>
            </a:pPr>
            <a:r>
              <a:rPr lang="en-US" altLang="en-US" sz="1700" b="1" dirty="0" smtClean="0">
                <a:latin typeface="Calibri" panose="020F0502020204030204" pitchFamily="34" charset="0"/>
              </a:rPr>
              <a:t>Capitalization and Initial Capitalization</a:t>
            </a:r>
          </a:p>
          <a:p>
            <a:pPr lvl="1">
              <a:spcAft>
                <a:spcPts val="800"/>
              </a:spcAft>
              <a:buClr>
                <a:srgbClr val="002060"/>
              </a:buClr>
              <a:buFont typeface="Calibri" panose="020F0502020204030204" pitchFamily="34" charset="0"/>
              <a:buChar char="–"/>
            </a:pPr>
            <a:r>
              <a:rPr lang="en-US" altLang="en-US" sz="1700" b="1" dirty="0" smtClean="0">
                <a:latin typeface="Calibri" panose="020F0502020204030204" pitchFamily="34" charset="0"/>
              </a:rPr>
              <a:t>Colons and Semicolons</a:t>
            </a:r>
          </a:p>
          <a:p>
            <a:pPr lvl="1">
              <a:spcAft>
                <a:spcPts val="800"/>
              </a:spcAft>
              <a:buClr>
                <a:srgbClr val="002060"/>
              </a:buClr>
              <a:buFont typeface="Calibri" panose="020F0502020204030204" pitchFamily="34" charset="0"/>
              <a:buChar char="–"/>
            </a:pPr>
            <a:r>
              <a:rPr lang="en-US" altLang="en-US" sz="1700" b="1" dirty="0" smtClean="0">
                <a:latin typeface="Calibri" panose="020F0502020204030204" pitchFamily="34" charset="0"/>
              </a:rPr>
              <a:t>Commas</a:t>
            </a:r>
          </a:p>
          <a:p>
            <a:pPr lvl="1">
              <a:spcAft>
                <a:spcPts val="800"/>
              </a:spcAft>
              <a:buClr>
                <a:srgbClr val="002060"/>
              </a:buClr>
              <a:buFont typeface="Calibri" panose="020F0502020204030204" pitchFamily="34" charset="0"/>
              <a:buChar char="–"/>
            </a:pPr>
            <a:r>
              <a:rPr lang="en-US" altLang="en-US" sz="1700" b="1" dirty="0" smtClean="0">
                <a:latin typeface="Calibri" panose="020F0502020204030204" pitchFamily="34" charset="0"/>
              </a:rPr>
              <a:t>Company Names</a:t>
            </a:r>
          </a:p>
          <a:p>
            <a:pPr lvl="1">
              <a:spcAft>
                <a:spcPts val="800"/>
              </a:spcAft>
              <a:buClr>
                <a:srgbClr val="002060"/>
              </a:buClr>
              <a:buFont typeface="Calibri" panose="020F0502020204030204" pitchFamily="34" charset="0"/>
              <a:buChar char="–"/>
            </a:pPr>
            <a:r>
              <a:rPr lang="en-US" altLang="en-US" sz="1700" b="1" dirty="0" smtClean="0">
                <a:latin typeface="Calibri" panose="020F0502020204030204" pitchFamily="34" charset="0"/>
              </a:rPr>
              <a:t>Contractions</a:t>
            </a:r>
          </a:p>
          <a:p>
            <a:pPr lvl="1">
              <a:spcAft>
                <a:spcPts val="800"/>
              </a:spcAft>
              <a:buClr>
                <a:srgbClr val="002060"/>
              </a:buClr>
              <a:buFont typeface="Calibri" panose="020F0502020204030204" pitchFamily="34" charset="0"/>
              <a:buChar char="–"/>
            </a:pPr>
            <a:r>
              <a:rPr lang="en-US" altLang="en-US" sz="1700" b="1" dirty="0" smtClean="0">
                <a:latin typeface="Calibri" panose="020F0502020204030204" pitchFamily="34" charset="0"/>
              </a:rPr>
              <a:t>E.g. and i.e.</a:t>
            </a:r>
          </a:p>
          <a:p>
            <a:pPr lvl="1">
              <a:spcAft>
                <a:spcPts val="800"/>
              </a:spcAft>
              <a:buClr>
                <a:srgbClr val="002060"/>
              </a:buClr>
              <a:buFont typeface="Calibri" panose="020F0502020204030204" pitchFamily="34" charset="0"/>
              <a:buChar char="–"/>
            </a:pPr>
            <a:r>
              <a:rPr lang="en-US" altLang="en-US" sz="1700" b="1" dirty="0" smtClean="0">
                <a:latin typeface="Calibri" panose="020F0502020204030204" pitchFamily="34" charset="0"/>
              </a:rPr>
              <a:t>Footnotes</a:t>
            </a:r>
          </a:p>
          <a:p>
            <a:pPr lvl="1">
              <a:spcAft>
                <a:spcPts val="800"/>
              </a:spcAft>
              <a:buClr>
                <a:srgbClr val="002060"/>
              </a:buClr>
              <a:buFont typeface="Calibri" panose="020F0502020204030204" pitchFamily="34" charset="0"/>
              <a:buChar char="–"/>
            </a:pPr>
            <a:r>
              <a:rPr lang="en-US" altLang="en-US" sz="1700" b="1" dirty="0" smtClean="0">
                <a:latin typeface="Calibri" panose="020F0502020204030204" pitchFamily="34" charset="0"/>
              </a:rPr>
              <a:t>Grammar</a:t>
            </a:r>
          </a:p>
          <a:p>
            <a:pPr lvl="1">
              <a:spcAft>
                <a:spcPts val="800"/>
              </a:spcAft>
              <a:buClr>
                <a:srgbClr val="002060"/>
              </a:buClr>
              <a:buFont typeface="Calibri" panose="020F0502020204030204" pitchFamily="34" charset="0"/>
              <a:buChar char="–"/>
            </a:pPr>
            <a:r>
              <a:rPr lang="en-US" altLang="en-US" sz="1700" b="1" dirty="0" smtClean="0">
                <a:latin typeface="Calibri" panose="020F0502020204030204" pitchFamily="34" charset="0"/>
              </a:rPr>
              <a:t>Legal </a:t>
            </a:r>
            <a:r>
              <a:rPr lang="en-US" altLang="en-US" sz="1700" b="1" dirty="0" smtClean="0">
                <a:latin typeface="Calibri" panose="020F0502020204030204" pitchFamily="34" charset="0"/>
              </a:rPr>
              <a:t>Conventions</a:t>
            </a:r>
          </a:p>
          <a:p>
            <a:pPr lvl="1">
              <a:spcAft>
                <a:spcPts val="800"/>
              </a:spcAft>
              <a:buClr>
                <a:srgbClr val="002060"/>
              </a:buClr>
              <a:buFont typeface="Calibri" panose="020F0502020204030204" pitchFamily="34" charset="0"/>
              <a:buChar char="–"/>
            </a:pPr>
            <a:r>
              <a:rPr lang="en-US" altLang="en-US" sz="1700" b="1" dirty="0" smtClean="0">
                <a:latin typeface="Calibri" panose="020F0502020204030204" pitchFamily="34" charset="0"/>
              </a:rPr>
              <a:t>“MM” vs. “M” or “Millions”</a:t>
            </a:r>
          </a:p>
          <a:p>
            <a:pPr lvl="1">
              <a:spcAft>
                <a:spcPts val="800"/>
              </a:spcAft>
              <a:buClr>
                <a:srgbClr val="002060"/>
              </a:buClr>
              <a:buFont typeface="Calibri" panose="020F0502020204030204" pitchFamily="34" charset="0"/>
              <a:buChar char="–"/>
            </a:pPr>
            <a:r>
              <a:rPr lang="en-US" altLang="en-US" sz="1700" b="1" dirty="0" smtClean="0">
                <a:latin typeface="Calibri" panose="020F0502020204030204" pitchFamily="34" charset="0"/>
              </a:rPr>
              <a:t>Number Conventions</a:t>
            </a:r>
          </a:p>
          <a:p>
            <a:pPr lvl="1">
              <a:spcAft>
                <a:spcPts val="800"/>
              </a:spcAft>
              <a:buClr>
                <a:srgbClr val="002060"/>
              </a:buClr>
              <a:buFont typeface="Calibri" panose="020F0502020204030204" pitchFamily="34" charset="0"/>
              <a:buChar char="–"/>
            </a:pPr>
            <a:r>
              <a:rPr lang="en-US" altLang="en-US" sz="1700" b="1" dirty="0">
                <a:latin typeface="Calibri" panose="020F0502020204030204" pitchFamily="34" charset="0"/>
              </a:rPr>
              <a:t>Page Captions/Headings/Titles</a:t>
            </a:r>
          </a:p>
          <a:p>
            <a:pPr lvl="1">
              <a:spcAft>
                <a:spcPts val="800"/>
              </a:spcAft>
              <a:buClr>
                <a:srgbClr val="002060"/>
              </a:buClr>
              <a:buFont typeface="Calibri" panose="020F0502020204030204" pitchFamily="34" charset="0"/>
              <a:buChar char="–"/>
            </a:pPr>
            <a:r>
              <a:rPr lang="en-US" altLang="en-US" sz="1700" b="1" dirty="0" smtClean="0">
                <a:latin typeface="Calibri" panose="020F0502020204030204" pitchFamily="34" charset="0"/>
              </a:rPr>
              <a:t>Proofreader's </a:t>
            </a:r>
            <a:r>
              <a:rPr lang="en-US" altLang="en-US" sz="1700" b="1" dirty="0" smtClean="0">
                <a:latin typeface="Calibri" panose="020F0502020204030204" pitchFamily="34" charset="0"/>
              </a:rPr>
              <a:t>Symbols</a:t>
            </a:r>
          </a:p>
          <a:p>
            <a:pPr lvl="1">
              <a:spcAft>
                <a:spcPts val="800"/>
              </a:spcAft>
              <a:buClr>
                <a:srgbClr val="002060"/>
              </a:buClr>
              <a:buFont typeface="Calibri" panose="020F0502020204030204" pitchFamily="34" charset="0"/>
              <a:buChar char="–"/>
            </a:pPr>
            <a:r>
              <a:rPr lang="en-US" altLang="en-US" sz="1700" b="1" dirty="0" smtClean="0">
                <a:latin typeface="Calibri" panose="020F0502020204030204" pitchFamily="34" charset="0"/>
              </a:rPr>
              <a:t>Spacing after Sentences</a:t>
            </a:r>
          </a:p>
          <a:p>
            <a:pPr lvl="1">
              <a:spcAft>
                <a:spcPts val="800"/>
              </a:spcAft>
              <a:buClr>
                <a:srgbClr val="002060"/>
              </a:buClr>
              <a:buFont typeface="Calibri" panose="020F0502020204030204" pitchFamily="34" charset="0"/>
              <a:buChar char="–"/>
            </a:pPr>
            <a:r>
              <a:rPr lang="en-US" altLang="en-US" sz="1700" b="1" dirty="0" smtClean="0">
                <a:latin typeface="Calibri" panose="020F0502020204030204" pitchFamily="34" charset="0"/>
              </a:rPr>
              <a:t>Spelling</a:t>
            </a:r>
          </a:p>
          <a:p>
            <a:pPr lvl="1">
              <a:spcAft>
                <a:spcPts val="800"/>
              </a:spcAft>
              <a:buClr>
                <a:srgbClr val="002060"/>
              </a:buClr>
              <a:buFont typeface="Calibri" panose="020F0502020204030204" pitchFamily="34" charset="0"/>
              <a:buChar char="–"/>
            </a:pPr>
            <a:r>
              <a:rPr lang="en-US" altLang="en-US" sz="1700" b="1" dirty="0" smtClean="0">
                <a:latin typeface="Calibri" panose="020F0502020204030204" pitchFamily="34" charset="0"/>
              </a:rPr>
              <a:t>Tables</a:t>
            </a:r>
          </a:p>
          <a:p>
            <a:pPr lvl="1">
              <a:spcAft>
                <a:spcPts val="800"/>
              </a:spcAft>
              <a:buClr>
                <a:srgbClr val="002060"/>
              </a:buClr>
              <a:buFont typeface="Calibri" panose="020F0502020204030204" pitchFamily="34" charset="0"/>
              <a:buChar char="–"/>
            </a:pPr>
            <a:r>
              <a:rPr lang="en-US" altLang="en-US" sz="1700" b="1" dirty="0" smtClean="0">
                <a:latin typeface="Calibri" panose="020F0502020204030204" pitchFamily="34" charset="0"/>
              </a:rPr>
              <a:t>Taglines/Headlines</a:t>
            </a:r>
          </a:p>
          <a:p>
            <a:pPr lvl="1">
              <a:spcAft>
                <a:spcPts val="800"/>
              </a:spcAft>
              <a:buClr>
                <a:srgbClr val="002060"/>
              </a:buClr>
              <a:buFont typeface="Calibri" panose="020F0502020204030204" pitchFamily="34" charset="0"/>
              <a:buChar char="–"/>
            </a:pPr>
            <a:r>
              <a:rPr lang="en-US" altLang="en-US" sz="1700" b="1" dirty="0" smtClean="0">
                <a:latin typeface="Calibri" panose="020F0502020204030204" pitchFamily="34" charset="0"/>
              </a:rPr>
              <a:t>Text and Font Standards</a:t>
            </a:r>
          </a:p>
        </p:txBody>
      </p:sp>
      <p:sp>
        <p:nvSpPr>
          <p:cNvPr id="5" name="Rectangle 7"/>
          <p:cNvSpPr>
            <a:spLocks noChangeArrowheads="1"/>
          </p:cNvSpPr>
          <p:nvPr/>
        </p:nvSpPr>
        <p:spPr bwMode="auto">
          <a:xfrm>
            <a:off x="3140495" y="249720"/>
            <a:ext cx="1321196" cy="492443"/>
          </a:xfrm>
          <a:prstGeom prst="rect">
            <a:avLst/>
          </a:prstGeom>
          <a:noFill/>
        </p:spPr>
        <p:txBody>
          <a:bodyPr wrap="none" rtlCol="0" anchor="b" anchorCtr="0">
            <a:spAutoFit/>
          </a:bodyPr>
          <a:lstStyle/>
          <a:p>
            <a:pPr algn="ctr" eaLnBrk="1" fontAlgn="auto" hangingPunct="1">
              <a:spcBef>
                <a:spcPts val="0"/>
              </a:spcBef>
              <a:spcAft>
                <a:spcPts val="0"/>
              </a:spcAft>
            </a:pPr>
            <a:r>
              <a:rPr lang="en-US" sz="2600" b="1" dirty="0" smtClean="0">
                <a:solidFill>
                  <a:srgbClr val="F79646">
                    <a:lumMod val="50000"/>
                  </a:srgbClr>
                </a:solidFill>
                <a:latin typeface="Calibri"/>
              </a:rPr>
              <a:t>Purpose</a:t>
            </a:r>
            <a:endParaRPr lang="en-US" b="1" i="1" dirty="0">
              <a:solidFill>
                <a:srgbClr val="F79646">
                  <a:lumMod val="50000"/>
                </a:srgbClr>
              </a:solidFill>
              <a:latin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1570038" y="1079500"/>
            <a:ext cx="4821237" cy="301993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spAutoFit/>
          </a:bodyPr>
          <a:lstStyle/>
          <a:p>
            <a:pPr>
              <a:spcAft>
                <a:spcPts val="1200"/>
              </a:spcAft>
              <a:buClr>
                <a:srgbClr val="002060"/>
              </a:buClr>
              <a:buFont typeface="Calibri" panose="020F0502020204030204" pitchFamily="34" charset="0"/>
              <a:buChar char="•"/>
            </a:pPr>
            <a:r>
              <a:rPr lang="en-US" altLang="en-US" sz="2000" b="1" dirty="0">
                <a:latin typeface="Calibri" panose="020F0502020204030204" pitchFamily="34" charset="0"/>
              </a:rPr>
              <a:t>Separate sentences by inserting two spaces after the period</a:t>
            </a:r>
          </a:p>
          <a:p>
            <a:pPr>
              <a:spcAft>
                <a:spcPts val="1200"/>
              </a:spcAft>
              <a:buClr>
                <a:srgbClr val="002060"/>
              </a:buClr>
              <a:buFont typeface="Calibri" panose="020F0502020204030204" pitchFamily="34" charset="0"/>
              <a:buChar char="•"/>
            </a:pPr>
            <a:r>
              <a:rPr lang="en-US" altLang="en-US" sz="2000" b="1" dirty="0">
                <a:latin typeface="Calibri" panose="020F0502020204030204" pitchFamily="34" charset="0"/>
              </a:rPr>
              <a:t>Keep sentence spacing consistent throughout the document</a:t>
            </a:r>
          </a:p>
          <a:p>
            <a:pPr>
              <a:spcAft>
                <a:spcPts val="1200"/>
              </a:spcAft>
              <a:buClr>
                <a:srgbClr val="002060"/>
              </a:buClr>
              <a:buFont typeface="Calibri" panose="020F0502020204030204" pitchFamily="34" charset="0"/>
              <a:buChar char="•"/>
            </a:pPr>
            <a:r>
              <a:rPr lang="en-US" altLang="en-US" sz="2000" b="1" dirty="0">
                <a:latin typeface="Calibri" panose="020F0502020204030204" pitchFamily="34" charset="0"/>
              </a:rPr>
              <a:t>Note that one space or three spaces between sentences are also acceptable, however the CAST standard is two spaces</a:t>
            </a:r>
          </a:p>
          <a:p>
            <a:pPr>
              <a:spcAft>
                <a:spcPts val="1200"/>
              </a:spcAft>
              <a:buClr>
                <a:srgbClr val="002060"/>
              </a:buClr>
              <a:buFont typeface="Calibri" panose="020F0502020204030204" pitchFamily="34" charset="0"/>
              <a:buChar char="•"/>
            </a:pPr>
            <a:endParaRPr lang="en-US" altLang="en-US" sz="2000" b="1" dirty="0">
              <a:latin typeface="Calibri" panose="020F0502020204030204" pitchFamily="34" charset="0"/>
            </a:endParaRPr>
          </a:p>
        </p:txBody>
      </p:sp>
      <p:sp>
        <p:nvSpPr>
          <p:cNvPr id="22531" name="Rectangle 3"/>
          <p:cNvSpPr>
            <a:spLocks noChangeArrowheads="1"/>
          </p:cNvSpPr>
          <p:nvPr/>
        </p:nvSpPr>
        <p:spPr bwMode="auto">
          <a:xfrm>
            <a:off x="2240288" y="232733"/>
            <a:ext cx="3504549" cy="492443"/>
          </a:xfrm>
          <a:prstGeom prst="rect">
            <a:avLst/>
          </a:prstGeom>
          <a:noFill/>
        </p:spPr>
        <p:txBody>
          <a:bodyPr wrap="none" rtlCol="0" anchor="b" anchorCtr="0">
            <a:spAutoFit/>
          </a:bodyPr>
          <a:lstStyle/>
          <a:p>
            <a:pPr algn="ctr" eaLnBrk="1" fontAlgn="auto" hangingPunct="1">
              <a:spcBef>
                <a:spcPts val="0"/>
              </a:spcBef>
              <a:spcAft>
                <a:spcPts val="0"/>
              </a:spcAft>
            </a:pPr>
            <a:r>
              <a:rPr lang="en-US" altLang="en-US" sz="2600" b="1" dirty="0" smtClean="0">
                <a:solidFill>
                  <a:srgbClr val="F79646">
                    <a:lumMod val="50000"/>
                  </a:srgbClr>
                </a:solidFill>
                <a:latin typeface="Calibri"/>
              </a:rPr>
              <a:t>Spacing After Sentences</a:t>
            </a:r>
            <a:endParaRPr lang="en-US" altLang="en-US" sz="2600" b="1" dirty="0">
              <a:solidFill>
                <a:srgbClr val="F79646">
                  <a:lumMod val="50000"/>
                </a:srgbClr>
              </a:solidFill>
              <a:latin typeface="Calibri"/>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1570038" y="863600"/>
            <a:ext cx="5008562" cy="805412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spAutoFit/>
          </a:bodyPr>
          <a:lstStyle/>
          <a:p>
            <a:pPr>
              <a:spcAft>
                <a:spcPts val="1000"/>
              </a:spcAft>
              <a:buClr>
                <a:srgbClr val="002060"/>
              </a:buClr>
              <a:buFont typeface="Calibri" panose="020F0502020204030204" pitchFamily="34" charset="0"/>
              <a:buChar char="•"/>
            </a:pPr>
            <a:r>
              <a:rPr lang="en-US" altLang="en-US" sz="1700" b="1" dirty="0">
                <a:latin typeface="Calibri" panose="020F0502020204030204" pitchFamily="34" charset="0"/>
              </a:rPr>
              <a:t>Table titles are generally </a:t>
            </a:r>
            <a:r>
              <a:rPr lang="en-US" altLang="en-US" sz="1700" b="1" i="1" dirty="0" smtClean="0">
                <a:latin typeface="Calibri" panose="020F0502020204030204" pitchFamily="34" charset="0"/>
              </a:rPr>
              <a:t>uppercase</a:t>
            </a:r>
            <a:r>
              <a:rPr lang="en-US" altLang="en-US" sz="1700" b="1" dirty="0" smtClean="0">
                <a:latin typeface="Calibri" panose="020F0502020204030204" pitchFamily="34" charset="0"/>
              </a:rPr>
              <a:t>, </a:t>
            </a:r>
            <a:r>
              <a:rPr lang="en-US" altLang="en-US" sz="1700" b="1" dirty="0">
                <a:latin typeface="Calibri" panose="020F0502020204030204" pitchFamily="34" charset="0"/>
              </a:rPr>
              <a:t>bolded and centered. Alternately, they may be in </a:t>
            </a:r>
            <a:r>
              <a:rPr lang="en-US" altLang="en-US" sz="1700" b="1" i="1" dirty="0">
                <a:latin typeface="Calibri" panose="020F0502020204030204" pitchFamily="34" charset="0"/>
              </a:rPr>
              <a:t>Title Case </a:t>
            </a:r>
            <a:r>
              <a:rPr lang="en-US" altLang="en-US" sz="1700" b="1" dirty="0">
                <a:latin typeface="Calibri" panose="020F0502020204030204" pitchFamily="34" charset="0"/>
              </a:rPr>
              <a:t>(still centered and bolded).  Titles are center aligned vertically within the cells. Alternately, titles may be bottom aligned within the table cells </a:t>
            </a:r>
          </a:p>
          <a:p>
            <a:pPr>
              <a:spcAft>
                <a:spcPts val="1000"/>
              </a:spcAft>
              <a:buClr>
                <a:srgbClr val="002060"/>
              </a:buClr>
              <a:buFont typeface="Calibri" panose="020F0502020204030204" pitchFamily="34" charset="0"/>
              <a:buChar char="•"/>
            </a:pPr>
            <a:r>
              <a:rPr lang="en-US" altLang="en-US" sz="1700" b="1" dirty="0">
                <a:latin typeface="Calibri" panose="020F0502020204030204" pitchFamily="34" charset="0"/>
              </a:rPr>
              <a:t>Categories (far left column of table) are usually left aligned (horizontally) and center aligned (vertically) within the cell.  NOTE: When column entries are uniformly left aligned, the title of that column may be left aligned as well, instead of center aligned</a:t>
            </a:r>
          </a:p>
          <a:p>
            <a:pPr>
              <a:spcAft>
                <a:spcPts val="1000"/>
              </a:spcAft>
              <a:buClr>
                <a:srgbClr val="002060"/>
              </a:buClr>
              <a:buFont typeface="Calibri" panose="020F0502020204030204" pitchFamily="34" charset="0"/>
              <a:buChar char="•"/>
            </a:pPr>
            <a:r>
              <a:rPr lang="en-US" altLang="en-US" sz="1700" b="1" dirty="0">
                <a:latin typeface="Calibri" panose="020F0502020204030204" pitchFamily="34" charset="0"/>
              </a:rPr>
              <a:t>Numbers within tables should be either right aligned, decimal aligned, or both, preferably centered both vertically and horizontally within the cell</a:t>
            </a:r>
          </a:p>
          <a:p>
            <a:pPr>
              <a:spcAft>
                <a:spcPts val="1000"/>
              </a:spcAft>
              <a:buClr>
                <a:srgbClr val="002060"/>
              </a:buClr>
              <a:buFont typeface="Calibri" panose="020F0502020204030204" pitchFamily="34" charset="0"/>
              <a:buChar char="•"/>
            </a:pPr>
            <a:r>
              <a:rPr lang="en-US" altLang="en-US" sz="1700" b="1" dirty="0">
                <a:latin typeface="Calibri" panose="020F0502020204030204" pitchFamily="34" charset="0"/>
              </a:rPr>
              <a:t>Dollar signs: </a:t>
            </a:r>
          </a:p>
          <a:p>
            <a:pPr lvl="1">
              <a:spcAft>
                <a:spcPts val="1000"/>
              </a:spcAft>
              <a:buClr>
                <a:srgbClr val="002060"/>
              </a:buClr>
              <a:buFont typeface="Calibri" panose="020F0502020204030204" pitchFamily="34" charset="0"/>
              <a:buChar char="–"/>
            </a:pPr>
            <a:r>
              <a:rPr lang="en-US" altLang="en-US" sz="1700" b="1" dirty="0">
                <a:latin typeface="Calibri" panose="020F0502020204030204" pitchFamily="34" charset="0"/>
              </a:rPr>
              <a:t>Do not use spaces between the dollar sign and the currency value </a:t>
            </a:r>
            <a:br>
              <a:rPr lang="en-US" altLang="en-US" sz="1700" b="1" dirty="0">
                <a:latin typeface="Calibri" panose="020F0502020204030204" pitchFamily="34" charset="0"/>
              </a:rPr>
            </a:br>
            <a:r>
              <a:rPr lang="en-US" altLang="en-US" sz="1700" b="1" dirty="0">
                <a:latin typeface="Calibri" panose="020F0502020204030204" pitchFamily="34" charset="0"/>
              </a:rPr>
              <a:t>(e.g., $1,000 not $  1,000)</a:t>
            </a:r>
          </a:p>
          <a:p>
            <a:pPr lvl="1">
              <a:spcAft>
                <a:spcPts val="1000"/>
              </a:spcAft>
              <a:buClr>
                <a:srgbClr val="002060"/>
              </a:buClr>
              <a:buFont typeface="Calibri" panose="020F0502020204030204" pitchFamily="34" charset="0"/>
              <a:buChar char="–"/>
            </a:pPr>
            <a:r>
              <a:rPr lang="en-US" altLang="en-US" sz="1700" b="1" dirty="0">
                <a:latin typeface="Calibri" panose="020F0502020204030204" pitchFamily="34" charset="0"/>
              </a:rPr>
              <a:t>In columns where the currency format is consistent, dollar signs may be used either at the top of the column and for totals and subtotal or throughout the entire column</a:t>
            </a:r>
          </a:p>
          <a:p>
            <a:pPr>
              <a:spcAft>
                <a:spcPts val="1000"/>
              </a:spcAft>
              <a:buClr>
                <a:srgbClr val="002060"/>
              </a:buClr>
              <a:buFont typeface="Calibri" panose="020F0502020204030204" pitchFamily="34" charset="0"/>
              <a:buChar char="•"/>
            </a:pPr>
            <a:r>
              <a:rPr lang="en-US" altLang="en-US" sz="1700" b="1" dirty="0">
                <a:latin typeface="Calibri" panose="020F0502020204030204" pitchFamily="34" charset="0"/>
              </a:rPr>
              <a:t>Percentage signs: Similar rules to </a:t>
            </a:r>
            <a:r>
              <a:rPr lang="en-US" altLang="en-US" sz="1700" b="1" i="1" dirty="0">
                <a:solidFill>
                  <a:schemeClr val="accent6">
                    <a:lumMod val="75000"/>
                  </a:schemeClr>
                </a:solidFill>
                <a:latin typeface="Calibri" panose="020F0502020204030204" pitchFamily="34" charset="0"/>
              </a:rPr>
              <a:t>Dollar signs</a:t>
            </a:r>
            <a:r>
              <a:rPr lang="en-US" altLang="en-US" sz="1700" b="1" dirty="0">
                <a:solidFill>
                  <a:schemeClr val="accent6">
                    <a:lumMod val="75000"/>
                  </a:schemeClr>
                </a:solidFill>
                <a:latin typeface="Calibri" panose="020F0502020204030204" pitchFamily="34" charset="0"/>
              </a:rPr>
              <a:t> </a:t>
            </a:r>
            <a:r>
              <a:rPr lang="en-US" altLang="en-US" sz="1700" b="1" dirty="0">
                <a:latin typeface="Calibri" panose="020F0502020204030204" pitchFamily="34" charset="0"/>
              </a:rPr>
              <a:t>above</a:t>
            </a:r>
          </a:p>
          <a:p>
            <a:pPr>
              <a:spcAft>
                <a:spcPts val="1000"/>
              </a:spcAft>
              <a:buClr>
                <a:srgbClr val="002060"/>
              </a:buClr>
              <a:buFont typeface="Calibri" panose="020F0502020204030204" pitchFamily="34" charset="0"/>
              <a:buChar char="•"/>
            </a:pPr>
            <a:r>
              <a:rPr lang="en-US" altLang="en-US" sz="1700" b="1" dirty="0">
                <a:latin typeface="Calibri" panose="020F0502020204030204" pitchFamily="34" charset="0"/>
              </a:rPr>
              <a:t>Millions, 000s, etc.: Where the denomination is consistent throughout a table, “$ in Millions” or “000s” may be placed (in parenthesis) at the top left hand of the table or in the Title itself under the main heading</a:t>
            </a:r>
          </a:p>
        </p:txBody>
      </p:sp>
      <p:sp>
        <p:nvSpPr>
          <p:cNvPr id="23555" name="Rectangle 3"/>
          <p:cNvSpPr>
            <a:spLocks noChangeArrowheads="1"/>
          </p:cNvSpPr>
          <p:nvPr/>
        </p:nvSpPr>
        <p:spPr bwMode="auto">
          <a:xfrm>
            <a:off x="3460075" y="232733"/>
            <a:ext cx="1052275" cy="492443"/>
          </a:xfrm>
          <a:prstGeom prst="rect">
            <a:avLst/>
          </a:prstGeom>
          <a:noFill/>
        </p:spPr>
        <p:txBody>
          <a:bodyPr wrap="none" rtlCol="0" anchor="b" anchorCtr="0">
            <a:spAutoFit/>
          </a:bodyPr>
          <a:lstStyle/>
          <a:p>
            <a:pPr algn="ctr" eaLnBrk="1" fontAlgn="auto" hangingPunct="1">
              <a:spcBef>
                <a:spcPts val="0"/>
              </a:spcBef>
              <a:spcAft>
                <a:spcPts val="0"/>
              </a:spcAft>
            </a:pPr>
            <a:r>
              <a:rPr lang="en-US" altLang="en-US" sz="2600" b="1" dirty="0" smtClean="0">
                <a:solidFill>
                  <a:srgbClr val="F79646">
                    <a:lumMod val="50000"/>
                  </a:srgbClr>
                </a:solidFill>
                <a:latin typeface="Calibri"/>
              </a:rPr>
              <a:t>Tables</a:t>
            </a:r>
            <a:endParaRPr lang="en-US" altLang="en-US" sz="2600" b="1" dirty="0">
              <a:solidFill>
                <a:srgbClr val="F79646">
                  <a:lumMod val="50000"/>
                </a:srgbClr>
              </a:solidFill>
              <a:latin typeface="Calibri"/>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1570038" y="965200"/>
            <a:ext cx="4821237" cy="784997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spAutoFit/>
          </a:bodyPr>
          <a:lstStyle/>
          <a:p>
            <a:pPr>
              <a:spcAft>
                <a:spcPts val="1000"/>
              </a:spcAft>
              <a:buClr>
                <a:srgbClr val="002060"/>
              </a:buClr>
              <a:buFont typeface="Calibri" panose="020F0502020204030204" pitchFamily="34" charset="0"/>
              <a:buChar char="•"/>
            </a:pPr>
            <a:r>
              <a:rPr lang="en-US" altLang="en-US" b="1" dirty="0">
                <a:latin typeface="Calibri" panose="020F0502020204030204" pitchFamily="34" charset="0"/>
              </a:rPr>
              <a:t>The main headline or </a:t>
            </a:r>
            <a:r>
              <a:rPr lang="en-US" altLang="en-US" b="1" dirty="0" smtClean="0">
                <a:latin typeface="Calibri" panose="020F0502020204030204" pitchFamily="34" charset="0"/>
              </a:rPr>
              <a:t>tagline is entered </a:t>
            </a:r>
            <a:r>
              <a:rPr lang="en-US" altLang="en-US" b="1" dirty="0">
                <a:latin typeface="Calibri" panose="020F0502020204030204" pitchFamily="34" charset="0"/>
              </a:rPr>
              <a:t>at the top of the page </a:t>
            </a:r>
            <a:r>
              <a:rPr lang="en-US" altLang="en-US" b="1" dirty="0" smtClean="0">
                <a:latin typeface="Calibri" panose="020F0502020204030204" pitchFamily="34" charset="0"/>
              </a:rPr>
              <a:t> in the blue banner.  </a:t>
            </a:r>
          </a:p>
          <a:p>
            <a:pPr>
              <a:spcAft>
                <a:spcPts val="1000"/>
              </a:spcAft>
              <a:buClr>
                <a:srgbClr val="002060"/>
              </a:buClr>
              <a:buFont typeface="Calibri" panose="020F0502020204030204" pitchFamily="34" charset="0"/>
              <a:buChar char="•"/>
            </a:pPr>
            <a:r>
              <a:rPr lang="en-US" altLang="en-US" b="1" dirty="0" smtClean="0">
                <a:latin typeface="Calibri" panose="020F0502020204030204" pitchFamily="34" charset="0"/>
              </a:rPr>
              <a:t>Headlines/taglines are </a:t>
            </a:r>
            <a:r>
              <a:rPr lang="en-US" altLang="en-US" b="1" dirty="0" smtClean="0">
                <a:latin typeface="Calibri" panose="020F0502020204030204" pitchFamily="34" charset="0"/>
              </a:rPr>
              <a:t>typically </a:t>
            </a:r>
            <a:r>
              <a:rPr lang="en-US" altLang="en-US" b="1" i="1" dirty="0">
                <a:latin typeface="Calibri" panose="020F0502020204030204" pitchFamily="34" charset="0"/>
              </a:rPr>
              <a:t>Sentence Case</a:t>
            </a:r>
            <a:r>
              <a:rPr lang="en-US" altLang="en-US" b="1" dirty="0">
                <a:latin typeface="Calibri" panose="020F0502020204030204" pitchFamily="34" charset="0"/>
              </a:rPr>
              <a:t>, with the first word of the headline or sentence initially capitalized and the rest of the sentence in lower case (except for proper and company names, etc.)</a:t>
            </a:r>
          </a:p>
          <a:p>
            <a:pPr>
              <a:spcAft>
                <a:spcPts val="1000"/>
              </a:spcAft>
              <a:buClr>
                <a:srgbClr val="002060"/>
              </a:buClr>
              <a:buFont typeface="Calibri" panose="020F0502020204030204" pitchFamily="34" charset="0"/>
              <a:buChar char="•"/>
            </a:pPr>
            <a:r>
              <a:rPr lang="en-US" altLang="en-US" b="1" dirty="0">
                <a:latin typeface="Calibri" panose="020F0502020204030204" pitchFamily="34" charset="0"/>
              </a:rPr>
              <a:t>Font size is 20 pt, bold</a:t>
            </a:r>
          </a:p>
          <a:p>
            <a:pPr>
              <a:spcAft>
                <a:spcPts val="1000"/>
              </a:spcAft>
              <a:buClr>
                <a:srgbClr val="002060"/>
              </a:buClr>
              <a:buFont typeface="Calibri" panose="020F0502020204030204" pitchFamily="34" charset="0"/>
              <a:buChar char="•"/>
            </a:pPr>
            <a:r>
              <a:rPr lang="en-US" altLang="en-US" b="1" dirty="0">
                <a:latin typeface="Calibri" panose="020F0502020204030204" pitchFamily="34" charset="0"/>
              </a:rPr>
              <a:t>Font color is white</a:t>
            </a:r>
          </a:p>
          <a:p>
            <a:pPr>
              <a:spcAft>
                <a:spcPts val="1000"/>
              </a:spcAft>
              <a:buClr>
                <a:srgbClr val="002060"/>
              </a:buClr>
              <a:buFont typeface="Calibri" panose="020F0502020204030204" pitchFamily="34" charset="0"/>
              <a:buChar char="•"/>
            </a:pPr>
            <a:r>
              <a:rPr lang="en-US" altLang="en-US" b="1" dirty="0">
                <a:latin typeface="Calibri" panose="020F0502020204030204" pitchFamily="34" charset="0"/>
              </a:rPr>
              <a:t>Headline format is “stair-stepped,” descending from left to right.  If the tagline is too large to fit into this format the font size is reduced by 2 pts to 18 pt</a:t>
            </a:r>
          </a:p>
          <a:p>
            <a:pPr>
              <a:spcAft>
                <a:spcPts val="1000"/>
              </a:spcAft>
              <a:buClr>
                <a:srgbClr val="002060"/>
              </a:buClr>
              <a:buFont typeface="Calibri" panose="020F0502020204030204" pitchFamily="34" charset="0"/>
              <a:buChar char="•"/>
            </a:pPr>
            <a:r>
              <a:rPr lang="en-US" altLang="en-US" b="1" dirty="0">
                <a:latin typeface="Calibri" panose="020F0502020204030204" pitchFamily="34" charset="0"/>
              </a:rPr>
              <a:t>Periods are NOT used at the end of the headline.  If the headline contains more than one sentence, periods are used to separate the sentences, but are never used for the final sentence of the headline</a:t>
            </a:r>
          </a:p>
          <a:p>
            <a:pPr>
              <a:spcAft>
                <a:spcPts val="1000"/>
              </a:spcAft>
              <a:buClr>
                <a:srgbClr val="002060"/>
              </a:buClr>
              <a:buFont typeface="Calibri" panose="020F0502020204030204" pitchFamily="34" charset="0"/>
              <a:buChar char="•"/>
            </a:pPr>
            <a:r>
              <a:rPr lang="en-US" altLang="en-US" b="1" dirty="0">
                <a:latin typeface="Calibri" panose="020F0502020204030204" pitchFamily="34" charset="0"/>
              </a:rPr>
              <a:t>Ellipses (…) are used at the end of the tagline if a thought/sentence is spread across two pages. In this case, the tagline of the following page </a:t>
            </a:r>
            <a:r>
              <a:rPr lang="en-US" altLang="en-US" b="1" i="1" dirty="0">
                <a:latin typeface="Calibri" panose="020F0502020204030204" pitchFamily="34" charset="0"/>
              </a:rPr>
              <a:t>begins</a:t>
            </a:r>
            <a:r>
              <a:rPr lang="en-US" altLang="en-US" b="1" dirty="0">
                <a:latin typeface="Calibri" panose="020F0502020204030204" pitchFamily="34" charset="0"/>
              </a:rPr>
              <a:t> with an ellipsis</a:t>
            </a:r>
          </a:p>
          <a:p>
            <a:pPr>
              <a:spcAft>
                <a:spcPts val="1000"/>
              </a:spcAft>
              <a:buClr>
                <a:srgbClr val="002060"/>
              </a:buClr>
              <a:buFont typeface="Calibri" panose="020F0502020204030204" pitchFamily="34" charset="0"/>
              <a:buChar char="•"/>
            </a:pPr>
            <a:r>
              <a:rPr lang="en-US" altLang="en-US" b="1" dirty="0">
                <a:latin typeface="Calibri" panose="020F0502020204030204" pitchFamily="34" charset="0"/>
              </a:rPr>
              <a:t>Ellipses may also be used to show that the thought continues in the body of the page. Alternatively, a colon is used to show the continuation of thought</a:t>
            </a:r>
          </a:p>
          <a:p>
            <a:pPr>
              <a:spcAft>
                <a:spcPts val="1000"/>
              </a:spcAft>
              <a:buClr>
                <a:srgbClr val="002060"/>
              </a:buClr>
              <a:buFont typeface="Calibri" panose="020F0502020204030204" pitchFamily="34" charset="0"/>
              <a:buChar char="•"/>
            </a:pPr>
            <a:endParaRPr lang="en-US" altLang="en-US" b="1" dirty="0">
              <a:latin typeface="Calibri" panose="020F0502020204030204" pitchFamily="34" charset="0"/>
            </a:endParaRPr>
          </a:p>
        </p:txBody>
      </p:sp>
      <p:sp>
        <p:nvSpPr>
          <p:cNvPr id="24579" name="Rectangle 3"/>
          <p:cNvSpPr>
            <a:spLocks noChangeArrowheads="1"/>
          </p:cNvSpPr>
          <p:nvPr/>
        </p:nvSpPr>
        <p:spPr bwMode="auto">
          <a:xfrm>
            <a:off x="2587216" y="232733"/>
            <a:ext cx="2802755" cy="492443"/>
          </a:xfrm>
          <a:prstGeom prst="rect">
            <a:avLst/>
          </a:prstGeom>
          <a:noFill/>
        </p:spPr>
        <p:txBody>
          <a:bodyPr wrap="none" rtlCol="0" anchor="b" anchorCtr="0">
            <a:spAutoFit/>
          </a:bodyPr>
          <a:lstStyle/>
          <a:p>
            <a:pPr algn="ctr" eaLnBrk="1" fontAlgn="auto" hangingPunct="1">
              <a:spcBef>
                <a:spcPts val="0"/>
              </a:spcBef>
              <a:spcAft>
                <a:spcPts val="0"/>
              </a:spcAft>
            </a:pPr>
            <a:r>
              <a:rPr lang="en-US" altLang="en-US" sz="2600" b="1" dirty="0" smtClean="0">
                <a:solidFill>
                  <a:srgbClr val="F79646">
                    <a:lumMod val="50000"/>
                  </a:srgbClr>
                </a:solidFill>
                <a:latin typeface="Calibri"/>
              </a:rPr>
              <a:t>Taglines/Headlines</a:t>
            </a:r>
            <a:endParaRPr lang="en-US" altLang="en-US" sz="2600" b="1" dirty="0">
              <a:solidFill>
                <a:srgbClr val="F79646">
                  <a:lumMod val="50000"/>
                </a:srgbClr>
              </a:solidFill>
              <a:latin typeface="Calibri"/>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1570038" y="869950"/>
            <a:ext cx="4821237" cy="831060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spAutoFit/>
          </a:bodyPr>
          <a:lstStyle/>
          <a:p>
            <a:pPr>
              <a:spcAft>
                <a:spcPts val="1200"/>
              </a:spcAft>
              <a:buClr>
                <a:srgbClr val="002060"/>
              </a:buClr>
              <a:buFont typeface="Calibri" panose="020F0502020204030204" pitchFamily="34" charset="0"/>
              <a:buChar char="•"/>
            </a:pPr>
            <a:r>
              <a:rPr lang="en-US" altLang="en-US" b="1" dirty="0">
                <a:latin typeface="Calibri" panose="020F0502020204030204" pitchFamily="34" charset="0"/>
              </a:rPr>
              <a:t>PowerPoint Presentations:</a:t>
            </a:r>
          </a:p>
          <a:p>
            <a:pPr lvl="1">
              <a:spcAft>
                <a:spcPts val="1200"/>
              </a:spcAft>
              <a:buClr>
                <a:srgbClr val="002060"/>
              </a:buClr>
              <a:buFont typeface="Calibri" panose="020F0502020204030204" pitchFamily="34" charset="0"/>
              <a:buChar char="–"/>
            </a:pPr>
            <a:r>
              <a:rPr lang="en-US" altLang="en-US" b="1" dirty="0">
                <a:latin typeface="Calibri" panose="020F0502020204030204" pitchFamily="34" charset="0"/>
              </a:rPr>
              <a:t>Standard font is Calibri for all PowerPoint Presentations</a:t>
            </a:r>
          </a:p>
          <a:p>
            <a:pPr lvl="1">
              <a:spcAft>
                <a:spcPts val="1200"/>
              </a:spcAft>
              <a:buClr>
                <a:srgbClr val="002060"/>
              </a:buClr>
              <a:buFont typeface="Calibri" panose="020F0502020204030204" pitchFamily="34" charset="0"/>
              <a:buChar char="–"/>
            </a:pPr>
            <a:r>
              <a:rPr lang="en-US" altLang="en-US" b="1" dirty="0">
                <a:latin typeface="Calibri" panose="020F0502020204030204" pitchFamily="34" charset="0"/>
              </a:rPr>
              <a:t>Font size for taglines is 20 pt, bold</a:t>
            </a:r>
          </a:p>
          <a:p>
            <a:pPr lvl="1">
              <a:spcAft>
                <a:spcPts val="1200"/>
              </a:spcAft>
              <a:buClr>
                <a:srgbClr val="002060"/>
              </a:buClr>
              <a:buFont typeface="Calibri" panose="020F0502020204030204" pitchFamily="34" charset="0"/>
              <a:buChar char="–"/>
            </a:pPr>
            <a:r>
              <a:rPr lang="en-US" altLang="en-US" b="1" dirty="0">
                <a:latin typeface="Calibri" panose="020F0502020204030204" pitchFamily="34" charset="0"/>
              </a:rPr>
              <a:t>Font size for Title text boxes is 26 pt</a:t>
            </a:r>
          </a:p>
          <a:p>
            <a:pPr lvl="1">
              <a:spcAft>
                <a:spcPts val="1200"/>
              </a:spcAft>
              <a:buClr>
                <a:srgbClr val="002060"/>
              </a:buClr>
              <a:buFont typeface="Calibri" panose="020F0502020204030204" pitchFamily="34" charset="0"/>
              <a:buChar char="–"/>
            </a:pPr>
            <a:r>
              <a:rPr lang="en-US" altLang="en-US" b="1" dirty="0">
                <a:latin typeface="Calibri" panose="020F0502020204030204" pitchFamily="34" charset="0"/>
              </a:rPr>
              <a:t>Font size for subheaders and footers is 9 pt and italicized</a:t>
            </a:r>
          </a:p>
          <a:p>
            <a:pPr lvl="1">
              <a:spcAft>
                <a:spcPts val="1200"/>
              </a:spcAft>
              <a:buClr>
                <a:srgbClr val="002060"/>
              </a:buClr>
              <a:buFont typeface="Calibri" panose="020F0502020204030204" pitchFamily="34" charset="0"/>
              <a:buChar char="–"/>
            </a:pPr>
            <a:r>
              <a:rPr lang="en-US" altLang="en-US" b="1" dirty="0">
                <a:latin typeface="Calibri" panose="020F0502020204030204" pitchFamily="34" charset="0"/>
              </a:rPr>
              <a:t>Additionally, Subheaders are in uppercase</a:t>
            </a:r>
          </a:p>
          <a:p>
            <a:pPr lvl="1">
              <a:spcAft>
                <a:spcPts val="1200"/>
              </a:spcAft>
              <a:buClr>
                <a:srgbClr val="002060"/>
              </a:buClr>
              <a:buFont typeface="Calibri" panose="020F0502020204030204" pitchFamily="34" charset="0"/>
              <a:buChar char="–"/>
            </a:pPr>
            <a:r>
              <a:rPr lang="en-US" altLang="en-US" b="1" dirty="0">
                <a:latin typeface="Calibri" panose="020F0502020204030204" pitchFamily="34" charset="0"/>
              </a:rPr>
              <a:t>Font size varies in textboxes and objects in the body of a slide, but are generally 2 points lower than titles and headers.</a:t>
            </a:r>
          </a:p>
          <a:p>
            <a:pPr lvl="1">
              <a:spcAft>
                <a:spcPts val="1200"/>
              </a:spcAft>
              <a:buClr>
                <a:srgbClr val="002060"/>
              </a:buClr>
              <a:buFont typeface="Calibri" panose="020F0502020204030204" pitchFamily="34" charset="0"/>
              <a:buChar char="–"/>
            </a:pPr>
            <a:r>
              <a:rPr lang="en-US" altLang="en-US" b="1" dirty="0">
                <a:latin typeface="Calibri" panose="020F0502020204030204" pitchFamily="34" charset="0"/>
              </a:rPr>
              <a:t>Line spacing in PPT – standard is .9 lines with .6 space after a paragraph.  When more space is needed, alter space after the paragraph and/or lower the font size.  Change the standard .9 line spacing only as a last resort.</a:t>
            </a:r>
          </a:p>
          <a:p>
            <a:pPr>
              <a:spcAft>
                <a:spcPts val="1200"/>
              </a:spcAft>
              <a:buClr>
                <a:srgbClr val="002060"/>
              </a:buClr>
              <a:buFont typeface="Calibri" panose="020F0502020204030204" pitchFamily="34" charset="0"/>
              <a:buChar char="•"/>
            </a:pPr>
            <a:r>
              <a:rPr lang="en-US" altLang="en-US" b="1" dirty="0">
                <a:latin typeface="Calibri" panose="020F0502020204030204" pitchFamily="34" charset="0"/>
              </a:rPr>
              <a:t>MS Word documents:</a:t>
            </a:r>
          </a:p>
          <a:p>
            <a:pPr lvl="1">
              <a:spcAft>
                <a:spcPts val="1200"/>
              </a:spcAft>
              <a:buClr>
                <a:srgbClr val="002060"/>
              </a:buClr>
              <a:buFont typeface="Calibri" panose="020F0502020204030204" pitchFamily="34" charset="0"/>
              <a:buChar char="–"/>
            </a:pPr>
            <a:r>
              <a:rPr lang="en-US" altLang="en-US" b="1" dirty="0">
                <a:latin typeface="Calibri" panose="020F0502020204030204" pitchFamily="34" charset="0"/>
              </a:rPr>
              <a:t>CAST standard for Word is Calibri font at 11 pts.  Arial may also be used</a:t>
            </a:r>
          </a:p>
          <a:p>
            <a:pPr lvl="1">
              <a:spcAft>
                <a:spcPts val="1200"/>
              </a:spcAft>
              <a:buClr>
                <a:srgbClr val="002060"/>
              </a:buClr>
              <a:buFont typeface="Calibri" panose="020F0502020204030204" pitchFamily="34" charset="0"/>
              <a:buChar char="–"/>
            </a:pPr>
            <a:r>
              <a:rPr lang="en-US" altLang="en-US" b="1" dirty="0">
                <a:latin typeface="Calibri" panose="020F0502020204030204" pitchFamily="34" charset="0"/>
              </a:rPr>
              <a:t>Lines are single spaced</a:t>
            </a:r>
          </a:p>
          <a:p>
            <a:pPr lvl="1">
              <a:spcAft>
                <a:spcPts val="1200"/>
              </a:spcAft>
              <a:buClr>
                <a:srgbClr val="002060"/>
              </a:buClr>
              <a:buFont typeface="Calibri" panose="020F0502020204030204" pitchFamily="34" charset="0"/>
              <a:buChar char="–"/>
            </a:pPr>
            <a:r>
              <a:rPr lang="en-US" altLang="en-US" b="1" dirty="0">
                <a:latin typeface="Calibri" panose="020F0502020204030204" pitchFamily="34" charset="0"/>
              </a:rPr>
              <a:t>Paragraph spacing is at 6 pts between paragraphs</a:t>
            </a:r>
          </a:p>
          <a:p>
            <a:pPr lvl="2">
              <a:spcAft>
                <a:spcPts val="1200"/>
              </a:spcAft>
              <a:buClr>
                <a:srgbClr val="002060"/>
              </a:buClr>
              <a:buFont typeface="Calibri" panose="020F0502020204030204" pitchFamily="34" charset="0"/>
            </a:pPr>
            <a:endParaRPr lang="en-US" altLang="en-US" b="1" dirty="0">
              <a:latin typeface="Calibri" panose="020F0502020204030204" pitchFamily="34" charset="0"/>
            </a:endParaRPr>
          </a:p>
          <a:p>
            <a:pPr lvl="1">
              <a:spcAft>
                <a:spcPts val="1200"/>
              </a:spcAft>
              <a:buClr>
                <a:srgbClr val="002060"/>
              </a:buClr>
              <a:buFont typeface="Calibri" panose="020F0502020204030204" pitchFamily="34" charset="0"/>
              <a:buChar char="–"/>
            </a:pPr>
            <a:endParaRPr lang="en-US" altLang="en-US" b="1" dirty="0">
              <a:latin typeface="Calibri" panose="020F0502020204030204" pitchFamily="34" charset="0"/>
            </a:endParaRPr>
          </a:p>
        </p:txBody>
      </p:sp>
      <p:sp>
        <p:nvSpPr>
          <p:cNvPr id="25603" name="Rectangle 3"/>
          <p:cNvSpPr>
            <a:spLocks noChangeArrowheads="1"/>
          </p:cNvSpPr>
          <p:nvPr/>
        </p:nvSpPr>
        <p:spPr bwMode="auto">
          <a:xfrm>
            <a:off x="2213292" y="232733"/>
            <a:ext cx="3545842" cy="492443"/>
          </a:xfrm>
          <a:prstGeom prst="rect">
            <a:avLst/>
          </a:prstGeom>
          <a:noFill/>
        </p:spPr>
        <p:txBody>
          <a:bodyPr wrap="none" rtlCol="0" anchor="b" anchorCtr="0">
            <a:spAutoFit/>
          </a:bodyPr>
          <a:lstStyle/>
          <a:p>
            <a:pPr algn="ctr" eaLnBrk="1" fontAlgn="auto" hangingPunct="1">
              <a:spcBef>
                <a:spcPts val="0"/>
              </a:spcBef>
              <a:spcAft>
                <a:spcPts val="0"/>
              </a:spcAft>
            </a:pPr>
            <a:r>
              <a:rPr lang="en-US" altLang="en-US" sz="2600" b="1" dirty="0" smtClean="0">
                <a:solidFill>
                  <a:srgbClr val="F79646">
                    <a:lumMod val="50000"/>
                  </a:srgbClr>
                </a:solidFill>
                <a:latin typeface="Calibri"/>
              </a:rPr>
              <a:t>Text And Font Standards</a:t>
            </a:r>
            <a:endParaRPr lang="en-US" altLang="en-US" sz="2600" b="1" dirty="0">
              <a:solidFill>
                <a:srgbClr val="F79646">
                  <a:lumMod val="50000"/>
                </a:srgbClr>
              </a:solidFill>
              <a:latin typeface="Calibri"/>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1570038" y="1079500"/>
            <a:ext cx="4821237" cy="4986623"/>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spAutoFit/>
          </a:bodyPr>
          <a:lstStyle/>
          <a:p>
            <a:pPr>
              <a:spcAft>
                <a:spcPts val="1200"/>
              </a:spcAft>
              <a:buClr>
                <a:srgbClr val="002060"/>
              </a:buClr>
              <a:buFont typeface="Calibri" panose="020F0502020204030204" pitchFamily="34" charset="0"/>
              <a:buChar char="•"/>
            </a:pPr>
            <a:r>
              <a:rPr lang="en-US" altLang="en-US" sz="2000" b="1" dirty="0">
                <a:latin typeface="Calibri" panose="020F0502020204030204" pitchFamily="34" charset="0"/>
              </a:rPr>
              <a:t>We know that all presentations are ultimately tailored to the needs and preferences of our clients, as their satisfaction is key to our success  </a:t>
            </a:r>
          </a:p>
          <a:p>
            <a:pPr lvl="1">
              <a:spcAft>
                <a:spcPts val="1200"/>
              </a:spcAft>
              <a:buClr>
                <a:srgbClr val="002060"/>
              </a:buClr>
              <a:buFont typeface="Calibri" panose="020F0502020204030204" pitchFamily="34" charset="0"/>
              <a:buChar char="–"/>
            </a:pPr>
            <a:r>
              <a:rPr lang="en-US" altLang="en-US" sz="2000" b="1" dirty="0">
                <a:latin typeface="Calibri" panose="020F0502020204030204" pitchFamily="34" charset="0"/>
              </a:rPr>
              <a:t>Some clients require us to use their own templates and style standards </a:t>
            </a:r>
          </a:p>
          <a:p>
            <a:pPr lvl="1">
              <a:spcAft>
                <a:spcPts val="1200"/>
              </a:spcAft>
              <a:buClr>
                <a:srgbClr val="002060"/>
              </a:buClr>
              <a:buFont typeface="Calibri" panose="020F0502020204030204" pitchFamily="34" charset="0"/>
              <a:buChar char="–"/>
            </a:pPr>
            <a:r>
              <a:rPr lang="en-US" altLang="en-US" sz="2000" b="1" dirty="0">
                <a:latin typeface="Calibri" panose="020F0502020204030204" pitchFamily="34" charset="0"/>
              </a:rPr>
              <a:t>Some clients are more formal than others. The language used in presentations for these clients should reflect their standards</a:t>
            </a:r>
          </a:p>
          <a:p>
            <a:pPr>
              <a:spcAft>
                <a:spcPts val="1200"/>
              </a:spcAft>
              <a:buClr>
                <a:srgbClr val="002060"/>
              </a:buClr>
              <a:buFont typeface="Calibri" panose="020F0502020204030204" pitchFamily="34" charset="0"/>
              <a:buChar char="•"/>
            </a:pPr>
            <a:r>
              <a:rPr lang="en-US" altLang="en-US" sz="2000" b="1" dirty="0">
                <a:latin typeface="Calibri" panose="020F0502020204030204" pitchFamily="34" charset="0"/>
              </a:rPr>
              <a:t>That said, we believe these guidelines to be a solid blueprint for consistent, progressive, and upstanding presentations</a:t>
            </a:r>
            <a:br>
              <a:rPr lang="en-US" altLang="en-US" sz="2000" b="1" dirty="0">
                <a:latin typeface="Calibri" panose="020F0502020204030204" pitchFamily="34" charset="0"/>
              </a:rPr>
            </a:br>
            <a:r>
              <a:rPr lang="en-US" altLang="en-US" sz="2000" b="1" dirty="0">
                <a:latin typeface="Calibri" panose="020F0502020204030204" pitchFamily="34" charset="0"/>
              </a:rPr>
              <a:t/>
            </a:r>
            <a:br>
              <a:rPr lang="en-US" altLang="en-US" sz="2000" b="1" dirty="0">
                <a:latin typeface="Calibri" panose="020F0502020204030204" pitchFamily="34" charset="0"/>
              </a:rPr>
            </a:br>
            <a:endParaRPr lang="en-US" altLang="en-US" sz="2000" b="1" dirty="0">
              <a:latin typeface="Calibri" panose="020F0502020204030204" pitchFamily="34" charset="0"/>
            </a:endParaRPr>
          </a:p>
        </p:txBody>
      </p:sp>
      <p:sp>
        <p:nvSpPr>
          <p:cNvPr id="26627" name="Rectangle 3"/>
          <p:cNvSpPr>
            <a:spLocks noChangeArrowheads="1"/>
          </p:cNvSpPr>
          <p:nvPr/>
        </p:nvSpPr>
        <p:spPr bwMode="auto">
          <a:xfrm>
            <a:off x="3182601" y="232733"/>
            <a:ext cx="1599284" cy="492443"/>
          </a:xfrm>
          <a:prstGeom prst="rect">
            <a:avLst/>
          </a:prstGeom>
          <a:noFill/>
        </p:spPr>
        <p:txBody>
          <a:bodyPr wrap="none" rtlCol="0" anchor="b" anchorCtr="0">
            <a:spAutoFit/>
          </a:bodyPr>
          <a:lstStyle/>
          <a:p>
            <a:pPr algn="ctr" eaLnBrk="1" fontAlgn="auto" hangingPunct="1">
              <a:spcBef>
                <a:spcPts val="0"/>
              </a:spcBef>
              <a:spcAft>
                <a:spcPts val="0"/>
              </a:spcAft>
            </a:pPr>
            <a:r>
              <a:rPr lang="en-US" altLang="en-US" sz="2600" b="1" dirty="0" smtClean="0">
                <a:solidFill>
                  <a:srgbClr val="F79646">
                    <a:lumMod val="50000"/>
                  </a:srgbClr>
                </a:solidFill>
                <a:latin typeface="Calibri"/>
              </a:rPr>
              <a:t>Final Note</a:t>
            </a:r>
            <a:endParaRPr lang="en-US" altLang="en-US" sz="2600" b="1" dirty="0">
              <a:solidFill>
                <a:srgbClr val="F79646">
                  <a:lumMod val="50000"/>
                </a:srgbClr>
              </a:solidFill>
              <a:latin typeface="Calibri"/>
            </a:endParaRPr>
          </a:p>
        </p:txBody>
      </p:sp>
      <p:sp>
        <p:nvSpPr>
          <p:cNvPr id="26628" name="Rectangle 4"/>
          <p:cNvSpPr>
            <a:spLocks noChangeArrowheads="1"/>
          </p:cNvSpPr>
          <p:nvPr/>
        </p:nvSpPr>
        <p:spPr bwMode="auto">
          <a:xfrm>
            <a:off x="100013" y="46038"/>
            <a:ext cx="1284287" cy="9040812"/>
          </a:xfrm>
          <a:prstGeom prst="rect">
            <a:avLst/>
          </a:prstGeom>
          <a:solidFill>
            <a:srgbClr val="001648"/>
          </a:solidFill>
          <a:ln w="12700">
            <a:solidFill>
              <a:schemeClr val="tx1"/>
            </a:solidFill>
            <a:miter lim="800000"/>
            <a:headEnd type="none" w="sm" len="sm"/>
            <a:tailEnd type="none" w="sm" len="sm"/>
          </a:ln>
          <a:effectLst>
            <a:outerShdw dist="35921" dir="2700000" algn="ctr" rotWithShape="0">
              <a:schemeClr val="folHlink"/>
            </a:outerShdw>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1570038" y="1079500"/>
            <a:ext cx="4821237" cy="6325451"/>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spAutoFit/>
          </a:bodyPr>
          <a:lstStyle/>
          <a:p>
            <a:pPr>
              <a:spcAft>
                <a:spcPts val="1800"/>
              </a:spcAft>
              <a:buClr>
                <a:srgbClr val="002060"/>
              </a:buClr>
              <a:buFont typeface="Calibri" panose="020F0502020204030204" pitchFamily="34" charset="0"/>
              <a:buChar char="•"/>
            </a:pPr>
            <a:r>
              <a:rPr lang="en-US" altLang="en-US" sz="2000" b="1" dirty="0">
                <a:latin typeface="Calibri" panose="020F0502020204030204" pitchFamily="34" charset="0"/>
              </a:rPr>
              <a:t>Keep abbreviations consistent throughout a document and across multiple document for the same client</a:t>
            </a:r>
          </a:p>
          <a:p>
            <a:pPr>
              <a:spcAft>
                <a:spcPts val="1800"/>
              </a:spcAft>
              <a:buClr>
                <a:srgbClr val="002060"/>
              </a:buClr>
              <a:buFont typeface="Calibri" panose="020F0502020204030204" pitchFamily="34" charset="0"/>
              <a:buChar char="•"/>
            </a:pPr>
            <a:r>
              <a:rPr lang="en-US" altLang="en-US" sz="2000" b="1" dirty="0">
                <a:latin typeface="Calibri" panose="020F0502020204030204" pitchFamily="34" charset="0"/>
              </a:rPr>
              <a:t>Common abbreviations such as US and USA must be consistent throughout a document.  While “U.S.” and “US” are both acceptable, our preference is for “US,”  without periods.  The same applies for “U.S.A.” and “USA” </a:t>
            </a:r>
          </a:p>
          <a:p>
            <a:pPr>
              <a:spcAft>
                <a:spcPts val="1800"/>
              </a:spcAft>
              <a:buClr>
                <a:srgbClr val="002060"/>
              </a:buClr>
              <a:buFont typeface="Calibri" panose="020F0502020204030204" pitchFamily="34" charset="0"/>
              <a:buChar char="•"/>
            </a:pPr>
            <a:r>
              <a:rPr lang="en-US" altLang="en-US" sz="2000" b="1" dirty="0">
                <a:latin typeface="Calibri" panose="020F0502020204030204" pitchFamily="34" charset="0"/>
              </a:rPr>
              <a:t>Capitalized abbreviations/acronyms for technical terms such as “FTE” for Full Time Employee, also do not need periods.  However, the plural form is FTEs (i.e., capital letters for the abbreviation and small “s” for the plural form).  This remains consistent for all abbreviated technical terms with the exception of company, country, or proper names (e.g., USA’s)</a:t>
            </a:r>
          </a:p>
          <a:p>
            <a:pPr lvl="1">
              <a:spcAft>
                <a:spcPts val="1800"/>
              </a:spcAft>
              <a:buClr>
                <a:srgbClr val="002060"/>
              </a:buClr>
              <a:buFont typeface="Calibri" panose="020F0502020204030204" pitchFamily="34" charset="0"/>
              <a:buChar char="–"/>
            </a:pPr>
            <a:endParaRPr lang="en-US" altLang="en-US" sz="2000" b="1" dirty="0">
              <a:latin typeface="Calibri" panose="020F0502020204030204" pitchFamily="34" charset="0"/>
            </a:endParaRPr>
          </a:p>
        </p:txBody>
      </p:sp>
      <p:sp>
        <p:nvSpPr>
          <p:cNvPr id="5123" name="Rectangle 7"/>
          <p:cNvSpPr>
            <a:spLocks noChangeArrowheads="1"/>
          </p:cNvSpPr>
          <p:nvPr/>
        </p:nvSpPr>
        <p:spPr bwMode="auto">
          <a:xfrm>
            <a:off x="2180783" y="207333"/>
            <a:ext cx="3617208" cy="492443"/>
          </a:xfrm>
          <a:prstGeom prst="rect">
            <a:avLst/>
          </a:prstGeom>
          <a:noFill/>
        </p:spPr>
        <p:txBody>
          <a:bodyPr wrap="none" rtlCol="0" anchor="b" anchorCtr="0">
            <a:spAutoFit/>
          </a:bodyPr>
          <a:lstStyle/>
          <a:p>
            <a:pPr algn="ctr" eaLnBrk="1" fontAlgn="auto" hangingPunct="1">
              <a:spcBef>
                <a:spcPts val="0"/>
              </a:spcBef>
              <a:spcAft>
                <a:spcPts val="0"/>
              </a:spcAft>
            </a:pPr>
            <a:r>
              <a:rPr lang="en-US" altLang="en-US" sz="2600" b="1" dirty="0" smtClean="0">
                <a:solidFill>
                  <a:srgbClr val="F79646">
                    <a:lumMod val="50000"/>
                  </a:srgbClr>
                </a:solidFill>
                <a:latin typeface="Calibri"/>
              </a:rPr>
              <a:t>Abbreviations/Acronyms</a:t>
            </a:r>
            <a:endParaRPr lang="en-US" altLang="en-US" sz="2600" b="1" dirty="0">
              <a:solidFill>
                <a:srgbClr val="F79646">
                  <a:lumMod val="50000"/>
                </a:srgbClr>
              </a:solidFill>
              <a:latin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1646238" y="990600"/>
            <a:ext cx="4821237" cy="7211847"/>
          </a:xfrm>
        </p:spPr>
        <p:txBody>
          <a:bodyPr/>
          <a:lstStyle/>
          <a:p>
            <a:pPr marL="0" indent="0">
              <a:spcBef>
                <a:spcPts val="0"/>
              </a:spcBef>
              <a:spcAft>
                <a:spcPts val="1200"/>
              </a:spcAft>
              <a:buClr>
                <a:srgbClr val="002060"/>
              </a:buClr>
              <a:buNone/>
            </a:pPr>
            <a:r>
              <a:rPr lang="en-US" altLang="en-US" b="1" dirty="0" smtClean="0">
                <a:solidFill>
                  <a:srgbClr val="002060"/>
                </a:solidFill>
                <a:latin typeface="Calibri" panose="020F0502020204030204" pitchFamily="34" charset="0"/>
              </a:rPr>
              <a:t>Text:</a:t>
            </a:r>
          </a:p>
          <a:p>
            <a:pPr>
              <a:spcBef>
                <a:spcPts val="0"/>
              </a:spcBef>
              <a:spcAft>
                <a:spcPts val="1200"/>
              </a:spcAft>
              <a:buClr>
                <a:srgbClr val="002060"/>
              </a:buClr>
              <a:buFont typeface="Calibri" panose="020F0502020204030204" pitchFamily="34" charset="0"/>
              <a:buChar char="•"/>
            </a:pPr>
            <a:r>
              <a:rPr lang="en-US" altLang="en-US" b="1" dirty="0" smtClean="0">
                <a:latin typeface="Calibri" panose="020F0502020204030204" pitchFamily="34" charset="0"/>
              </a:rPr>
              <a:t>Bullets and sub-bullets begin with a word that is initially capitalized, similar to a regular sentence</a:t>
            </a:r>
          </a:p>
          <a:p>
            <a:pPr>
              <a:spcBef>
                <a:spcPts val="0"/>
              </a:spcBef>
              <a:spcAft>
                <a:spcPts val="1200"/>
              </a:spcAft>
              <a:buClr>
                <a:srgbClr val="002060"/>
              </a:buClr>
              <a:buFont typeface="Calibri" panose="020F0502020204030204" pitchFamily="34" charset="0"/>
              <a:buChar char="•"/>
            </a:pPr>
            <a:r>
              <a:rPr lang="en-US" altLang="en-US" b="1" dirty="0">
                <a:latin typeface="Calibri" panose="020F0502020204030204" pitchFamily="34" charset="0"/>
              </a:rPr>
              <a:t>Do not use periods at the end of bullets and sub-bullets.  Multi-sentence bullets have periods at the end of every sentence except the last one</a:t>
            </a:r>
          </a:p>
          <a:p>
            <a:pPr marL="0" indent="0">
              <a:spcBef>
                <a:spcPts val="0"/>
              </a:spcBef>
              <a:spcAft>
                <a:spcPts val="1200"/>
              </a:spcAft>
              <a:buClr>
                <a:srgbClr val="002060"/>
              </a:buClr>
              <a:buNone/>
            </a:pPr>
            <a:r>
              <a:rPr lang="en-US" altLang="en-US" b="1" dirty="0" smtClean="0">
                <a:solidFill>
                  <a:srgbClr val="002060"/>
                </a:solidFill>
                <a:latin typeface="Calibri" panose="020F0502020204030204" pitchFamily="34" charset="0"/>
              </a:rPr>
              <a:t>Formatting:</a:t>
            </a:r>
          </a:p>
          <a:p>
            <a:pPr>
              <a:spcBef>
                <a:spcPts val="0"/>
              </a:spcBef>
              <a:spcAft>
                <a:spcPts val="1200"/>
              </a:spcAft>
              <a:buClr>
                <a:srgbClr val="002060"/>
              </a:buClr>
              <a:buFont typeface="Calibri" panose="020F0502020204030204" pitchFamily="34" charset="0"/>
              <a:buChar char="•"/>
            </a:pPr>
            <a:r>
              <a:rPr lang="en-US" b="1" dirty="0">
                <a:latin typeface="Calibri" panose="020F0502020204030204" pitchFamily="34" charset="0"/>
              </a:rPr>
              <a:t>The first level bullet is a Filled Round Bullet (Normal Text #2022) – This is a preset choice on the bullet drop down box </a:t>
            </a:r>
          </a:p>
          <a:p>
            <a:pPr lvl="1">
              <a:spcBef>
                <a:spcPts val="0"/>
              </a:spcBef>
              <a:spcAft>
                <a:spcPts val="1200"/>
              </a:spcAft>
              <a:buClr>
                <a:srgbClr val="002060"/>
              </a:buClr>
              <a:buFont typeface="Calibri" panose="020F0502020204030204" pitchFamily="34" charset="0"/>
              <a:buChar char="–"/>
            </a:pPr>
            <a:r>
              <a:rPr lang="en-US" b="1" dirty="0" smtClean="0">
                <a:latin typeface="Calibri" panose="020F0502020204030204" pitchFamily="34" charset="0"/>
              </a:rPr>
              <a:t>The second level bullet is an en dash (Calibri #2013)</a:t>
            </a:r>
          </a:p>
          <a:p>
            <a:pPr lvl="2">
              <a:spcBef>
                <a:spcPts val="0"/>
              </a:spcBef>
              <a:spcAft>
                <a:spcPts val="1200"/>
              </a:spcAft>
              <a:buClr>
                <a:srgbClr val="002060"/>
              </a:buClr>
              <a:buFont typeface="Calibri" panose="020F0502020204030204" pitchFamily="34" charset="0"/>
              <a:buChar char="•"/>
            </a:pPr>
            <a:r>
              <a:rPr lang="en-US" b="1" dirty="0" smtClean="0">
                <a:latin typeface="Calibri" panose="020F0502020204030204" pitchFamily="34" charset="0"/>
              </a:rPr>
              <a:t>The third level bullet the same as the level one bullet (#2022)</a:t>
            </a:r>
          </a:p>
          <a:p>
            <a:pPr marL="1028700" lvl="4" indent="-342900">
              <a:lnSpc>
                <a:spcPct val="90000"/>
              </a:lnSpc>
              <a:spcBef>
                <a:spcPts val="0"/>
              </a:spcBef>
              <a:spcAft>
                <a:spcPts val="1200"/>
              </a:spcAft>
              <a:buClr>
                <a:srgbClr val="002060"/>
              </a:buClr>
              <a:buFont typeface="Calibri" panose="020F0502020204030204" pitchFamily="34" charset="0"/>
              <a:buChar char="–"/>
            </a:pPr>
            <a:r>
              <a:rPr lang="en-US" sz="1800" b="1" dirty="0" smtClean="0">
                <a:latin typeface="Calibri" panose="020F0502020204030204" pitchFamily="34" charset="0"/>
              </a:rPr>
              <a:t>The fourth level bullet is the same as the level two bullet (Calibri #2013)</a:t>
            </a:r>
          </a:p>
          <a:p>
            <a:pPr marL="1314450" lvl="4" indent="-285750">
              <a:lnSpc>
                <a:spcPct val="90000"/>
              </a:lnSpc>
              <a:spcBef>
                <a:spcPts val="0"/>
              </a:spcBef>
              <a:spcAft>
                <a:spcPts val="1200"/>
              </a:spcAft>
              <a:buClr>
                <a:srgbClr val="002060"/>
              </a:buClr>
              <a:buFont typeface="Calibri" panose="020F0502020204030204" pitchFamily="34" charset="0"/>
              <a:buChar char="»"/>
            </a:pPr>
            <a:r>
              <a:rPr lang="en-US" sz="1800" b="1" dirty="0" smtClean="0">
                <a:latin typeface="Calibri" panose="020F0502020204030204" pitchFamily="34" charset="0"/>
              </a:rPr>
              <a:t>The fifth level bullet is custom – </a:t>
            </a:r>
            <a:br>
              <a:rPr lang="en-US" sz="1800" b="1" dirty="0" smtClean="0">
                <a:latin typeface="Calibri" panose="020F0502020204030204" pitchFamily="34" charset="0"/>
              </a:rPr>
            </a:br>
            <a:r>
              <a:rPr lang="en-US" sz="1800" b="1" dirty="0" smtClean="0">
                <a:latin typeface="Calibri" panose="020F0502020204030204" pitchFamily="34" charset="0"/>
              </a:rPr>
              <a:t>Calibri #00BB</a:t>
            </a:r>
          </a:p>
          <a:p>
            <a:pPr>
              <a:spcBef>
                <a:spcPts val="0"/>
              </a:spcBef>
              <a:spcAft>
                <a:spcPts val="1200"/>
              </a:spcAft>
              <a:buClr>
                <a:srgbClr val="002060"/>
              </a:buClr>
              <a:buFont typeface="Calibri" panose="020F0502020204030204" pitchFamily="34" charset="0"/>
              <a:buChar char="•"/>
            </a:pPr>
            <a:r>
              <a:rPr lang="en-US" altLang="en-US" b="1" dirty="0">
                <a:latin typeface="Calibri" panose="020F0502020204030204" pitchFamily="34" charset="0"/>
              </a:rPr>
              <a:t>Bullet character are left-aligned with the beginning of the line above it.  The same is true of sub-bullets</a:t>
            </a:r>
          </a:p>
        </p:txBody>
      </p:sp>
      <p:sp>
        <p:nvSpPr>
          <p:cNvPr id="6147" name="Rectangle 3"/>
          <p:cNvSpPr>
            <a:spLocks noChangeArrowheads="1"/>
          </p:cNvSpPr>
          <p:nvPr/>
        </p:nvSpPr>
        <p:spPr bwMode="auto">
          <a:xfrm>
            <a:off x="3421346" y="232733"/>
            <a:ext cx="1129733" cy="492443"/>
          </a:xfrm>
          <a:prstGeom prst="rect">
            <a:avLst/>
          </a:prstGeom>
          <a:noFill/>
        </p:spPr>
        <p:txBody>
          <a:bodyPr wrap="none" rtlCol="0" anchor="b" anchorCtr="0">
            <a:spAutoFit/>
          </a:bodyPr>
          <a:lstStyle/>
          <a:p>
            <a:pPr algn="ctr" eaLnBrk="1" fontAlgn="auto" hangingPunct="1">
              <a:spcBef>
                <a:spcPts val="0"/>
              </a:spcBef>
              <a:spcAft>
                <a:spcPts val="0"/>
              </a:spcAft>
            </a:pPr>
            <a:r>
              <a:rPr lang="en-US" altLang="en-US" sz="2600" b="1" dirty="0" smtClean="0">
                <a:solidFill>
                  <a:srgbClr val="F79646">
                    <a:lumMod val="50000"/>
                  </a:srgbClr>
                </a:solidFill>
                <a:latin typeface="Calibri"/>
              </a:rPr>
              <a:t>Bullets</a:t>
            </a:r>
            <a:endParaRPr lang="en-US" altLang="en-US" sz="2600" b="1" dirty="0">
              <a:solidFill>
                <a:srgbClr val="F79646">
                  <a:lumMod val="50000"/>
                </a:srgbClr>
              </a:solidFill>
              <a:latin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1570038" y="1079500"/>
            <a:ext cx="4919662" cy="738728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spAutoFit/>
          </a:bodyPr>
          <a:lstStyle/>
          <a:p>
            <a:pPr>
              <a:spcAft>
                <a:spcPts val="1800"/>
              </a:spcAft>
              <a:buClr>
                <a:srgbClr val="002060"/>
              </a:buClr>
              <a:buFont typeface="Calibri" panose="020F0502020204030204" pitchFamily="34" charset="0"/>
              <a:buChar char="•"/>
            </a:pPr>
            <a:r>
              <a:rPr lang="en-US" altLang="en-US" sz="2000" b="1" dirty="0">
                <a:latin typeface="Calibri" panose="020F0502020204030204" pitchFamily="34" charset="0"/>
              </a:rPr>
              <a:t>Capitalization and initial capitalization must be consistent throughout a document (e.g., the “Borrower,” and  “IT Systems” as opposed to the “borrower” and “IT systems”).  This is especially true for proper and process names</a:t>
            </a:r>
          </a:p>
          <a:p>
            <a:pPr>
              <a:spcAft>
                <a:spcPts val="1800"/>
              </a:spcAft>
              <a:buClr>
                <a:srgbClr val="002060"/>
              </a:buClr>
              <a:buFont typeface="Calibri" panose="020F0502020204030204" pitchFamily="34" charset="0"/>
              <a:buChar char="•"/>
            </a:pPr>
            <a:r>
              <a:rPr lang="en-US" altLang="en-US" sz="2000" b="1" dirty="0">
                <a:latin typeface="Calibri" panose="020F0502020204030204" pitchFamily="34" charset="0"/>
              </a:rPr>
              <a:t>Headings, page </a:t>
            </a:r>
            <a:r>
              <a:rPr lang="en-US" altLang="en-US" sz="2000" b="1" dirty="0" smtClean="0">
                <a:latin typeface="Calibri" panose="020F0502020204030204" pitchFamily="34" charset="0"/>
              </a:rPr>
              <a:t>captions, </a:t>
            </a:r>
            <a:r>
              <a:rPr lang="en-US" altLang="en-US" sz="2000" b="1" dirty="0">
                <a:latin typeface="Calibri" panose="020F0502020204030204" pitchFamily="34" charset="0"/>
              </a:rPr>
              <a:t>and/or titles are capitalized </a:t>
            </a:r>
            <a:r>
              <a:rPr lang="en-US" altLang="en-US" sz="2000" b="1" i="1" dirty="0">
                <a:latin typeface="Calibri" panose="020F0502020204030204" pitchFamily="34" charset="0"/>
              </a:rPr>
              <a:t>(Refer to the  </a:t>
            </a:r>
            <a:r>
              <a:rPr lang="en-US" altLang="en-US" sz="2000" b="1" i="1" dirty="0" smtClean="0">
                <a:solidFill>
                  <a:schemeClr val="accent6">
                    <a:lumMod val="75000"/>
                  </a:schemeClr>
                </a:solidFill>
                <a:latin typeface="Calibri" panose="020F0502020204030204" pitchFamily="34" charset="0"/>
              </a:rPr>
              <a:t>Page Captions/</a:t>
            </a:r>
            <a:br>
              <a:rPr lang="en-US" altLang="en-US" sz="2000" b="1" i="1" dirty="0" smtClean="0">
                <a:solidFill>
                  <a:schemeClr val="accent6">
                    <a:lumMod val="75000"/>
                  </a:schemeClr>
                </a:solidFill>
                <a:latin typeface="Calibri" panose="020F0502020204030204" pitchFamily="34" charset="0"/>
              </a:rPr>
            </a:br>
            <a:r>
              <a:rPr lang="en-US" altLang="en-US" sz="2000" b="1" i="1" dirty="0" smtClean="0">
                <a:solidFill>
                  <a:schemeClr val="accent6">
                    <a:lumMod val="75000"/>
                  </a:schemeClr>
                </a:solidFill>
                <a:latin typeface="Calibri" panose="020F0502020204030204" pitchFamily="34" charset="0"/>
              </a:rPr>
              <a:t>Headings/Titles</a:t>
            </a:r>
            <a:r>
              <a:rPr lang="en-US" altLang="en-US" sz="2000" b="1" i="1" dirty="0" smtClean="0">
                <a:latin typeface="Calibri" panose="020F0502020204030204" pitchFamily="34" charset="0"/>
              </a:rPr>
              <a:t> </a:t>
            </a:r>
            <a:r>
              <a:rPr lang="en-US" altLang="en-US" sz="2000" b="1" i="1" dirty="0">
                <a:latin typeface="Calibri" panose="020F0502020204030204" pitchFamily="34" charset="0"/>
              </a:rPr>
              <a:t>sub-section for more information and examples)</a:t>
            </a:r>
          </a:p>
          <a:p>
            <a:pPr>
              <a:spcAft>
                <a:spcPts val="1800"/>
              </a:spcAft>
              <a:buClr>
                <a:srgbClr val="002060"/>
              </a:buClr>
              <a:buFont typeface="Calibri" panose="020F0502020204030204" pitchFamily="34" charset="0"/>
              <a:buChar char="•"/>
            </a:pPr>
            <a:r>
              <a:rPr lang="en-US" altLang="en-US" sz="2000" b="1" dirty="0">
                <a:latin typeface="Calibri" panose="020F0502020204030204" pitchFamily="34" charset="0"/>
              </a:rPr>
              <a:t>Words that are usually capitalized (excluding page headings/titles and Headlines) include proper names, company names, process names, legal definitions/</a:t>
            </a:r>
            <a:br>
              <a:rPr lang="en-US" altLang="en-US" sz="2000" b="1" dirty="0">
                <a:latin typeface="Calibri" panose="020F0502020204030204" pitchFamily="34" charset="0"/>
              </a:rPr>
            </a:br>
            <a:r>
              <a:rPr lang="en-US" altLang="en-US" sz="2000" b="1" dirty="0">
                <a:latin typeface="Calibri" panose="020F0502020204030204" pitchFamily="34" charset="0"/>
              </a:rPr>
              <a:t>conventions, and process abbreviations</a:t>
            </a:r>
          </a:p>
          <a:p>
            <a:pPr>
              <a:spcAft>
                <a:spcPts val="1800"/>
              </a:spcAft>
              <a:buClr>
                <a:srgbClr val="002060"/>
              </a:buClr>
              <a:buFont typeface="Calibri" panose="020F0502020204030204" pitchFamily="34" charset="0"/>
              <a:buChar char="•"/>
            </a:pPr>
            <a:r>
              <a:rPr lang="en-US" altLang="en-US" sz="2000" b="1" dirty="0">
                <a:latin typeface="Calibri" panose="020F0502020204030204" pitchFamily="34" charset="0"/>
              </a:rPr>
              <a:t>Title Case: When a whole sentence is initial capped it is termed </a:t>
            </a:r>
            <a:r>
              <a:rPr lang="en-US" altLang="en-US" sz="2000" b="1" i="1" dirty="0">
                <a:latin typeface="Calibri" panose="020F0502020204030204" pitchFamily="34" charset="0"/>
              </a:rPr>
              <a:t>Title Case</a:t>
            </a:r>
            <a:r>
              <a:rPr lang="en-US" altLang="en-US" sz="2000" b="1" dirty="0">
                <a:latin typeface="Calibri" panose="020F0502020204030204" pitchFamily="34" charset="0"/>
              </a:rPr>
              <a:t>.  This is often used for headlines/taglines and usually excludes </a:t>
            </a:r>
            <a:r>
              <a:rPr lang="en-US" altLang="en-US" sz="2000" b="1" dirty="0" smtClean="0">
                <a:latin typeface="Calibri" panose="020F0502020204030204" pitchFamily="34" charset="0"/>
              </a:rPr>
              <a:t>particles/prepositions </a:t>
            </a:r>
            <a:r>
              <a:rPr lang="en-US" altLang="en-US" sz="2000" b="1" dirty="0">
                <a:latin typeface="Calibri" panose="020F0502020204030204" pitchFamily="34" charset="0"/>
              </a:rPr>
              <a:t>such as “and,” “or,” and “of”</a:t>
            </a:r>
          </a:p>
          <a:p>
            <a:pPr>
              <a:spcAft>
                <a:spcPts val="1800"/>
              </a:spcAft>
              <a:buClr>
                <a:srgbClr val="002060"/>
              </a:buClr>
              <a:buFont typeface="Calibri" panose="020F0502020204030204" pitchFamily="34" charset="0"/>
              <a:buChar char="•"/>
            </a:pPr>
            <a:r>
              <a:rPr lang="en-US" altLang="en-US" sz="2000" b="1" dirty="0">
                <a:latin typeface="Calibri" panose="020F0502020204030204" pitchFamily="34" charset="0"/>
              </a:rPr>
              <a:t>All caps is usually reserved for page headings and acronyms</a:t>
            </a:r>
          </a:p>
        </p:txBody>
      </p:sp>
      <p:sp>
        <p:nvSpPr>
          <p:cNvPr id="7171" name="Rectangle 3"/>
          <p:cNvSpPr>
            <a:spLocks noChangeArrowheads="1"/>
          </p:cNvSpPr>
          <p:nvPr/>
        </p:nvSpPr>
        <p:spPr bwMode="auto">
          <a:xfrm>
            <a:off x="2195185" y="33470"/>
            <a:ext cx="3580467" cy="892552"/>
          </a:xfrm>
          <a:prstGeom prst="rect">
            <a:avLst/>
          </a:prstGeom>
          <a:noFill/>
        </p:spPr>
        <p:txBody>
          <a:bodyPr wrap="none" rtlCol="0" anchor="b" anchorCtr="0">
            <a:spAutoFit/>
          </a:bodyPr>
          <a:lstStyle/>
          <a:p>
            <a:pPr algn="ctr" eaLnBrk="1" fontAlgn="auto" hangingPunct="1">
              <a:spcBef>
                <a:spcPts val="0"/>
              </a:spcBef>
              <a:spcAft>
                <a:spcPts val="0"/>
              </a:spcAft>
            </a:pPr>
            <a:r>
              <a:rPr lang="en-US" altLang="en-US" sz="2600" b="1" dirty="0" smtClean="0">
                <a:solidFill>
                  <a:srgbClr val="F79646">
                    <a:lumMod val="50000"/>
                  </a:srgbClr>
                </a:solidFill>
                <a:latin typeface="Calibri"/>
              </a:rPr>
              <a:t>Capitalization </a:t>
            </a:r>
            <a:br>
              <a:rPr lang="en-US" altLang="en-US" sz="2600" b="1" dirty="0" smtClean="0">
                <a:solidFill>
                  <a:srgbClr val="F79646">
                    <a:lumMod val="50000"/>
                  </a:srgbClr>
                </a:solidFill>
                <a:latin typeface="Calibri"/>
              </a:rPr>
            </a:br>
            <a:r>
              <a:rPr lang="en-US" altLang="en-US" sz="2600" b="1" dirty="0" smtClean="0">
                <a:solidFill>
                  <a:srgbClr val="F79646">
                    <a:lumMod val="50000"/>
                  </a:srgbClr>
                </a:solidFill>
                <a:latin typeface="Calibri"/>
              </a:rPr>
              <a:t>and Initial Capitalization</a:t>
            </a:r>
            <a:endParaRPr lang="en-US" altLang="en-US" sz="2600" b="1" dirty="0">
              <a:solidFill>
                <a:srgbClr val="F79646">
                  <a:lumMod val="50000"/>
                </a:srgbClr>
              </a:solidFill>
              <a:latin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1570038" y="984250"/>
            <a:ext cx="4821237" cy="7285713"/>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spAutoFit/>
          </a:bodyPr>
          <a:lstStyle/>
          <a:p>
            <a:pPr>
              <a:spcAft>
                <a:spcPts val="1800"/>
              </a:spcAft>
              <a:buClr>
                <a:srgbClr val="002060"/>
              </a:buClr>
              <a:buFont typeface="Calibri" panose="020F0502020204030204" pitchFamily="34" charset="0"/>
              <a:buChar char="•"/>
            </a:pPr>
            <a:r>
              <a:rPr lang="en-US" altLang="en-US" b="1" dirty="0">
                <a:latin typeface="Calibri" panose="020F0502020204030204" pitchFamily="34" charset="0"/>
              </a:rPr>
              <a:t>Colons (:):</a:t>
            </a:r>
          </a:p>
          <a:p>
            <a:pPr lvl="1">
              <a:buClr>
                <a:srgbClr val="002060"/>
              </a:buClr>
              <a:buFont typeface="Arial" panose="020B0604020202020204" pitchFamily="34" charset="0"/>
              <a:buChar char="–"/>
            </a:pPr>
            <a:r>
              <a:rPr lang="en-US" altLang="en-US" b="1" dirty="0">
                <a:latin typeface="Calibri" panose="020F0502020204030204" pitchFamily="34" charset="0"/>
              </a:rPr>
              <a:t>Use a colon after a title at the beginning of sentence.  After the colon insert one space and then capitalize the subsequent word (e.g., Title: Capitalize the first word)</a:t>
            </a:r>
          </a:p>
          <a:p>
            <a:pPr lvl="1">
              <a:buClr>
                <a:srgbClr val="002060"/>
              </a:buClr>
              <a:buFont typeface="Arial" panose="020B0604020202020204" pitchFamily="34" charset="0"/>
              <a:buChar char="–"/>
            </a:pPr>
            <a:r>
              <a:rPr lang="en-US" altLang="en-US" b="1" dirty="0">
                <a:latin typeface="Calibri" panose="020F0502020204030204" pitchFamily="34" charset="0"/>
              </a:rPr>
              <a:t>Use a colon in bulleted lists after the words “including” and “following”</a:t>
            </a:r>
          </a:p>
          <a:p>
            <a:pPr lvl="1">
              <a:buClr>
                <a:srgbClr val="002060"/>
              </a:buClr>
              <a:buFont typeface="Arial" panose="020B0604020202020204" pitchFamily="34" charset="0"/>
              <a:buChar char="–"/>
            </a:pPr>
            <a:r>
              <a:rPr lang="en-US" altLang="en-US" b="1" dirty="0">
                <a:latin typeface="Calibri" panose="020F0502020204030204" pitchFamily="34" charset="0"/>
              </a:rPr>
              <a:t>As a general rule of thumb, use colons rather than semicolons</a:t>
            </a:r>
          </a:p>
          <a:p>
            <a:pPr>
              <a:spcAft>
                <a:spcPts val="1800"/>
              </a:spcAft>
              <a:buClr>
                <a:srgbClr val="002060"/>
              </a:buClr>
              <a:buFont typeface="Calibri" panose="020F0502020204030204" pitchFamily="34" charset="0"/>
              <a:buChar char="•"/>
            </a:pPr>
            <a:r>
              <a:rPr lang="en-US" altLang="en-US" b="1" dirty="0">
                <a:latin typeface="Calibri" panose="020F0502020204030204" pitchFamily="34" charset="0"/>
              </a:rPr>
              <a:t>Semicolons (;) vs. commas</a:t>
            </a:r>
          </a:p>
          <a:p>
            <a:pPr lvl="1">
              <a:buClr>
                <a:srgbClr val="002060"/>
              </a:buClr>
              <a:buFont typeface="Arial" panose="020B0604020202020204" pitchFamily="34" charset="0"/>
              <a:buChar char="–"/>
            </a:pPr>
            <a:r>
              <a:rPr lang="en-US" altLang="en-US" b="1" dirty="0">
                <a:latin typeface="Calibri" panose="020F0502020204030204" pitchFamily="34" charset="0"/>
              </a:rPr>
              <a:t>Semicolons are acceptable used in numbered lists (e.g., 1) pears; 2) apples; 3) </a:t>
            </a:r>
            <a:r>
              <a:rPr lang="en-US" altLang="en-US" b="1" dirty="0" smtClean="0">
                <a:latin typeface="Calibri" panose="020F0502020204030204" pitchFamily="34" charset="0"/>
              </a:rPr>
              <a:t>oranges; </a:t>
            </a:r>
            <a:r>
              <a:rPr lang="en-US" altLang="en-US" b="1" dirty="0">
                <a:latin typeface="Calibri" panose="020F0502020204030204" pitchFamily="34" charset="0"/>
              </a:rPr>
              <a:t>and 4) bananas) – however it is equally correct to use commas. The CAST standard is to use commas rather than semicolons</a:t>
            </a:r>
          </a:p>
          <a:p>
            <a:pPr lvl="1">
              <a:buClr>
                <a:srgbClr val="002060"/>
              </a:buClr>
              <a:buFont typeface="Arial" panose="020B0604020202020204" pitchFamily="34" charset="0"/>
              <a:buChar char="–"/>
            </a:pPr>
            <a:r>
              <a:rPr lang="en-US" altLang="en-US" b="1" dirty="0">
                <a:latin typeface="Calibri" panose="020F0502020204030204" pitchFamily="34" charset="0"/>
              </a:rPr>
              <a:t>Semicolons are used in sentences in which two (or more) distinct thoughts appear.  A good guide is to ask whether these thoughts could stand alone as a complete sentence.  If the answer is yes, a semicolon may be used to separate them. If the answer is no, use a comma</a:t>
            </a:r>
          </a:p>
          <a:p>
            <a:pPr lvl="1">
              <a:buClr>
                <a:srgbClr val="002060"/>
              </a:buClr>
            </a:pPr>
            <a:endParaRPr lang="en-US" altLang="en-US" dirty="0">
              <a:latin typeface="Calibri" panose="020F0502020204030204" pitchFamily="34" charset="0"/>
            </a:endParaRPr>
          </a:p>
        </p:txBody>
      </p:sp>
      <p:sp>
        <p:nvSpPr>
          <p:cNvPr id="8195" name="Rectangle 3"/>
          <p:cNvSpPr>
            <a:spLocks noChangeArrowheads="1"/>
          </p:cNvSpPr>
          <p:nvPr/>
        </p:nvSpPr>
        <p:spPr bwMode="auto">
          <a:xfrm>
            <a:off x="2290853" y="232733"/>
            <a:ext cx="3395481" cy="492443"/>
          </a:xfrm>
          <a:prstGeom prst="rect">
            <a:avLst/>
          </a:prstGeom>
          <a:noFill/>
        </p:spPr>
        <p:txBody>
          <a:bodyPr wrap="none" rtlCol="0" anchor="b" anchorCtr="0">
            <a:spAutoFit/>
          </a:bodyPr>
          <a:lstStyle/>
          <a:p>
            <a:pPr algn="ctr" eaLnBrk="1" fontAlgn="auto" hangingPunct="1">
              <a:spcBef>
                <a:spcPts val="0"/>
              </a:spcBef>
              <a:spcAft>
                <a:spcPts val="0"/>
              </a:spcAft>
            </a:pPr>
            <a:r>
              <a:rPr lang="en-US" altLang="en-US" sz="2600" b="1" dirty="0" smtClean="0">
                <a:solidFill>
                  <a:srgbClr val="F79646">
                    <a:lumMod val="50000"/>
                  </a:srgbClr>
                </a:solidFill>
                <a:latin typeface="Calibri"/>
              </a:rPr>
              <a:t>Colons and Semicolons</a:t>
            </a:r>
            <a:endParaRPr lang="en-US" altLang="en-US" sz="2600" b="1" dirty="0">
              <a:solidFill>
                <a:srgbClr val="F79646">
                  <a:lumMod val="50000"/>
                </a:srgbClr>
              </a:solidFill>
              <a:latin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1570038" y="1079500"/>
            <a:ext cx="4821237" cy="6639383"/>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spAutoFit/>
          </a:bodyPr>
          <a:lstStyle/>
          <a:p>
            <a:pPr>
              <a:spcAft>
                <a:spcPts val="1800"/>
              </a:spcAft>
              <a:buClr>
                <a:srgbClr val="002060"/>
              </a:buClr>
              <a:buFont typeface="Calibri" panose="020F0502020204030204" pitchFamily="34" charset="0"/>
              <a:buChar char="•"/>
            </a:pPr>
            <a:r>
              <a:rPr lang="en-US" altLang="en-US" sz="2000" b="1" dirty="0">
                <a:latin typeface="Calibri" panose="020F0502020204030204" pitchFamily="34" charset="0"/>
              </a:rPr>
              <a:t>Commas (,) are generally used to indicate a separation of ideas or of elements within the structure of a sentence. Commas are also used to mark the smallest divisions of a sentence or thought</a:t>
            </a:r>
          </a:p>
          <a:p>
            <a:pPr>
              <a:spcAft>
                <a:spcPts val="1800"/>
              </a:spcAft>
              <a:buClr>
                <a:srgbClr val="002060"/>
              </a:buClr>
              <a:buFont typeface="Calibri" panose="020F0502020204030204" pitchFamily="34" charset="0"/>
              <a:buChar char="•"/>
            </a:pPr>
            <a:r>
              <a:rPr lang="en-US" altLang="en-US" sz="2000" b="1" dirty="0">
                <a:latin typeface="Calibri" panose="020F0502020204030204" pitchFamily="34" charset="0"/>
              </a:rPr>
              <a:t>Use commas to separate parts of a list, i.e., “apples, pears, oranges, and cucumbers”</a:t>
            </a:r>
          </a:p>
          <a:p>
            <a:pPr>
              <a:spcAft>
                <a:spcPts val="1800"/>
              </a:spcAft>
              <a:buClr>
                <a:srgbClr val="002060"/>
              </a:buClr>
              <a:buFont typeface="Calibri" panose="020F0502020204030204" pitchFamily="34" charset="0"/>
              <a:buChar char="•"/>
            </a:pPr>
            <a:r>
              <a:rPr lang="en-US" altLang="en-US" sz="2000" b="1" dirty="0">
                <a:latin typeface="Calibri" panose="020F0502020204030204" pitchFamily="34" charset="0"/>
              </a:rPr>
              <a:t>The serial comma is the CAST standard. This refers to using a comma before the words </a:t>
            </a:r>
            <a:r>
              <a:rPr lang="en-US" altLang="en-US" sz="2000" b="1" i="1" dirty="0">
                <a:latin typeface="Calibri" panose="020F0502020204030204" pitchFamily="34" charset="0"/>
              </a:rPr>
              <a:t>and/or</a:t>
            </a:r>
            <a:r>
              <a:rPr lang="en-US" altLang="en-US" sz="2000" b="1" dirty="0">
                <a:latin typeface="Calibri" panose="020F0502020204030204" pitchFamily="34" charset="0"/>
              </a:rPr>
              <a:t> in a list. The serial comma and the word and are highlighted in the following example: “apples, pears, oranges</a:t>
            </a:r>
            <a:r>
              <a:rPr lang="en-US" altLang="en-US" sz="2000" b="1" dirty="0">
                <a:solidFill>
                  <a:schemeClr val="accent6">
                    <a:lumMod val="75000"/>
                  </a:schemeClr>
                </a:solidFill>
                <a:latin typeface="Calibri" panose="020F0502020204030204" pitchFamily="34" charset="0"/>
              </a:rPr>
              <a:t>, and </a:t>
            </a:r>
            <a:r>
              <a:rPr lang="en-US" altLang="en-US" sz="2000" b="1" dirty="0">
                <a:latin typeface="Calibri" panose="020F0502020204030204" pitchFamily="34" charset="0"/>
              </a:rPr>
              <a:t>cucumbers”</a:t>
            </a:r>
          </a:p>
          <a:p>
            <a:pPr>
              <a:spcAft>
                <a:spcPts val="1800"/>
              </a:spcAft>
              <a:buClr>
                <a:srgbClr val="002060"/>
              </a:buClr>
              <a:buFont typeface="Calibri" panose="020F0502020204030204" pitchFamily="34" charset="0"/>
              <a:buChar char="•"/>
            </a:pPr>
            <a:r>
              <a:rPr lang="en-US" altLang="en-US" sz="2000" b="1" dirty="0">
                <a:latin typeface="Calibri" panose="020F0502020204030204" pitchFamily="34" charset="0"/>
              </a:rPr>
              <a:t>Commas vs. Semicolons.  Refer to the previous sub-section on </a:t>
            </a:r>
            <a:r>
              <a:rPr lang="en-US" altLang="en-US" sz="2000" b="1" i="1" dirty="0" smtClean="0">
                <a:solidFill>
                  <a:schemeClr val="accent6">
                    <a:lumMod val="75000"/>
                  </a:schemeClr>
                </a:solidFill>
                <a:latin typeface="Calibri" panose="020F0502020204030204" pitchFamily="34" charset="0"/>
              </a:rPr>
              <a:t>Colons and</a:t>
            </a:r>
            <a:r>
              <a:rPr lang="en-US" altLang="en-US" sz="2000" b="1" dirty="0" smtClean="0">
                <a:solidFill>
                  <a:schemeClr val="accent6">
                    <a:lumMod val="75000"/>
                  </a:schemeClr>
                </a:solidFill>
                <a:latin typeface="Calibri" panose="020F0502020204030204" pitchFamily="34" charset="0"/>
              </a:rPr>
              <a:t> </a:t>
            </a:r>
            <a:r>
              <a:rPr lang="en-US" altLang="en-US" sz="2000" b="1" i="1" dirty="0" smtClean="0">
                <a:solidFill>
                  <a:schemeClr val="accent6">
                    <a:lumMod val="75000"/>
                  </a:schemeClr>
                </a:solidFill>
                <a:latin typeface="Calibri" panose="020F0502020204030204" pitchFamily="34" charset="0"/>
              </a:rPr>
              <a:t>Semicolons</a:t>
            </a:r>
            <a:endParaRPr lang="en-US" altLang="en-US" sz="2000" b="1" i="1" dirty="0">
              <a:solidFill>
                <a:schemeClr val="accent6">
                  <a:lumMod val="75000"/>
                </a:schemeClr>
              </a:solidFill>
              <a:latin typeface="Calibri" panose="020F0502020204030204" pitchFamily="34" charset="0"/>
            </a:endParaRPr>
          </a:p>
          <a:p>
            <a:pPr lvl="1"/>
            <a:endParaRPr lang="en-US" altLang="en-US" dirty="0"/>
          </a:p>
          <a:p>
            <a:pPr lvl="1"/>
            <a:endParaRPr lang="en-US" altLang="en-US" dirty="0"/>
          </a:p>
        </p:txBody>
      </p:sp>
      <p:sp>
        <p:nvSpPr>
          <p:cNvPr id="9219" name="Rectangle 3"/>
          <p:cNvSpPr>
            <a:spLocks noChangeArrowheads="1"/>
          </p:cNvSpPr>
          <p:nvPr/>
        </p:nvSpPr>
        <p:spPr bwMode="auto">
          <a:xfrm>
            <a:off x="3296753" y="232733"/>
            <a:ext cx="1380506" cy="492443"/>
          </a:xfrm>
          <a:prstGeom prst="rect">
            <a:avLst/>
          </a:prstGeom>
          <a:noFill/>
        </p:spPr>
        <p:txBody>
          <a:bodyPr wrap="none" rtlCol="0" anchor="b" anchorCtr="0">
            <a:spAutoFit/>
          </a:bodyPr>
          <a:lstStyle/>
          <a:p>
            <a:pPr algn="ctr" eaLnBrk="1" fontAlgn="auto" hangingPunct="1">
              <a:spcBef>
                <a:spcPts val="0"/>
              </a:spcBef>
              <a:spcAft>
                <a:spcPts val="0"/>
              </a:spcAft>
            </a:pPr>
            <a:r>
              <a:rPr lang="en-US" altLang="en-US" sz="2600" b="1" dirty="0" smtClean="0">
                <a:solidFill>
                  <a:srgbClr val="F79646">
                    <a:lumMod val="50000"/>
                  </a:srgbClr>
                </a:solidFill>
                <a:latin typeface="Calibri"/>
              </a:rPr>
              <a:t>Commas</a:t>
            </a:r>
            <a:endParaRPr lang="en-US" altLang="en-US" sz="2600" b="1" dirty="0">
              <a:solidFill>
                <a:srgbClr val="F79646">
                  <a:lumMod val="50000"/>
                </a:srgbClr>
              </a:solidFill>
              <a:latin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body" idx="1"/>
          </p:nvPr>
        </p:nvSpPr>
        <p:spPr>
          <a:xfrm>
            <a:off x="1570038" y="1079500"/>
            <a:ext cx="4821237" cy="470962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spAutoFit/>
          </a:bodyPr>
          <a:lstStyle/>
          <a:p>
            <a:pPr>
              <a:spcAft>
                <a:spcPts val="1800"/>
              </a:spcAft>
              <a:buClr>
                <a:srgbClr val="002060"/>
              </a:buClr>
              <a:buFont typeface="Calibri" panose="020F0502020204030204" pitchFamily="34" charset="0"/>
              <a:buChar char="•"/>
            </a:pPr>
            <a:r>
              <a:rPr lang="en-US" altLang="en-US" sz="2000" b="1" dirty="0">
                <a:latin typeface="Calibri" panose="020F0502020204030204" pitchFamily="34" charset="0"/>
              </a:rPr>
              <a:t>Company names are generally initially capitalized, unless the company uses all caps,  all lower case, or a trade-marked combination of the two</a:t>
            </a:r>
          </a:p>
          <a:p>
            <a:pPr>
              <a:spcAft>
                <a:spcPts val="1800"/>
              </a:spcAft>
              <a:buClr>
                <a:srgbClr val="002060"/>
              </a:buClr>
              <a:buFont typeface="Calibri" panose="020F0502020204030204" pitchFamily="34" charset="0"/>
              <a:buChar char="•"/>
            </a:pPr>
            <a:r>
              <a:rPr lang="en-US" altLang="en-US" sz="2000" b="1" dirty="0">
                <a:latin typeface="Calibri" panose="020F0502020204030204" pitchFamily="34" charset="0"/>
              </a:rPr>
              <a:t>Spelling of company names must be consistent throughout the document(s).  Please check/verify the correct spelling of company names before submission to the Production department </a:t>
            </a:r>
          </a:p>
          <a:p>
            <a:pPr>
              <a:spcAft>
                <a:spcPts val="1800"/>
              </a:spcAft>
              <a:buClr>
                <a:srgbClr val="002060"/>
              </a:buClr>
              <a:buFont typeface="Calibri" panose="020F0502020204030204" pitchFamily="34" charset="0"/>
              <a:buChar char="•"/>
            </a:pPr>
            <a:r>
              <a:rPr lang="en-US" altLang="en-US" sz="2000" b="1" dirty="0">
                <a:latin typeface="Calibri" panose="020F0502020204030204" pitchFamily="34" charset="0"/>
              </a:rPr>
              <a:t>When referring to the client company in a document, it is often customary to initially capitalize the C in “company,” (e.g</a:t>
            </a:r>
            <a:r>
              <a:rPr lang="en-US" altLang="en-US" sz="2000" b="1" dirty="0" smtClean="0">
                <a:latin typeface="Calibri" panose="020F0502020204030204" pitchFamily="34" charset="0"/>
              </a:rPr>
              <a:t>., </a:t>
            </a:r>
            <a:r>
              <a:rPr lang="en-US" altLang="en-US" sz="2000" b="1" dirty="0">
                <a:latin typeface="Calibri" panose="020F0502020204030204" pitchFamily="34" charset="0"/>
              </a:rPr>
              <a:t>“the Company”).  Similarly, when the client is a bank, the entity may be referred to as “the Bank”</a:t>
            </a:r>
          </a:p>
        </p:txBody>
      </p:sp>
      <p:sp>
        <p:nvSpPr>
          <p:cNvPr id="10243" name="Rectangle 1027"/>
          <p:cNvSpPr>
            <a:spLocks noChangeArrowheads="1"/>
          </p:cNvSpPr>
          <p:nvPr/>
        </p:nvSpPr>
        <p:spPr bwMode="auto">
          <a:xfrm>
            <a:off x="2729075" y="232733"/>
            <a:ext cx="2520625" cy="492443"/>
          </a:xfrm>
          <a:prstGeom prst="rect">
            <a:avLst/>
          </a:prstGeom>
          <a:noFill/>
        </p:spPr>
        <p:txBody>
          <a:bodyPr wrap="none" rtlCol="0" anchor="b" anchorCtr="0">
            <a:spAutoFit/>
          </a:bodyPr>
          <a:lstStyle/>
          <a:p>
            <a:pPr algn="ctr" eaLnBrk="1" fontAlgn="auto" hangingPunct="1">
              <a:spcBef>
                <a:spcPts val="0"/>
              </a:spcBef>
              <a:spcAft>
                <a:spcPts val="0"/>
              </a:spcAft>
            </a:pPr>
            <a:r>
              <a:rPr lang="en-US" altLang="en-US" sz="2600" b="1" dirty="0" smtClean="0">
                <a:solidFill>
                  <a:srgbClr val="F79646">
                    <a:lumMod val="50000"/>
                  </a:srgbClr>
                </a:solidFill>
                <a:latin typeface="Calibri"/>
              </a:rPr>
              <a:t>Company Names</a:t>
            </a:r>
            <a:endParaRPr lang="en-US" altLang="en-US" sz="2600" b="1" dirty="0">
              <a:solidFill>
                <a:srgbClr val="F79646">
                  <a:lumMod val="50000"/>
                </a:srgbClr>
              </a:solidFill>
              <a:latin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1570038" y="1079500"/>
            <a:ext cx="4821237" cy="569450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spAutoFit/>
          </a:bodyPr>
          <a:lstStyle/>
          <a:p>
            <a:pPr>
              <a:spcAft>
                <a:spcPts val="1800"/>
              </a:spcAft>
              <a:buClr>
                <a:srgbClr val="002060"/>
              </a:buClr>
              <a:buFont typeface="Calibri" panose="020F0502020204030204" pitchFamily="34" charset="0"/>
              <a:buChar char="•"/>
            </a:pPr>
            <a:r>
              <a:rPr lang="en-US" altLang="en-US" sz="2000" b="1" dirty="0">
                <a:latin typeface="Calibri" panose="020F0502020204030204" pitchFamily="34" charset="0"/>
              </a:rPr>
              <a:t>Avoid the use of contractions.  Spell out “cannot” instead of “can’t” and “does not” instead of “doesn’t,” etc.</a:t>
            </a:r>
          </a:p>
          <a:p>
            <a:pPr>
              <a:spcAft>
                <a:spcPts val="1800"/>
              </a:spcAft>
              <a:buClr>
                <a:srgbClr val="002060"/>
              </a:buClr>
              <a:buFont typeface="Calibri" panose="020F0502020204030204" pitchFamily="34" charset="0"/>
              <a:buChar char="•"/>
            </a:pPr>
            <a:r>
              <a:rPr lang="en-US" altLang="en-US" sz="2000" b="1" dirty="0">
                <a:latin typeface="Calibri" panose="020F0502020204030204" pitchFamily="34" charset="0"/>
              </a:rPr>
              <a:t>Its vs. It’s: </a:t>
            </a:r>
          </a:p>
          <a:p>
            <a:pPr lvl="1">
              <a:buClr>
                <a:srgbClr val="002060"/>
              </a:buClr>
              <a:buFont typeface="Arial" panose="020B0604020202020204" pitchFamily="34" charset="0"/>
              <a:buChar char="–"/>
            </a:pPr>
            <a:r>
              <a:rPr lang="en-US" altLang="en-US" sz="2000" b="1" i="1" dirty="0">
                <a:solidFill>
                  <a:schemeClr val="accent6">
                    <a:lumMod val="75000"/>
                  </a:schemeClr>
                </a:solidFill>
                <a:latin typeface="Calibri" panose="020F0502020204030204" pitchFamily="34" charset="0"/>
              </a:rPr>
              <a:t>Its</a:t>
            </a:r>
            <a:r>
              <a:rPr lang="en-US" altLang="en-US" sz="2000" b="1" dirty="0">
                <a:solidFill>
                  <a:schemeClr val="accent6">
                    <a:lumMod val="75000"/>
                  </a:schemeClr>
                </a:solidFill>
                <a:latin typeface="Calibri" panose="020F0502020204030204" pitchFamily="34" charset="0"/>
              </a:rPr>
              <a:t> </a:t>
            </a:r>
            <a:r>
              <a:rPr lang="en-US" altLang="en-US" sz="2000" b="1" dirty="0">
                <a:latin typeface="Calibri" panose="020F0502020204030204" pitchFamily="34" charset="0"/>
              </a:rPr>
              <a:t>is the possessive form of the pronoun it and is correctly written without an apostrophe (e.g., Bank of America has stepped up </a:t>
            </a:r>
            <a:r>
              <a:rPr lang="en-US" altLang="en-US" sz="2000" b="1" i="1" dirty="0">
                <a:solidFill>
                  <a:schemeClr val="accent6">
                    <a:lumMod val="75000"/>
                  </a:schemeClr>
                </a:solidFill>
                <a:latin typeface="Calibri" panose="020F0502020204030204" pitchFamily="34" charset="0"/>
              </a:rPr>
              <a:t>its</a:t>
            </a:r>
            <a:r>
              <a:rPr lang="en-US" altLang="en-US" sz="2000" b="1" dirty="0">
                <a:solidFill>
                  <a:schemeClr val="accent6">
                    <a:lumMod val="75000"/>
                  </a:schemeClr>
                </a:solidFill>
                <a:latin typeface="Calibri" panose="020F0502020204030204" pitchFamily="34" charset="0"/>
              </a:rPr>
              <a:t> </a:t>
            </a:r>
            <a:r>
              <a:rPr lang="en-US" altLang="en-US" sz="2000" b="1" dirty="0">
                <a:latin typeface="Calibri" panose="020F0502020204030204" pitchFamily="34" charset="0"/>
              </a:rPr>
              <a:t>operations). It should not be confused with the contraction </a:t>
            </a:r>
            <a:r>
              <a:rPr lang="en-US" altLang="en-US" sz="2000" b="1" i="1" dirty="0">
                <a:solidFill>
                  <a:schemeClr val="accent3">
                    <a:lumMod val="50000"/>
                  </a:schemeClr>
                </a:solidFill>
                <a:latin typeface="Calibri" panose="020F0502020204030204" pitchFamily="34" charset="0"/>
              </a:rPr>
              <a:t>it's</a:t>
            </a:r>
            <a:r>
              <a:rPr lang="en-US" altLang="en-US" sz="2000" b="1" dirty="0">
                <a:solidFill>
                  <a:schemeClr val="accent3">
                    <a:lumMod val="50000"/>
                  </a:schemeClr>
                </a:solidFill>
                <a:latin typeface="Calibri" panose="020F0502020204030204" pitchFamily="34" charset="0"/>
              </a:rPr>
              <a:t> </a:t>
            </a:r>
            <a:r>
              <a:rPr lang="en-US" altLang="en-US" sz="2000" b="1" dirty="0">
                <a:latin typeface="Calibri" panose="020F0502020204030204" pitchFamily="34" charset="0"/>
              </a:rPr>
              <a:t>(for it is or it has), which should always have an apostrophe</a:t>
            </a:r>
          </a:p>
          <a:p>
            <a:pPr lvl="1">
              <a:buClr>
                <a:srgbClr val="002060"/>
              </a:buClr>
              <a:buFont typeface="Arial" panose="020B0604020202020204" pitchFamily="34" charset="0"/>
              <a:buChar char="–"/>
            </a:pPr>
            <a:r>
              <a:rPr lang="en-US" altLang="en-US" sz="2000" b="1" dirty="0">
                <a:latin typeface="Calibri" panose="020F0502020204030204" pitchFamily="34" charset="0"/>
              </a:rPr>
              <a:t>Refer to the </a:t>
            </a:r>
            <a:r>
              <a:rPr lang="en-US" altLang="en-US" sz="2000" b="1" i="1" dirty="0">
                <a:solidFill>
                  <a:schemeClr val="accent6">
                    <a:lumMod val="75000"/>
                  </a:schemeClr>
                </a:solidFill>
                <a:latin typeface="Calibri" panose="020F0502020204030204" pitchFamily="34" charset="0"/>
              </a:rPr>
              <a:t>Grammar</a:t>
            </a:r>
            <a:r>
              <a:rPr lang="en-US" altLang="en-US" sz="2000" b="1" dirty="0">
                <a:solidFill>
                  <a:schemeClr val="accent6">
                    <a:lumMod val="75000"/>
                  </a:schemeClr>
                </a:solidFill>
                <a:latin typeface="Calibri" panose="020F0502020204030204" pitchFamily="34" charset="0"/>
              </a:rPr>
              <a:t> </a:t>
            </a:r>
            <a:r>
              <a:rPr lang="en-US" altLang="en-US" sz="2000" b="1" dirty="0">
                <a:latin typeface="Calibri" panose="020F0502020204030204" pitchFamily="34" charset="0"/>
              </a:rPr>
              <a:t>sub-section for more on this and other common mistakes. Also refer to the information contained in the </a:t>
            </a:r>
            <a:r>
              <a:rPr lang="en-US" altLang="en-US" sz="2000" b="1" i="1" dirty="0">
                <a:solidFill>
                  <a:schemeClr val="accent6">
                    <a:lumMod val="75000"/>
                  </a:schemeClr>
                </a:solidFill>
                <a:latin typeface="Calibri" panose="020F0502020204030204" pitchFamily="34" charset="0"/>
              </a:rPr>
              <a:t>Bootcamp Written Communications </a:t>
            </a:r>
            <a:r>
              <a:rPr lang="en-US" altLang="en-US" sz="2000" b="1" dirty="0">
                <a:latin typeface="Calibri" panose="020F0502020204030204" pitchFamily="34" charset="0"/>
              </a:rPr>
              <a:t>material</a:t>
            </a:r>
          </a:p>
        </p:txBody>
      </p:sp>
      <p:sp>
        <p:nvSpPr>
          <p:cNvPr id="11267" name="Rectangle 3"/>
          <p:cNvSpPr>
            <a:spLocks noChangeArrowheads="1"/>
          </p:cNvSpPr>
          <p:nvPr/>
        </p:nvSpPr>
        <p:spPr bwMode="auto">
          <a:xfrm>
            <a:off x="3016627" y="232733"/>
            <a:ext cx="1937582" cy="492443"/>
          </a:xfrm>
          <a:prstGeom prst="rect">
            <a:avLst/>
          </a:prstGeom>
          <a:noFill/>
        </p:spPr>
        <p:txBody>
          <a:bodyPr wrap="none" rtlCol="0" anchor="b" anchorCtr="0">
            <a:spAutoFit/>
          </a:bodyPr>
          <a:lstStyle/>
          <a:p>
            <a:pPr algn="ctr" eaLnBrk="1" fontAlgn="auto" hangingPunct="1">
              <a:spcBef>
                <a:spcPts val="0"/>
              </a:spcBef>
              <a:spcAft>
                <a:spcPts val="0"/>
              </a:spcAft>
            </a:pPr>
            <a:r>
              <a:rPr lang="en-US" altLang="en-US" sz="2600" b="1" dirty="0" smtClean="0">
                <a:solidFill>
                  <a:srgbClr val="F79646">
                    <a:lumMod val="50000"/>
                  </a:srgbClr>
                </a:solidFill>
                <a:latin typeface="Calibri"/>
              </a:rPr>
              <a:t>Contractions</a:t>
            </a:r>
            <a:endParaRPr lang="en-US" altLang="en-US" sz="2600" b="1" dirty="0">
              <a:solidFill>
                <a:srgbClr val="F79646">
                  <a:lumMod val="50000"/>
                </a:srgbClr>
              </a:solidFill>
              <a:latin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resentation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resentation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resentation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Presentation2</Template>
  <TotalTime>5622</TotalTime>
  <Words>2587</Words>
  <Application>Microsoft Office PowerPoint</Application>
  <PresentationFormat>Letter Paper (8.5x11 in)</PresentationFormat>
  <Paragraphs>174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Presentation2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CAST Management Consultants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Helene F Hinsey</dc:creator>
  <cp:lastModifiedBy>Helene Fluhr Hinsey</cp:lastModifiedBy>
  <cp:revision>217</cp:revision>
  <cp:lastPrinted>2015-01-31T01:18:40Z</cp:lastPrinted>
  <dcterms:created xsi:type="dcterms:W3CDTF">2003-04-18T01:35:24Z</dcterms:created>
  <dcterms:modified xsi:type="dcterms:W3CDTF">2015-01-31T01:47:01Z</dcterms:modified>
</cp:coreProperties>
</file>