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70" r:id="rId6"/>
    <p:sldId id="267" r:id="rId7"/>
    <p:sldId id="274" r:id="rId8"/>
    <p:sldId id="282" r:id="rId9"/>
    <p:sldId id="273" r:id="rId10"/>
    <p:sldId id="284" r:id="rId11"/>
  </p:sldIdLst>
  <p:sldSz cx="9144000" cy="5143500" type="screen16x9"/>
  <p:notesSz cx="6858000" cy="9144000"/>
  <p:embeddedFontLst>
    <p:embeddedFont>
      <p:font typeface="Alata" pitchFamily="2" charset="77"/>
      <p:regular r:id="rId13"/>
    </p:embeddedFont>
    <p:embeddedFont>
      <p:font typeface="Angsana New" panose="02020603050405020304" pitchFamily="18" charset="-34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Poppins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91ABFD-CCD6-40D9-BB58-14F0D514BEA9}">
  <a:tblStyle styleId="{2891ABFD-CCD6-40D9-BB58-14F0D514B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328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9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2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85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65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73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6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36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dc6316f5a0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dc6316f5a0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5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dcc031ca3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dcc031ca3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47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c6316f5a0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c6316f5a0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2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70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6364529" y="2756105"/>
            <a:ext cx="2750707" cy="2185705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83179" y="971688"/>
            <a:ext cx="4243045" cy="1559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A Review of Machine Learning and </a:t>
            </a:r>
            <a:r>
              <a:rPr lang="en-GB" sz="3200" dirty="0" err="1"/>
              <a:t>TinyML</a:t>
            </a:r>
            <a:r>
              <a:rPr lang="en-GB" sz="3200" dirty="0"/>
              <a:t> in Healthcare</a:t>
            </a:r>
            <a:endParaRPr sz="3200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141986" y="2790462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0000"/>
              </a:lnSpc>
              <a:buClr>
                <a:schemeClr val="dk1"/>
              </a:buClr>
              <a:buSzPts val="1100"/>
            </a:pP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Authors: Vasileios </a:t>
            </a:r>
            <a:r>
              <a:rPr lang="en-US" sz="1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Tsoukas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endParaRPr lang="el-GR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lvl="0" indent="0" defTabSz="223838">
              <a:lnSpc>
                <a:spcPct val="90000"/>
              </a:lnSpc>
              <a:buClr>
                <a:schemeClr val="dk1"/>
              </a:buClr>
              <a:buSzPts val="1100"/>
              <a:tabLst>
                <a:tab pos="358775" algn="l"/>
              </a:tabLst>
            </a:pPr>
            <a:r>
              <a:rPr lang="el-GR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Eleni Boumpa,</a:t>
            </a:r>
          </a:p>
          <a:p>
            <a:pPr marL="0" lvl="0" indent="0">
              <a:lnSpc>
                <a:spcPct val="90000"/>
              </a:lnSpc>
              <a:buClr>
                <a:schemeClr val="dk1"/>
              </a:buClr>
              <a:buSzPts val="1100"/>
              <a:tabLst>
                <a:tab pos="447675" algn="l"/>
              </a:tabLst>
            </a:pPr>
            <a:r>
              <a:rPr lang="el-GR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Georgios </a:t>
            </a:r>
            <a:r>
              <a:rPr lang="en-US" sz="1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Giannakas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</a:p>
          <a:p>
            <a:pPr marL="0" lvl="0" indent="0">
              <a:lnSpc>
                <a:spcPct val="90000"/>
              </a:lnSpc>
              <a:buClr>
                <a:schemeClr val="dk1"/>
              </a:buClr>
              <a:buSzPts val="1100"/>
              <a:tabLst>
                <a:tab pos="447675" algn="l"/>
              </a:tabLst>
            </a:pPr>
            <a:r>
              <a:rPr lang="el-GR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Athanasios Kakarountas</a:t>
            </a:r>
          </a:p>
        </p:txBody>
      </p:sp>
      <p:sp>
        <p:nvSpPr>
          <p:cNvPr id="397" name="Google Shape;397;p33"/>
          <p:cNvSpPr/>
          <p:nvPr/>
        </p:nvSpPr>
        <p:spPr>
          <a:xfrm>
            <a:off x="5955951" y="850250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489140" y="534613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7880940" y="707330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6806680" y="698954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Picture 2" descr="Logo&#10;&#10;Description automatically generated">
            <a:extLst>
              <a:ext uri="{FF2B5EF4-FFF2-40B4-BE49-F238E27FC236}">
                <a16:creationId xmlns:a16="http://schemas.microsoft.com/office/drawing/2014/main" id="{E0C72B4B-31DB-284C-9B4D-B9F53E72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79" y="151356"/>
            <a:ext cx="1484902" cy="5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E5AD5BD-2F4F-1347-9050-E7341DE80AE4}"/>
              </a:ext>
            </a:extLst>
          </p:cNvPr>
          <p:cNvSpPr txBox="1"/>
          <p:nvPr/>
        </p:nvSpPr>
        <p:spPr>
          <a:xfrm>
            <a:off x="819600" y="4479991"/>
            <a:ext cx="2791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Intelligent Systems Laboratory, </a:t>
            </a:r>
          </a:p>
          <a:p>
            <a:r>
              <a:rPr lang="en-GB" sz="1000" dirty="0"/>
              <a:t>Dept. of Computer Science and</a:t>
            </a:r>
            <a:br>
              <a:rPr lang="en-GB" sz="1000" dirty="0"/>
            </a:br>
            <a:r>
              <a:rPr lang="en-GB" sz="1000" dirty="0"/>
              <a:t>Biomedical Informatics, University of Thessaly</a:t>
            </a:r>
            <a:endParaRPr lang="x-none" sz="1000" dirty="0"/>
          </a:p>
        </p:txBody>
      </p:sp>
      <p:pic>
        <p:nvPicPr>
          <p:cNvPr id="88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E68FFED-DFD5-214C-83A4-BCE8BF7ED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" y="4385420"/>
            <a:ext cx="715771" cy="71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54744AF-65BF-E54B-A348-ABFDEE05D3C5}"/>
              </a:ext>
            </a:extLst>
          </p:cNvPr>
          <p:cNvSpPr txBox="1"/>
          <p:nvPr/>
        </p:nvSpPr>
        <p:spPr>
          <a:xfrm>
            <a:off x="5803270" y="235483"/>
            <a:ext cx="46077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0" u="none" strike="noStrike" dirty="0">
                <a:effectLst/>
                <a:latin typeface="Poppins" panose="020B0604020202020204" pitchFamily="34" charset="0"/>
              </a:rPr>
              <a:t>25th Pan-Hellenic Conference on Informatics</a:t>
            </a:r>
            <a:endParaRPr lang="x-non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1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32" name="Google Shape;2232;p61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25" name="Google Shape;2325;p61"/>
          <p:cNvGrpSpPr/>
          <p:nvPr/>
        </p:nvGrpSpPr>
        <p:grpSpPr>
          <a:xfrm>
            <a:off x="1137321" y="3280104"/>
            <a:ext cx="321708" cy="321691"/>
            <a:chOff x="266768" y="1721375"/>
            <a:chExt cx="397907" cy="397887"/>
          </a:xfrm>
        </p:grpSpPr>
        <p:sp>
          <p:nvSpPr>
            <p:cNvPr id="2326" name="Google Shape;2326;p6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61"/>
          <p:cNvGrpSpPr/>
          <p:nvPr/>
        </p:nvGrpSpPr>
        <p:grpSpPr>
          <a:xfrm>
            <a:off x="1830422" y="3280104"/>
            <a:ext cx="321674" cy="321691"/>
            <a:chOff x="864491" y="1723250"/>
            <a:chExt cx="397866" cy="397887"/>
          </a:xfrm>
        </p:grpSpPr>
        <p:sp>
          <p:nvSpPr>
            <p:cNvPr id="2329" name="Google Shape;2329;p6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" name="Google Shape;2760;p66">
            <a:extLst>
              <a:ext uri="{FF2B5EF4-FFF2-40B4-BE49-F238E27FC236}">
                <a16:creationId xmlns:a16="http://schemas.microsoft.com/office/drawing/2014/main" id="{22EF16B3-0DE0-F140-AD72-B386391BF4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567" b="11945"/>
          <a:stretch/>
        </p:blipFill>
        <p:spPr>
          <a:xfrm>
            <a:off x="5347337" y="1296063"/>
            <a:ext cx="2659342" cy="246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51F329-EE1C-5747-8134-D3813AEA7FFB}"/>
              </a:ext>
            </a:extLst>
          </p:cNvPr>
          <p:cNvSpPr/>
          <p:nvPr/>
        </p:nvSpPr>
        <p:spPr>
          <a:xfrm>
            <a:off x="850790" y="3697357"/>
            <a:ext cx="3800723" cy="818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06" name="Picture 2" descr="Logo&#10;&#10;Description automatically generated">
            <a:extLst>
              <a:ext uri="{FF2B5EF4-FFF2-40B4-BE49-F238E27FC236}">
                <a16:creationId xmlns:a16="http://schemas.microsoft.com/office/drawing/2014/main" id="{36E60FE2-8C33-6344-868F-A40CA5FF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62" y="3837205"/>
            <a:ext cx="1524389" cy="5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AAA83AF4-1670-5844-898B-E00C8FF8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62" y="3772964"/>
            <a:ext cx="648167" cy="6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738325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 idx="2"/>
          </p:nvPr>
        </p:nvSpPr>
        <p:spPr>
          <a:xfrm>
            <a:off x="1609575" y="1155187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 idx="3"/>
          </p:nvPr>
        </p:nvSpPr>
        <p:spPr>
          <a:xfrm>
            <a:off x="714450" y="1205262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1"/>
          </p:nvPr>
        </p:nvSpPr>
        <p:spPr>
          <a:xfrm>
            <a:off x="1609575" y="1551912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IoT, AI and Healthcare</a:t>
            </a:r>
            <a:endParaRPr dirty="0"/>
          </a:p>
        </p:txBody>
      </p:sp>
      <p:sp>
        <p:nvSpPr>
          <p:cNvPr id="416" name="Google Shape;416;p35"/>
          <p:cNvSpPr txBox="1">
            <a:spLocks noGrp="1"/>
          </p:cNvSpPr>
          <p:nvPr>
            <p:ph type="title" idx="4"/>
          </p:nvPr>
        </p:nvSpPr>
        <p:spPr>
          <a:xfrm>
            <a:off x="1609574" y="2123116"/>
            <a:ext cx="2829151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Revolution of </a:t>
            </a:r>
            <a:r>
              <a:rPr lang="en" dirty="0" err="1"/>
              <a:t>TinyML</a:t>
            </a:r>
            <a:endParaRPr dirty="0"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 idx="5"/>
          </p:nvPr>
        </p:nvSpPr>
        <p:spPr>
          <a:xfrm>
            <a:off x="714300" y="2173191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6"/>
          </p:nvPr>
        </p:nvSpPr>
        <p:spPr>
          <a:xfrm>
            <a:off x="1609575" y="2519841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Embedded ML and MCUs</a:t>
            </a:r>
            <a:endParaRPr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title" idx="7"/>
          </p:nvPr>
        </p:nvSpPr>
        <p:spPr>
          <a:xfrm>
            <a:off x="5610000" y="1155187"/>
            <a:ext cx="3209495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Role of ML in Healthcare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title" idx="8"/>
          </p:nvPr>
        </p:nvSpPr>
        <p:spPr>
          <a:xfrm>
            <a:off x="4705200" y="1205262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subTitle" idx="9"/>
          </p:nvPr>
        </p:nvSpPr>
        <p:spPr>
          <a:xfrm>
            <a:off x="5600550" y="1551912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ML, Healthcare and Applications</a:t>
            </a:r>
            <a:endParaRPr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title" idx="13"/>
          </p:nvPr>
        </p:nvSpPr>
        <p:spPr>
          <a:xfrm>
            <a:off x="5600550" y="2123116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of </a:t>
            </a:r>
            <a:r>
              <a:rPr lang="en" dirty="0" err="1"/>
              <a:t>TinyML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title" idx="14"/>
          </p:nvPr>
        </p:nvSpPr>
        <p:spPr>
          <a:xfrm>
            <a:off x="4705275" y="2173191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4" name="Google Shape;424;p35"/>
          <p:cNvSpPr txBox="1">
            <a:spLocks noGrp="1"/>
          </p:cNvSpPr>
          <p:nvPr>
            <p:ph type="subTitle" idx="15"/>
          </p:nvPr>
        </p:nvSpPr>
        <p:spPr>
          <a:xfrm>
            <a:off x="5600550" y="2519841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Autonomous Low-Cost Devices</a:t>
            </a:r>
            <a:endParaRPr dirty="0"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Google Shape;413;p35">
            <a:extLst>
              <a:ext uri="{FF2B5EF4-FFF2-40B4-BE49-F238E27FC236}">
                <a16:creationId xmlns:a16="http://schemas.microsoft.com/office/drawing/2014/main" id="{2C1C071B-3578-1E40-BAF5-839FB8BF9EA1}"/>
              </a:ext>
            </a:extLst>
          </p:cNvPr>
          <p:cNvSpPr txBox="1">
            <a:spLocks/>
          </p:cNvSpPr>
          <p:nvPr/>
        </p:nvSpPr>
        <p:spPr>
          <a:xfrm>
            <a:off x="1633450" y="304097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TinyML</a:t>
            </a:r>
            <a:r>
              <a:rPr lang="en-GB" dirty="0"/>
              <a:t> in Healthcare</a:t>
            </a:r>
          </a:p>
        </p:txBody>
      </p:sp>
      <p:sp>
        <p:nvSpPr>
          <p:cNvPr id="22" name="Google Shape;414;p35">
            <a:extLst>
              <a:ext uri="{FF2B5EF4-FFF2-40B4-BE49-F238E27FC236}">
                <a16:creationId xmlns:a16="http://schemas.microsoft.com/office/drawing/2014/main" id="{987D4C2F-C986-FE40-8A67-9EB12EB087B9}"/>
              </a:ext>
            </a:extLst>
          </p:cNvPr>
          <p:cNvSpPr txBox="1">
            <a:spLocks/>
          </p:cNvSpPr>
          <p:nvPr/>
        </p:nvSpPr>
        <p:spPr>
          <a:xfrm>
            <a:off x="738325" y="309104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05.</a:t>
            </a:r>
          </a:p>
        </p:txBody>
      </p:sp>
      <p:sp>
        <p:nvSpPr>
          <p:cNvPr id="23" name="Google Shape;415;p35">
            <a:extLst>
              <a:ext uri="{FF2B5EF4-FFF2-40B4-BE49-F238E27FC236}">
                <a16:creationId xmlns:a16="http://schemas.microsoft.com/office/drawing/2014/main" id="{073DCB90-463D-3E42-BA57-35E63521C4B8}"/>
              </a:ext>
            </a:extLst>
          </p:cNvPr>
          <p:cNvSpPr txBox="1">
            <a:spLocks/>
          </p:cNvSpPr>
          <p:nvPr/>
        </p:nvSpPr>
        <p:spPr>
          <a:xfrm>
            <a:off x="1633450" y="3437695"/>
            <a:ext cx="238198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Examples of various Apps</a:t>
            </a:r>
          </a:p>
        </p:txBody>
      </p:sp>
      <p:sp>
        <p:nvSpPr>
          <p:cNvPr id="24" name="Google Shape;419;p35">
            <a:extLst>
              <a:ext uri="{FF2B5EF4-FFF2-40B4-BE49-F238E27FC236}">
                <a16:creationId xmlns:a16="http://schemas.microsoft.com/office/drawing/2014/main" id="{1066F417-DE2E-0C43-95F8-064BFE3A07F7}"/>
              </a:ext>
            </a:extLst>
          </p:cNvPr>
          <p:cNvSpPr txBox="1">
            <a:spLocks/>
          </p:cNvSpPr>
          <p:nvPr/>
        </p:nvSpPr>
        <p:spPr>
          <a:xfrm>
            <a:off x="5624425" y="304097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Challenges</a:t>
            </a:r>
          </a:p>
        </p:txBody>
      </p:sp>
      <p:sp>
        <p:nvSpPr>
          <p:cNvPr id="25" name="Google Shape;420;p35">
            <a:extLst>
              <a:ext uri="{FF2B5EF4-FFF2-40B4-BE49-F238E27FC236}">
                <a16:creationId xmlns:a16="http://schemas.microsoft.com/office/drawing/2014/main" id="{A163071D-EE1B-924F-A51A-C25251C35E78}"/>
              </a:ext>
            </a:extLst>
          </p:cNvPr>
          <p:cNvSpPr txBox="1">
            <a:spLocks/>
          </p:cNvSpPr>
          <p:nvPr/>
        </p:nvSpPr>
        <p:spPr>
          <a:xfrm>
            <a:off x="4729075" y="3126838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06.</a:t>
            </a:r>
          </a:p>
        </p:txBody>
      </p:sp>
      <p:sp>
        <p:nvSpPr>
          <p:cNvPr id="26" name="Google Shape;421;p35">
            <a:extLst>
              <a:ext uri="{FF2B5EF4-FFF2-40B4-BE49-F238E27FC236}">
                <a16:creationId xmlns:a16="http://schemas.microsoft.com/office/drawing/2014/main" id="{25062EB8-766C-2548-9BC2-07DD3F801C77}"/>
              </a:ext>
            </a:extLst>
          </p:cNvPr>
          <p:cNvSpPr txBox="1">
            <a:spLocks/>
          </p:cNvSpPr>
          <p:nvPr/>
        </p:nvSpPr>
        <p:spPr>
          <a:xfrm>
            <a:off x="5624425" y="343769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Hardware and </a:t>
            </a:r>
            <a:r>
              <a:rPr lang="en-GB"/>
              <a:t>Software Constraints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82153-FD99-1E4E-BC37-44428FD1C47A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37860-6937-4D15-B29F-7B783021E939}"/>
              </a:ext>
            </a:extLst>
          </p:cNvPr>
          <p:cNvSpPr txBox="1"/>
          <p:nvPr/>
        </p:nvSpPr>
        <p:spPr>
          <a:xfrm>
            <a:off x="4984884" y="70898"/>
            <a:ext cx="407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lata" panose="020B0604020202020204" charset="0"/>
              </a:rPr>
              <a:t>A Review of Machine Learning and TinyML in Healthcare - </a:t>
            </a:r>
            <a:r>
              <a:rPr lang="en-US" sz="1000" dirty="0">
                <a:solidFill>
                  <a:schemeClr val="bg1"/>
                </a:solidFill>
                <a:latin typeface="Alata" panose="020B0604020202020204" charset="0"/>
              </a:rPr>
              <a:t>PCI 2021</a:t>
            </a:r>
            <a:endParaRPr lang="el-GR" sz="1000" dirty="0">
              <a:solidFill>
                <a:schemeClr val="bg1"/>
              </a:solidFill>
            </a:endParaRPr>
          </a:p>
        </p:txBody>
      </p:sp>
      <p:sp>
        <p:nvSpPr>
          <p:cNvPr id="29" name="Google Shape;419;p35">
            <a:extLst>
              <a:ext uri="{FF2B5EF4-FFF2-40B4-BE49-F238E27FC236}">
                <a16:creationId xmlns:a16="http://schemas.microsoft.com/office/drawing/2014/main" id="{1066F417-DE2E-0C43-95F8-064BFE3A07F7}"/>
              </a:ext>
            </a:extLst>
          </p:cNvPr>
          <p:cNvSpPr txBox="1">
            <a:spLocks/>
          </p:cNvSpPr>
          <p:nvPr/>
        </p:nvSpPr>
        <p:spPr>
          <a:xfrm>
            <a:off x="5633875" y="4051237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Conclusions</a:t>
            </a:r>
          </a:p>
        </p:txBody>
      </p:sp>
      <p:sp>
        <p:nvSpPr>
          <p:cNvPr id="30" name="Google Shape;420;p35">
            <a:extLst>
              <a:ext uri="{FF2B5EF4-FFF2-40B4-BE49-F238E27FC236}">
                <a16:creationId xmlns:a16="http://schemas.microsoft.com/office/drawing/2014/main" id="{A163071D-EE1B-924F-A51A-C25251C35E78}"/>
              </a:ext>
            </a:extLst>
          </p:cNvPr>
          <p:cNvSpPr txBox="1">
            <a:spLocks/>
          </p:cNvSpPr>
          <p:nvPr/>
        </p:nvSpPr>
        <p:spPr>
          <a:xfrm>
            <a:off x="4738525" y="413710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32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07.</a:t>
            </a:r>
          </a:p>
        </p:txBody>
      </p:sp>
      <p:sp>
        <p:nvSpPr>
          <p:cNvPr id="31" name="Google Shape;421;p35">
            <a:extLst>
              <a:ext uri="{FF2B5EF4-FFF2-40B4-BE49-F238E27FC236}">
                <a16:creationId xmlns:a16="http://schemas.microsoft.com/office/drawing/2014/main" id="{25062EB8-766C-2548-9BC2-07DD3F801C77}"/>
              </a:ext>
            </a:extLst>
          </p:cNvPr>
          <p:cNvSpPr txBox="1">
            <a:spLocks/>
          </p:cNvSpPr>
          <p:nvPr/>
        </p:nvSpPr>
        <p:spPr>
          <a:xfrm>
            <a:off x="5633875" y="4447962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Emerging Technology and Healthcare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118238" y="746506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Introduction</a:t>
            </a:r>
            <a:endParaRPr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subTitle" idx="1"/>
          </p:nvPr>
        </p:nvSpPr>
        <p:spPr>
          <a:xfrm>
            <a:off x="4935738" y="2029229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amount of Data and Cloud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and Privacy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Approaches</a:t>
            </a:r>
            <a:endParaRPr dirty="0"/>
          </a:p>
        </p:txBody>
      </p:sp>
      <p:grpSp>
        <p:nvGrpSpPr>
          <p:cNvPr id="437" name="Google Shape;437;p36"/>
          <p:cNvGrpSpPr/>
          <p:nvPr/>
        </p:nvGrpSpPr>
        <p:grpSpPr>
          <a:xfrm>
            <a:off x="1018213" y="2018785"/>
            <a:ext cx="1907867" cy="1869256"/>
            <a:chOff x="521725" y="1038225"/>
            <a:chExt cx="3436494" cy="3219401"/>
          </a:xfrm>
        </p:grpSpPr>
        <p:sp>
          <p:nvSpPr>
            <p:cNvPr id="438" name="Google Shape;438;p36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9AD8768-CFE5-B648-BE90-DD0FC407DFA2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x-non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2B4D8D-5834-4963-A56B-039D66375545}"/>
              </a:ext>
            </a:extLst>
          </p:cNvPr>
          <p:cNvSpPr txBox="1"/>
          <p:nvPr/>
        </p:nvSpPr>
        <p:spPr>
          <a:xfrm>
            <a:off x="4902145" y="283273"/>
            <a:ext cx="407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lata" panose="020B0604020202020204" charset="0"/>
              </a:rPr>
              <a:t>A Review of Machine Learning and TinyML in Healthcare - </a:t>
            </a:r>
            <a:r>
              <a:rPr lang="en-US" sz="1000" dirty="0">
                <a:solidFill>
                  <a:schemeClr val="bg1"/>
                </a:solidFill>
                <a:latin typeface="Alata" panose="020B0604020202020204" charset="0"/>
              </a:rPr>
              <a:t>PCI 2021</a:t>
            </a:r>
            <a:endParaRPr lang="el-GR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The Role of ML in Healthcare</a:t>
            </a:r>
            <a:endParaRPr lang="x-none" sz="2400" dirty="0">
              <a:effectLst/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688858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types and healthcare applications</a:t>
            </a:r>
            <a:endParaRPr dirty="0"/>
          </a:p>
        </p:txBody>
      </p:sp>
      <p:sp>
        <p:nvSpPr>
          <p:cNvPr id="499" name="Google Shape;499;p37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7083906" y="2731921"/>
            <a:ext cx="1752017" cy="1717919"/>
            <a:chOff x="4195962" y="812731"/>
            <a:chExt cx="4338518" cy="3791511"/>
          </a:xfrm>
        </p:grpSpPr>
        <p:grpSp>
          <p:nvGrpSpPr>
            <p:cNvPr id="504" name="Google Shape;504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527" name="Google Shape;527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498;p37">
            <a:extLst>
              <a:ext uri="{FF2B5EF4-FFF2-40B4-BE49-F238E27FC236}">
                <a16:creationId xmlns:a16="http://schemas.microsoft.com/office/drawing/2014/main" id="{E7214C66-6010-174D-86B0-DA2A758ECA1B}"/>
              </a:ext>
            </a:extLst>
          </p:cNvPr>
          <p:cNvSpPr txBox="1">
            <a:spLocks/>
          </p:cNvSpPr>
          <p:nvPr/>
        </p:nvSpPr>
        <p:spPr>
          <a:xfrm>
            <a:off x="4037273" y="1535854"/>
            <a:ext cx="2688858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dirty="0"/>
              <a:t>Prognosis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Diagnosis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Treatment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Fall Prediction System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Health Monitoring System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7D9571-8674-DD4A-9876-4C09A226886C}"/>
              </a:ext>
            </a:extLst>
          </p:cNvPr>
          <p:cNvCxnSpPr/>
          <p:nvPr/>
        </p:nvCxnSpPr>
        <p:spPr>
          <a:xfrm>
            <a:off x="6838122" y="1535854"/>
            <a:ext cx="0" cy="269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BA60CBE-FFE2-7245-A480-903D39117F92}"/>
              </a:ext>
            </a:extLst>
          </p:cNvPr>
          <p:cNvCxnSpPr/>
          <p:nvPr/>
        </p:nvCxnSpPr>
        <p:spPr>
          <a:xfrm>
            <a:off x="3762300" y="1521406"/>
            <a:ext cx="0" cy="269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A292E6F-36EB-BF42-A23F-5154BC02F66C}"/>
              </a:ext>
            </a:extLst>
          </p:cNvPr>
          <p:cNvCxnSpPr>
            <a:cxnSpLocks/>
          </p:cNvCxnSpPr>
          <p:nvPr/>
        </p:nvCxnSpPr>
        <p:spPr>
          <a:xfrm flipH="1">
            <a:off x="3897466" y="3045559"/>
            <a:ext cx="2828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028B483-AB13-FD48-AE03-7D6EC471E6B3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7"/>
          <p:cNvSpPr/>
          <p:nvPr/>
        </p:nvSpPr>
        <p:spPr>
          <a:xfrm>
            <a:off x="992913" y="16668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7"/>
          <p:cNvSpPr/>
          <p:nvPr/>
        </p:nvSpPr>
        <p:spPr>
          <a:xfrm>
            <a:off x="5102913" y="16668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7"/>
          <p:cNvSpPr/>
          <p:nvPr/>
        </p:nvSpPr>
        <p:spPr>
          <a:xfrm>
            <a:off x="992913" y="32384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7"/>
          <p:cNvSpPr/>
          <p:nvPr/>
        </p:nvSpPr>
        <p:spPr>
          <a:xfrm>
            <a:off x="5102913" y="32384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The Revolution of </a:t>
            </a:r>
            <a:r>
              <a:rPr lang="en" dirty="0" err="1"/>
              <a:t>TinyML</a:t>
            </a:r>
            <a:endParaRPr dirty="0"/>
          </a:p>
        </p:txBody>
      </p:sp>
      <p:sp>
        <p:nvSpPr>
          <p:cNvPr id="1674" name="Google Shape;1674;p4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Microcontrollers</a:t>
            </a:r>
            <a:endParaRPr dirty="0"/>
          </a:p>
        </p:txBody>
      </p:sp>
      <p:sp>
        <p:nvSpPr>
          <p:cNvPr id="1675" name="Google Shape;1675;p4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Hardware - Software</a:t>
            </a:r>
            <a:endParaRPr dirty="0"/>
          </a:p>
        </p:txBody>
      </p:sp>
      <p:sp>
        <p:nvSpPr>
          <p:cNvPr id="1676" name="Google Shape;1676;p47"/>
          <p:cNvSpPr txBox="1">
            <a:spLocks noGrp="1"/>
          </p:cNvSpPr>
          <p:nvPr>
            <p:ph type="title" idx="3"/>
          </p:nvPr>
        </p:nvSpPr>
        <p:spPr>
          <a:xfrm>
            <a:off x="1764374" y="3098950"/>
            <a:ext cx="23941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Reinforcement Learning</a:t>
            </a:r>
            <a:endParaRPr dirty="0"/>
          </a:p>
        </p:txBody>
      </p:sp>
      <p:sp>
        <p:nvSpPr>
          <p:cNvPr id="1677" name="Google Shape;1677;p47"/>
          <p:cNvSpPr txBox="1">
            <a:spLocks noGrp="1"/>
          </p:cNvSpPr>
          <p:nvPr>
            <p:ph type="subTitle" idx="4"/>
          </p:nvPr>
        </p:nvSpPr>
        <p:spPr>
          <a:xfrm>
            <a:off x="1764374" y="384322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New Studies</a:t>
            </a:r>
            <a:endParaRPr dirty="0"/>
          </a:p>
        </p:txBody>
      </p:sp>
      <p:sp>
        <p:nvSpPr>
          <p:cNvPr id="1678" name="Google Shape;1678;p4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Services</a:t>
            </a:r>
            <a:endParaRPr dirty="0"/>
          </a:p>
        </p:txBody>
      </p:sp>
      <p:sp>
        <p:nvSpPr>
          <p:cNvPr id="1679" name="Google Shape;1679;p47"/>
          <p:cNvSpPr txBox="1">
            <a:spLocks noGrp="1"/>
          </p:cNvSpPr>
          <p:nvPr>
            <p:ph type="subTitle" idx="6"/>
          </p:nvPr>
        </p:nvSpPr>
        <p:spPr>
          <a:xfrm>
            <a:off x="5874374" y="1933575"/>
            <a:ext cx="2697131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Compact and power-efficient devices</a:t>
            </a:r>
            <a:endParaRPr dirty="0"/>
          </a:p>
        </p:txBody>
      </p:sp>
      <p:sp>
        <p:nvSpPr>
          <p:cNvPr id="1680" name="Google Shape;1680;p47"/>
          <p:cNvSpPr txBox="1">
            <a:spLocks noGrp="1"/>
          </p:cNvSpPr>
          <p:nvPr>
            <p:ph type="title" idx="7"/>
          </p:nvPr>
        </p:nvSpPr>
        <p:spPr>
          <a:xfrm>
            <a:off x="5874374" y="3098950"/>
            <a:ext cx="2394157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Deployment and Embedded Hardware</a:t>
            </a:r>
            <a:endParaRPr dirty="0"/>
          </a:p>
        </p:txBody>
      </p:sp>
      <p:sp>
        <p:nvSpPr>
          <p:cNvPr id="1681" name="Google Shape;1681;p47"/>
          <p:cNvSpPr txBox="1">
            <a:spLocks noGrp="1"/>
          </p:cNvSpPr>
          <p:nvPr>
            <p:ph type="subTitle" idx="8"/>
          </p:nvPr>
        </p:nvSpPr>
        <p:spPr>
          <a:xfrm>
            <a:off x="5933102" y="384322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Model Size Reduction and Frameworks</a:t>
            </a:r>
            <a:endParaRPr dirty="0"/>
          </a:p>
        </p:txBody>
      </p:sp>
      <p:grpSp>
        <p:nvGrpSpPr>
          <p:cNvPr id="1697" name="Google Shape;1697;p47"/>
          <p:cNvGrpSpPr/>
          <p:nvPr/>
        </p:nvGrpSpPr>
        <p:grpSpPr>
          <a:xfrm>
            <a:off x="5244618" y="1809524"/>
            <a:ext cx="354710" cy="352803"/>
            <a:chOff x="-27351575" y="3175300"/>
            <a:chExt cx="297750" cy="296150"/>
          </a:xfrm>
        </p:grpSpPr>
        <p:sp>
          <p:nvSpPr>
            <p:cNvPr id="1698" name="Google Shape;1698;p47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47"/>
          <p:cNvGrpSpPr/>
          <p:nvPr/>
        </p:nvGrpSpPr>
        <p:grpSpPr>
          <a:xfrm>
            <a:off x="1135561" y="3391452"/>
            <a:ext cx="352833" cy="332194"/>
            <a:chOff x="-23615075" y="3906200"/>
            <a:chExt cx="296175" cy="278850"/>
          </a:xfrm>
        </p:grpSpPr>
        <p:sp>
          <p:nvSpPr>
            <p:cNvPr id="1703" name="Google Shape;1703;p47"/>
            <p:cNvSpPr/>
            <p:nvPr/>
          </p:nvSpPr>
          <p:spPr>
            <a:xfrm>
              <a:off x="-23615075" y="3954250"/>
              <a:ext cx="296175" cy="193775"/>
            </a:xfrm>
            <a:custGeom>
              <a:avLst/>
              <a:gdLst/>
              <a:ahLst/>
              <a:cxnLst/>
              <a:rect l="l" t="t" r="r" b="b"/>
              <a:pathLst>
                <a:path w="11847" h="7751" extrusionOk="0">
                  <a:moveTo>
                    <a:pt x="10838" y="2993"/>
                  </a:moveTo>
                  <a:cubicBezTo>
                    <a:pt x="11027" y="2993"/>
                    <a:pt x="11185" y="3119"/>
                    <a:pt x="11185" y="3340"/>
                  </a:cubicBezTo>
                  <a:cubicBezTo>
                    <a:pt x="11153" y="3403"/>
                    <a:pt x="11153" y="3497"/>
                    <a:pt x="11059" y="3529"/>
                  </a:cubicBezTo>
                  <a:cubicBezTo>
                    <a:pt x="10996" y="3592"/>
                    <a:pt x="10901" y="3687"/>
                    <a:pt x="10806" y="3687"/>
                  </a:cubicBezTo>
                  <a:lnTo>
                    <a:pt x="1040" y="3687"/>
                  </a:lnTo>
                  <a:cubicBezTo>
                    <a:pt x="914" y="3687"/>
                    <a:pt x="819" y="3655"/>
                    <a:pt x="756" y="3529"/>
                  </a:cubicBezTo>
                  <a:cubicBezTo>
                    <a:pt x="725" y="3497"/>
                    <a:pt x="662" y="3403"/>
                    <a:pt x="662" y="3340"/>
                  </a:cubicBezTo>
                  <a:cubicBezTo>
                    <a:pt x="662" y="3119"/>
                    <a:pt x="819" y="2993"/>
                    <a:pt x="1040" y="2993"/>
                  </a:cubicBezTo>
                  <a:close/>
                  <a:moveTo>
                    <a:pt x="9735" y="4411"/>
                  </a:moveTo>
                  <a:cubicBezTo>
                    <a:pt x="9641" y="4947"/>
                    <a:pt x="9357" y="5671"/>
                    <a:pt x="8507" y="6364"/>
                  </a:cubicBezTo>
                  <a:cubicBezTo>
                    <a:pt x="8444" y="6396"/>
                    <a:pt x="8349" y="6459"/>
                    <a:pt x="8318" y="6459"/>
                  </a:cubicBezTo>
                  <a:cubicBezTo>
                    <a:pt x="8192" y="6459"/>
                    <a:pt x="8129" y="6396"/>
                    <a:pt x="8034" y="6333"/>
                  </a:cubicBezTo>
                  <a:cubicBezTo>
                    <a:pt x="7908" y="6175"/>
                    <a:pt x="7971" y="5986"/>
                    <a:pt x="8066" y="5860"/>
                  </a:cubicBezTo>
                  <a:cubicBezTo>
                    <a:pt x="8696" y="5356"/>
                    <a:pt x="8948" y="4821"/>
                    <a:pt x="9011" y="4411"/>
                  </a:cubicBezTo>
                  <a:close/>
                  <a:moveTo>
                    <a:pt x="3497" y="0"/>
                  </a:moveTo>
                  <a:cubicBezTo>
                    <a:pt x="3434" y="95"/>
                    <a:pt x="3340" y="221"/>
                    <a:pt x="3214" y="347"/>
                  </a:cubicBezTo>
                  <a:lnTo>
                    <a:pt x="2237" y="1324"/>
                  </a:lnTo>
                  <a:cubicBezTo>
                    <a:pt x="2111" y="1450"/>
                    <a:pt x="1985" y="1576"/>
                    <a:pt x="1765" y="1639"/>
                  </a:cubicBezTo>
                  <a:lnTo>
                    <a:pt x="2174" y="2237"/>
                  </a:lnTo>
                  <a:lnTo>
                    <a:pt x="1040" y="2237"/>
                  </a:lnTo>
                  <a:cubicBezTo>
                    <a:pt x="441" y="2237"/>
                    <a:pt x="0" y="2710"/>
                    <a:pt x="0" y="3245"/>
                  </a:cubicBezTo>
                  <a:cubicBezTo>
                    <a:pt x="0" y="3497"/>
                    <a:pt x="63" y="3687"/>
                    <a:pt x="189" y="3876"/>
                  </a:cubicBezTo>
                  <a:cubicBezTo>
                    <a:pt x="315" y="4096"/>
                    <a:pt x="504" y="4191"/>
                    <a:pt x="756" y="4254"/>
                  </a:cubicBezTo>
                  <a:cubicBezTo>
                    <a:pt x="945" y="6018"/>
                    <a:pt x="1765" y="6932"/>
                    <a:pt x="2930" y="7719"/>
                  </a:cubicBezTo>
                  <a:cubicBezTo>
                    <a:pt x="2962" y="7751"/>
                    <a:pt x="3025" y="7751"/>
                    <a:pt x="3119" y="7751"/>
                  </a:cubicBezTo>
                  <a:lnTo>
                    <a:pt x="8696" y="7751"/>
                  </a:lnTo>
                  <a:cubicBezTo>
                    <a:pt x="8790" y="7751"/>
                    <a:pt x="8822" y="7719"/>
                    <a:pt x="8916" y="7719"/>
                  </a:cubicBezTo>
                  <a:cubicBezTo>
                    <a:pt x="10239" y="6805"/>
                    <a:pt x="10932" y="5671"/>
                    <a:pt x="11090" y="4254"/>
                  </a:cubicBezTo>
                  <a:cubicBezTo>
                    <a:pt x="11311" y="4159"/>
                    <a:pt x="11500" y="4033"/>
                    <a:pt x="11626" y="3876"/>
                  </a:cubicBezTo>
                  <a:cubicBezTo>
                    <a:pt x="11752" y="3687"/>
                    <a:pt x="11815" y="3497"/>
                    <a:pt x="11815" y="3245"/>
                  </a:cubicBezTo>
                  <a:cubicBezTo>
                    <a:pt x="11846" y="2741"/>
                    <a:pt x="11374" y="2269"/>
                    <a:pt x="10775" y="2269"/>
                  </a:cubicBezTo>
                  <a:lnTo>
                    <a:pt x="10712" y="2269"/>
                  </a:lnTo>
                  <a:cubicBezTo>
                    <a:pt x="10996" y="1733"/>
                    <a:pt x="11153" y="1135"/>
                    <a:pt x="11153" y="536"/>
                  </a:cubicBezTo>
                  <a:cubicBezTo>
                    <a:pt x="11153" y="347"/>
                    <a:pt x="10996" y="189"/>
                    <a:pt x="10775" y="189"/>
                  </a:cubicBezTo>
                  <a:cubicBezTo>
                    <a:pt x="9326" y="189"/>
                    <a:pt x="8034" y="1009"/>
                    <a:pt x="7404" y="2269"/>
                  </a:cubicBezTo>
                  <a:lnTo>
                    <a:pt x="6301" y="226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-23615075" y="3906200"/>
              <a:ext cx="77200" cy="77225"/>
            </a:xfrm>
            <a:custGeom>
              <a:avLst/>
              <a:gdLst/>
              <a:ahLst/>
              <a:cxnLst/>
              <a:rect l="l" t="t" r="r" b="b"/>
              <a:pathLst>
                <a:path w="3088" h="3089" extrusionOk="0">
                  <a:moveTo>
                    <a:pt x="2009" y="1"/>
                  </a:moveTo>
                  <a:cubicBezTo>
                    <a:pt x="1733" y="1"/>
                    <a:pt x="1465" y="95"/>
                    <a:pt x="1292" y="284"/>
                  </a:cubicBezTo>
                  <a:lnTo>
                    <a:pt x="315" y="1292"/>
                  </a:lnTo>
                  <a:cubicBezTo>
                    <a:pt x="126" y="1481"/>
                    <a:pt x="0" y="1765"/>
                    <a:pt x="0" y="2017"/>
                  </a:cubicBezTo>
                  <a:cubicBezTo>
                    <a:pt x="0" y="2301"/>
                    <a:pt x="126" y="2584"/>
                    <a:pt x="315" y="2773"/>
                  </a:cubicBezTo>
                  <a:cubicBezTo>
                    <a:pt x="504" y="2962"/>
                    <a:pt x="756" y="3088"/>
                    <a:pt x="1040" y="3088"/>
                  </a:cubicBezTo>
                  <a:cubicBezTo>
                    <a:pt x="1292" y="3088"/>
                    <a:pt x="1576" y="2962"/>
                    <a:pt x="1765" y="2773"/>
                  </a:cubicBezTo>
                  <a:lnTo>
                    <a:pt x="2773" y="1796"/>
                  </a:lnTo>
                  <a:cubicBezTo>
                    <a:pt x="2962" y="1576"/>
                    <a:pt x="3088" y="1324"/>
                    <a:pt x="3088" y="1040"/>
                  </a:cubicBezTo>
                  <a:cubicBezTo>
                    <a:pt x="3088" y="757"/>
                    <a:pt x="2962" y="505"/>
                    <a:pt x="2773" y="284"/>
                  </a:cubicBezTo>
                  <a:cubicBezTo>
                    <a:pt x="2568" y="95"/>
                    <a:pt x="2284" y="1"/>
                    <a:pt x="2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-23543400" y="4167700"/>
              <a:ext cx="153600" cy="17350"/>
            </a:xfrm>
            <a:custGeom>
              <a:avLst/>
              <a:gdLst/>
              <a:ahLst/>
              <a:cxnLst/>
              <a:rect l="l" t="t" r="r" b="b"/>
              <a:pathLst>
                <a:path w="6144" h="694" extrusionOk="0">
                  <a:moveTo>
                    <a:pt x="0" y="0"/>
                  </a:moveTo>
                  <a:cubicBezTo>
                    <a:pt x="158" y="378"/>
                    <a:pt x="536" y="693"/>
                    <a:pt x="1008" y="693"/>
                  </a:cubicBezTo>
                  <a:lnTo>
                    <a:pt x="5167" y="693"/>
                  </a:lnTo>
                  <a:cubicBezTo>
                    <a:pt x="5608" y="693"/>
                    <a:pt x="5986" y="441"/>
                    <a:pt x="6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6074;p69">
            <a:extLst>
              <a:ext uri="{FF2B5EF4-FFF2-40B4-BE49-F238E27FC236}">
                <a16:creationId xmlns:a16="http://schemas.microsoft.com/office/drawing/2014/main" id="{89C0F7A0-66FC-3445-A06A-93ADE2681896}"/>
              </a:ext>
            </a:extLst>
          </p:cNvPr>
          <p:cNvGrpSpPr/>
          <p:nvPr/>
        </p:nvGrpSpPr>
        <p:grpSpPr>
          <a:xfrm>
            <a:off x="1032667" y="1788010"/>
            <a:ext cx="494946" cy="390182"/>
            <a:chOff x="548861" y="389676"/>
            <a:chExt cx="3843371" cy="2390163"/>
          </a:xfrm>
        </p:grpSpPr>
        <p:cxnSp>
          <p:nvCxnSpPr>
            <p:cNvPr id="40" name="Google Shape;6075;p69">
              <a:extLst>
                <a:ext uri="{FF2B5EF4-FFF2-40B4-BE49-F238E27FC236}">
                  <a16:creationId xmlns:a16="http://schemas.microsoft.com/office/drawing/2014/main" id="{BC045193-595D-6949-B5ED-84CC0BAAE2A7}"/>
                </a:ext>
              </a:extLst>
            </p:cNvPr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6076;p69">
              <a:extLst>
                <a:ext uri="{FF2B5EF4-FFF2-40B4-BE49-F238E27FC236}">
                  <a16:creationId xmlns:a16="http://schemas.microsoft.com/office/drawing/2014/main" id="{46411A02-B112-4D4E-9DB8-393BBD0595F7}"/>
                </a:ext>
              </a:extLst>
            </p:cNvPr>
            <p:cNvCxnSpPr/>
            <p:nvPr/>
          </p:nvCxnSpPr>
          <p:spPr>
            <a:xfrm rot="-5400000" flipH="1"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6077;p69">
              <a:extLst>
                <a:ext uri="{FF2B5EF4-FFF2-40B4-BE49-F238E27FC236}">
                  <a16:creationId xmlns:a16="http://schemas.microsoft.com/office/drawing/2014/main" id="{F5B42200-35DF-2941-816F-D34D1FAC4CDC}"/>
                </a:ext>
              </a:extLst>
            </p:cNvPr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6078;p69">
              <a:extLst>
                <a:ext uri="{FF2B5EF4-FFF2-40B4-BE49-F238E27FC236}">
                  <a16:creationId xmlns:a16="http://schemas.microsoft.com/office/drawing/2014/main" id="{9EAF5050-E856-DF4B-8D3E-8FC9BEFF7355}"/>
                </a:ext>
              </a:extLst>
            </p:cNvPr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6079;p69">
              <a:extLst>
                <a:ext uri="{FF2B5EF4-FFF2-40B4-BE49-F238E27FC236}">
                  <a16:creationId xmlns:a16="http://schemas.microsoft.com/office/drawing/2014/main" id="{95DA0500-F069-864C-9C01-6634358B2EB7}"/>
                </a:ext>
              </a:extLst>
            </p:cNvPr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Google Shape;6080;p69">
              <a:extLst>
                <a:ext uri="{FF2B5EF4-FFF2-40B4-BE49-F238E27FC236}">
                  <a16:creationId xmlns:a16="http://schemas.microsoft.com/office/drawing/2014/main" id="{1A3681F5-7828-064D-9A68-0176A856E0B5}"/>
                </a:ext>
              </a:extLst>
            </p:cNvPr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6081;p69">
              <a:extLst>
                <a:ext uri="{FF2B5EF4-FFF2-40B4-BE49-F238E27FC236}">
                  <a16:creationId xmlns:a16="http://schemas.microsoft.com/office/drawing/2014/main" id="{56C155C9-2317-B546-A5B6-49597374710F}"/>
                </a:ext>
              </a:extLst>
            </p:cNvPr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6082;p69">
              <a:extLst>
                <a:ext uri="{FF2B5EF4-FFF2-40B4-BE49-F238E27FC236}">
                  <a16:creationId xmlns:a16="http://schemas.microsoft.com/office/drawing/2014/main" id="{C04E86D6-6304-A744-ADA1-6682D2AF04BB}"/>
                </a:ext>
              </a:extLst>
            </p:cNvPr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83;p69">
              <a:extLst>
                <a:ext uri="{FF2B5EF4-FFF2-40B4-BE49-F238E27FC236}">
                  <a16:creationId xmlns:a16="http://schemas.microsoft.com/office/drawing/2014/main" id="{85CDE6EC-B732-A54C-8142-EC0E50351B5B}"/>
                </a:ext>
              </a:extLst>
            </p:cNvPr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84;p69">
              <a:extLst>
                <a:ext uri="{FF2B5EF4-FFF2-40B4-BE49-F238E27FC236}">
                  <a16:creationId xmlns:a16="http://schemas.microsoft.com/office/drawing/2014/main" id="{3E4B46A4-E582-DB4F-8F25-6BA6B4C1C4D0}"/>
                </a:ext>
              </a:extLst>
            </p:cNvPr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85;p69">
              <a:extLst>
                <a:ext uri="{FF2B5EF4-FFF2-40B4-BE49-F238E27FC236}">
                  <a16:creationId xmlns:a16="http://schemas.microsoft.com/office/drawing/2014/main" id="{B11B5C3A-4D1A-B742-99CA-227AE7D9DBCE}"/>
                </a:ext>
              </a:extLst>
            </p:cNvPr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86;p69">
              <a:extLst>
                <a:ext uri="{FF2B5EF4-FFF2-40B4-BE49-F238E27FC236}">
                  <a16:creationId xmlns:a16="http://schemas.microsoft.com/office/drawing/2014/main" id="{49B0814E-83F7-CE4C-992C-9D13F539B69B}"/>
                </a:ext>
              </a:extLst>
            </p:cNvPr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87;p69">
              <a:extLst>
                <a:ext uri="{FF2B5EF4-FFF2-40B4-BE49-F238E27FC236}">
                  <a16:creationId xmlns:a16="http://schemas.microsoft.com/office/drawing/2014/main" id="{4DBCDE8E-4ABD-3E44-9AD6-3BC4E1A0953F}"/>
                </a:ext>
              </a:extLst>
            </p:cNvPr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11;p44">
            <a:extLst>
              <a:ext uri="{FF2B5EF4-FFF2-40B4-BE49-F238E27FC236}">
                <a16:creationId xmlns:a16="http://schemas.microsoft.com/office/drawing/2014/main" id="{30575932-8ACA-104D-B59A-166D2BADF3A8}"/>
              </a:ext>
            </a:extLst>
          </p:cNvPr>
          <p:cNvGrpSpPr/>
          <p:nvPr/>
        </p:nvGrpSpPr>
        <p:grpSpPr>
          <a:xfrm>
            <a:off x="5256618" y="3381121"/>
            <a:ext cx="345328" cy="352833"/>
            <a:chOff x="-24353875" y="3147725"/>
            <a:chExt cx="289875" cy="296175"/>
          </a:xfrm>
        </p:grpSpPr>
        <p:sp>
          <p:nvSpPr>
            <p:cNvPr id="54" name="Google Shape;912;p44">
              <a:extLst>
                <a:ext uri="{FF2B5EF4-FFF2-40B4-BE49-F238E27FC236}">
                  <a16:creationId xmlns:a16="http://schemas.microsoft.com/office/drawing/2014/main" id="{13ED9712-6AEC-2249-840C-6747EDE0901E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3;p44">
              <a:extLst>
                <a:ext uri="{FF2B5EF4-FFF2-40B4-BE49-F238E27FC236}">
                  <a16:creationId xmlns:a16="http://schemas.microsoft.com/office/drawing/2014/main" id="{41FEE4ED-A5D6-5C44-A504-3E4CA5FAA041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B691EC-9C54-1F42-9EB1-F65564750925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x-non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4E61C-FDC7-41A4-97EF-DA80BA621528}"/>
              </a:ext>
            </a:extLst>
          </p:cNvPr>
          <p:cNvSpPr txBox="1"/>
          <p:nvPr/>
        </p:nvSpPr>
        <p:spPr>
          <a:xfrm>
            <a:off x="4902145" y="66987"/>
            <a:ext cx="407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lata" panose="020B0604020202020204" charset="0"/>
              </a:rPr>
              <a:t>A Review of Machine Learning and TinyML in Healthcare - </a:t>
            </a:r>
            <a:r>
              <a:rPr lang="en-US" sz="1000" dirty="0">
                <a:solidFill>
                  <a:schemeClr val="bg1"/>
                </a:solidFill>
                <a:latin typeface="Alata" panose="020B0604020202020204" charset="0"/>
              </a:rPr>
              <a:t>PCI 2021</a:t>
            </a:r>
            <a:endParaRPr lang="el-GR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Potential of </a:t>
            </a:r>
            <a:r>
              <a:rPr lang="en" dirty="0" err="1"/>
              <a:t>TinyML</a:t>
            </a:r>
            <a:endParaRPr dirty="0"/>
          </a:p>
        </p:txBody>
      </p:sp>
      <p:sp>
        <p:nvSpPr>
          <p:cNvPr id="902" name="Google Shape;902;p44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C</a:t>
            </a:r>
            <a:r>
              <a:rPr lang="en-US" dirty="0"/>
              <a:t>LOUD</a:t>
            </a:r>
            <a:endParaRPr dirty="0"/>
          </a:p>
        </p:txBody>
      </p:sp>
      <p:sp>
        <p:nvSpPr>
          <p:cNvPr id="903" name="Google Shape;903;p44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Cloud processing</a:t>
            </a:r>
            <a:endParaRPr dirty="0"/>
          </a:p>
        </p:txBody>
      </p:sp>
      <p:sp>
        <p:nvSpPr>
          <p:cNvPr id="904" name="Google Shape;904;p44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AUTONOMOUS</a:t>
            </a:r>
            <a:endParaRPr dirty="0"/>
          </a:p>
        </p:txBody>
      </p:sp>
      <p:sp>
        <p:nvSpPr>
          <p:cNvPr id="905" name="Google Shape;905;p44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Collect, process and extract re</a:t>
            </a:r>
            <a:r>
              <a:rPr lang="el-GR" dirty="0"/>
              <a:t>s</a:t>
            </a:r>
            <a:r>
              <a:rPr lang="en-US" dirty="0" err="1"/>
              <a:t>ults</a:t>
            </a:r>
            <a:endParaRPr dirty="0"/>
          </a:p>
        </p:txBody>
      </p:sp>
      <p:sp>
        <p:nvSpPr>
          <p:cNvPr id="906" name="Google Shape;906;p44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LOW-COST</a:t>
            </a:r>
            <a:endParaRPr dirty="0"/>
          </a:p>
        </p:txBody>
      </p:sp>
      <p:sp>
        <p:nvSpPr>
          <p:cNvPr id="907" name="Google Shape;907;p44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GB" dirty="0"/>
              <a:t>Ultra-low-powered and relatively small devices </a:t>
            </a:r>
            <a:endParaRPr dirty="0"/>
          </a:p>
        </p:txBody>
      </p:sp>
      <p:sp>
        <p:nvSpPr>
          <p:cNvPr id="908" name="Google Shape;908;p44"/>
          <p:cNvSpPr/>
          <p:nvPr/>
        </p:nvSpPr>
        <p:spPr>
          <a:xfrm>
            <a:off x="1533600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4"/>
          <p:cNvSpPr/>
          <p:nvPr/>
        </p:nvSpPr>
        <p:spPr>
          <a:xfrm>
            <a:off x="4239806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4"/>
          <p:cNvSpPr/>
          <p:nvPr/>
        </p:nvSpPr>
        <p:spPr>
          <a:xfrm>
            <a:off x="6972288" y="21383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852;p42">
            <a:extLst>
              <a:ext uri="{FF2B5EF4-FFF2-40B4-BE49-F238E27FC236}">
                <a16:creationId xmlns:a16="http://schemas.microsoft.com/office/drawing/2014/main" id="{78BEBD63-E13B-AD46-87FA-DD7383D0EE0A}"/>
              </a:ext>
            </a:extLst>
          </p:cNvPr>
          <p:cNvGrpSpPr/>
          <p:nvPr/>
        </p:nvGrpSpPr>
        <p:grpSpPr>
          <a:xfrm>
            <a:off x="7090150" y="2268907"/>
            <a:ext cx="447687" cy="352803"/>
            <a:chOff x="-1591550" y="3597475"/>
            <a:chExt cx="293825" cy="294575"/>
          </a:xfrm>
        </p:grpSpPr>
        <p:sp>
          <p:nvSpPr>
            <p:cNvPr id="27" name="Google Shape;853;p42">
              <a:extLst>
                <a:ext uri="{FF2B5EF4-FFF2-40B4-BE49-F238E27FC236}">
                  <a16:creationId xmlns:a16="http://schemas.microsoft.com/office/drawing/2014/main" id="{51254A79-AF1E-A04F-8E0D-AE2DCFABF89F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4;p42">
              <a:extLst>
                <a:ext uri="{FF2B5EF4-FFF2-40B4-BE49-F238E27FC236}">
                  <a16:creationId xmlns:a16="http://schemas.microsoft.com/office/drawing/2014/main" id="{B9F89F35-B6B3-4749-917D-AF842C1E268D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5;p42">
              <a:extLst>
                <a:ext uri="{FF2B5EF4-FFF2-40B4-BE49-F238E27FC236}">
                  <a16:creationId xmlns:a16="http://schemas.microsoft.com/office/drawing/2014/main" id="{0F7C292A-00B1-5F49-A11D-E88896291EA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45;p45">
            <a:extLst>
              <a:ext uri="{FF2B5EF4-FFF2-40B4-BE49-F238E27FC236}">
                <a16:creationId xmlns:a16="http://schemas.microsoft.com/office/drawing/2014/main" id="{8155DD50-D6C0-EA40-A8B7-39D53651838F}"/>
              </a:ext>
            </a:extLst>
          </p:cNvPr>
          <p:cNvGrpSpPr/>
          <p:nvPr/>
        </p:nvGrpSpPr>
        <p:grpSpPr>
          <a:xfrm>
            <a:off x="1678084" y="2268907"/>
            <a:ext cx="352803" cy="352803"/>
            <a:chOff x="-23245675" y="3148525"/>
            <a:chExt cx="296150" cy="296150"/>
          </a:xfrm>
        </p:grpSpPr>
        <p:sp>
          <p:nvSpPr>
            <p:cNvPr id="31" name="Google Shape;946;p45">
              <a:extLst>
                <a:ext uri="{FF2B5EF4-FFF2-40B4-BE49-F238E27FC236}">
                  <a16:creationId xmlns:a16="http://schemas.microsoft.com/office/drawing/2014/main" id="{5AA22B3F-8276-294A-85DA-9ADCC28FCF4F}"/>
                </a:ext>
              </a:extLst>
            </p:cNvPr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7;p45">
              <a:extLst>
                <a:ext uri="{FF2B5EF4-FFF2-40B4-BE49-F238E27FC236}">
                  <a16:creationId xmlns:a16="http://schemas.microsoft.com/office/drawing/2014/main" id="{EF0E8285-4CC4-4348-8D1E-6C6E15CA85B5}"/>
                </a:ext>
              </a:extLst>
            </p:cNvPr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8;p45">
              <a:extLst>
                <a:ext uri="{FF2B5EF4-FFF2-40B4-BE49-F238E27FC236}">
                  <a16:creationId xmlns:a16="http://schemas.microsoft.com/office/drawing/2014/main" id="{9ADF4736-C01B-8647-B2DD-E35CE68A00E0}"/>
                </a:ext>
              </a:extLst>
            </p:cNvPr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56;p42">
            <a:extLst>
              <a:ext uri="{FF2B5EF4-FFF2-40B4-BE49-F238E27FC236}">
                <a16:creationId xmlns:a16="http://schemas.microsoft.com/office/drawing/2014/main" id="{D0D78BB3-B6C8-3E44-96F8-738E2E4CEF46}"/>
              </a:ext>
            </a:extLst>
          </p:cNvPr>
          <p:cNvGrpSpPr/>
          <p:nvPr/>
        </p:nvGrpSpPr>
        <p:grpSpPr>
          <a:xfrm>
            <a:off x="4388411" y="2365234"/>
            <a:ext cx="340890" cy="178912"/>
            <a:chOff x="2084325" y="363300"/>
            <a:chExt cx="484150" cy="254100"/>
          </a:xfrm>
        </p:grpSpPr>
        <p:sp>
          <p:nvSpPr>
            <p:cNvPr id="35" name="Google Shape;857;p42">
              <a:extLst>
                <a:ext uri="{FF2B5EF4-FFF2-40B4-BE49-F238E27FC236}">
                  <a16:creationId xmlns:a16="http://schemas.microsoft.com/office/drawing/2014/main" id="{71074552-6698-5947-A8F3-D83AA4E97F58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858;p42">
              <a:extLst>
                <a:ext uri="{FF2B5EF4-FFF2-40B4-BE49-F238E27FC236}">
                  <a16:creationId xmlns:a16="http://schemas.microsoft.com/office/drawing/2014/main" id="{B9B7ADCD-B65F-CA45-9246-3C6142A9436A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CF634C-311D-DE42-838C-27798E19C06A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x-non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5DD250-28C2-4373-8075-68C19003D57C}"/>
              </a:ext>
            </a:extLst>
          </p:cNvPr>
          <p:cNvSpPr txBox="1"/>
          <p:nvPr/>
        </p:nvSpPr>
        <p:spPr>
          <a:xfrm>
            <a:off x="4902145" y="58692"/>
            <a:ext cx="407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lata" panose="020B0604020202020204" charset="0"/>
              </a:rPr>
              <a:t>A Review of Machine Learning and TinyML in Healthcare - </a:t>
            </a:r>
            <a:r>
              <a:rPr lang="en-US" sz="1000" dirty="0">
                <a:solidFill>
                  <a:schemeClr val="bg1"/>
                </a:solidFill>
                <a:latin typeface="Alata" panose="020B0604020202020204" charset="0"/>
              </a:rPr>
              <a:t>PCI 2021</a:t>
            </a:r>
            <a:endParaRPr lang="el-GR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1"/>
          <p:cNvSpPr/>
          <p:nvPr/>
        </p:nvSpPr>
        <p:spPr>
          <a:xfrm>
            <a:off x="3424200" y="1843125"/>
            <a:ext cx="2295600" cy="2295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51"/>
          <p:cNvSpPr/>
          <p:nvPr/>
        </p:nvSpPr>
        <p:spPr>
          <a:xfrm>
            <a:off x="3625350" y="2044736"/>
            <a:ext cx="1893300" cy="189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5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05. </a:t>
            </a:r>
            <a:r>
              <a:rPr lang="en-GB" dirty="0" err="1"/>
              <a:t>TinyML</a:t>
            </a:r>
            <a:r>
              <a:rPr lang="en-GB" dirty="0"/>
              <a:t> in Healthcare</a:t>
            </a:r>
            <a:endParaRPr lang="x-none" dirty="0">
              <a:effectLst/>
            </a:endParaRPr>
          </a:p>
        </p:txBody>
      </p:sp>
      <p:sp>
        <p:nvSpPr>
          <p:cNvPr id="1892" name="Google Shape;1892;p51"/>
          <p:cNvSpPr/>
          <p:nvPr/>
        </p:nvSpPr>
        <p:spPr>
          <a:xfrm>
            <a:off x="5172138" y="19383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51"/>
          <p:cNvSpPr/>
          <p:nvPr/>
        </p:nvSpPr>
        <p:spPr>
          <a:xfrm>
            <a:off x="3333738" y="19383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51"/>
          <p:cNvSpPr/>
          <p:nvPr/>
        </p:nvSpPr>
        <p:spPr>
          <a:xfrm>
            <a:off x="5172138" y="32114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51"/>
          <p:cNvSpPr/>
          <p:nvPr/>
        </p:nvSpPr>
        <p:spPr>
          <a:xfrm>
            <a:off x="3333738" y="32114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6" name="Google Shape;1896;p51"/>
          <p:cNvGrpSpPr/>
          <p:nvPr/>
        </p:nvGrpSpPr>
        <p:grpSpPr>
          <a:xfrm>
            <a:off x="3488117" y="3354590"/>
            <a:ext cx="329365" cy="351910"/>
            <a:chOff x="-24344425" y="3519475"/>
            <a:chExt cx="276475" cy="295400"/>
          </a:xfrm>
        </p:grpSpPr>
        <p:sp>
          <p:nvSpPr>
            <p:cNvPr id="1897" name="Google Shape;1897;p51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-24344425" y="3519475"/>
              <a:ext cx="276475" cy="295400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51"/>
          <p:cNvGrpSpPr/>
          <p:nvPr/>
        </p:nvGrpSpPr>
        <p:grpSpPr>
          <a:xfrm>
            <a:off x="5316197" y="3356485"/>
            <a:ext cx="350004" cy="348128"/>
            <a:chOff x="-24353075" y="3891250"/>
            <a:chExt cx="293800" cy="292225"/>
          </a:xfrm>
        </p:grpSpPr>
        <p:sp>
          <p:nvSpPr>
            <p:cNvPr id="1900" name="Google Shape;1900;p51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51"/>
          <p:cNvGrpSpPr/>
          <p:nvPr/>
        </p:nvGrpSpPr>
        <p:grpSpPr>
          <a:xfrm>
            <a:off x="5376715" y="2081931"/>
            <a:ext cx="228968" cy="350987"/>
            <a:chOff x="-23930925" y="3149300"/>
            <a:chExt cx="192200" cy="294625"/>
          </a:xfrm>
        </p:grpSpPr>
        <p:sp>
          <p:nvSpPr>
            <p:cNvPr id="1903" name="Google Shape;1903;p51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51"/>
          <p:cNvGrpSpPr/>
          <p:nvPr/>
        </p:nvGrpSpPr>
        <p:grpSpPr>
          <a:xfrm>
            <a:off x="4282962" y="2701120"/>
            <a:ext cx="578078" cy="579625"/>
            <a:chOff x="-23615075" y="3148525"/>
            <a:chExt cx="295375" cy="296150"/>
          </a:xfrm>
        </p:grpSpPr>
        <p:sp>
          <p:nvSpPr>
            <p:cNvPr id="1908" name="Google Shape;1908;p51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2" name="Google Shape;1912;p51"/>
          <p:cNvSpPr txBox="1"/>
          <p:nvPr/>
        </p:nvSpPr>
        <p:spPr>
          <a:xfrm>
            <a:off x="714300" y="1843125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COVID-19</a:t>
            </a:r>
            <a:endParaRPr sz="1800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913" name="Google Shape;1913;p51"/>
          <p:cNvSpPr txBox="1"/>
          <p:nvPr/>
        </p:nvSpPr>
        <p:spPr>
          <a:xfrm>
            <a:off x="714300" y="2214525"/>
            <a:ext cx="2266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Wrist device for vital signs monitoring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4" name="Google Shape;1914;p51"/>
          <p:cNvSpPr txBox="1"/>
          <p:nvPr/>
        </p:nvSpPr>
        <p:spPr>
          <a:xfrm>
            <a:off x="6162900" y="1843125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HEARING AID</a:t>
            </a:r>
            <a:endParaRPr sz="1800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915" name="Google Shape;1915;p51"/>
          <p:cNvSpPr txBox="1"/>
          <p:nvPr/>
        </p:nvSpPr>
        <p:spPr>
          <a:xfrm>
            <a:off x="6162900" y="2214525"/>
            <a:ext cx="2266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Neural speech enhancement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6" name="Google Shape;1916;p51"/>
          <p:cNvSpPr txBox="1"/>
          <p:nvPr/>
        </p:nvSpPr>
        <p:spPr>
          <a:xfrm>
            <a:off x="714300" y="3116250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HOME HEALTHCARE</a:t>
            </a:r>
            <a:endParaRPr sz="1800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917" name="Google Shape;1917;p51"/>
          <p:cNvSpPr txBox="1"/>
          <p:nvPr/>
        </p:nvSpPr>
        <p:spPr>
          <a:xfrm>
            <a:off x="714300" y="3487650"/>
            <a:ext cx="2266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Patients and Caregivers assistant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8" name="Google Shape;1918;p51"/>
          <p:cNvSpPr txBox="1"/>
          <p:nvPr/>
        </p:nvSpPr>
        <p:spPr>
          <a:xfrm>
            <a:off x="6162900" y="3116250"/>
            <a:ext cx="226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FRAMEWORK</a:t>
            </a:r>
            <a:endParaRPr sz="1800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919" name="Google Shape;1919;p51"/>
          <p:cNvSpPr txBox="1"/>
          <p:nvPr/>
        </p:nvSpPr>
        <p:spPr>
          <a:xfrm>
            <a:off x="6162900" y="3487650"/>
            <a:ext cx="2266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system to address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e-Health sectors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20" name="Google Shape;1920;p51"/>
          <p:cNvGrpSpPr/>
          <p:nvPr/>
        </p:nvGrpSpPr>
        <p:grpSpPr>
          <a:xfrm>
            <a:off x="3495145" y="2057765"/>
            <a:ext cx="315307" cy="351910"/>
            <a:chOff x="-23962425" y="3519475"/>
            <a:chExt cx="264675" cy="295400"/>
          </a:xfrm>
        </p:grpSpPr>
        <p:sp>
          <p:nvSpPr>
            <p:cNvPr id="1921" name="Google Shape;1921;p51"/>
            <p:cNvSpPr/>
            <p:nvPr/>
          </p:nvSpPr>
          <p:spPr>
            <a:xfrm>
              <a:off x="-23961625" y="3580925"/>
              <a:ext cx="263875" cy="233950"/>
            </a:xfrm>
            <a:custGeom>
              <a:avLst/>
              <a:gdLst/>
              <a:ahLst/>
              <a:cxnLst/>
              <a:rect l="l" t="t" r="r" b="b"/>
              <a:pathLst>
                <a:path w="10555" h="9358" extrusionOk="0">
                  <a:moveTo>
                    <a:pt x="1701" y="3119"/>
                  </a:moveTo>
                  <a:cubicBezTo>
                    <a:pt x="1890" y="3119"/>
                    <a:pt x="2048" y="3277"/>
                    <a:pt x="2048" y="3466"/>
                  </a:cubicBezTo>
                  <a:lnTo>
                    <a:pt x="2048" y="4159"/>
                  </a:lnTo>
                  <a:cubicBezTo>
                    <a:pt x="2048" y="4379"/>
                    <a:pt x="2205" y="4537"/>
                    <a:pt x="2394" y="4537"/>
                  </a:cubicBezTo>
                  <a:lnTo>
                    <a:pt x="3119" y="4537"/>
                  </a:lnTo>
                  <a:cubicBezTo>
                    <a:pt x="3308" y="4537"/>
                    <a:pt x="3466" y="4663"/>
                    <a:pt x="3466" y="4883"/>
                  </a:cubicBezTo>
                  <a:cubicBezTo>
                    <a:pt x="3466" y="5072"/>
                    <a:pt x="3308" y="5230"/>
                    <a:pt x="3119" y="5230"/>
                  </a:cubicBezTo>
                  <a:lnTo>
                    <a:pt x="2394" y="5230"/>
                  </a:lnTo>
                  <a:cubicBezTo>
                    <a:pt x="1796" y="5198"/>
                    <a:pt x="1323" y="4726"/>
                    <a:pt x="1323" y="4159"/>
                  </a:cubicBezTo>
                  <a:lnTo>
                    <a:pt x="1323" y="3466"/>
                  </a:lnTo>
                  <a:cubicBezTo>
                    <a:pt x="1323" y="3277"/>
                    <a:pt x="1512" y="3119"/>
                    <a:pt x="1701" y="3119"/>
                  </a:cubicBezTo>
                  <a:close/>
                  <a:moveTo>
                    <a:pt x="3781" y="6585"/>
                  </a:moveTo>
                  <a:lnTo>
                    <a:pt x="3781" y="6931"/>
                  </a:lnTo>
                  <a:cubicBezTo>
                    <a:pt x="3781" y="7120"/>
                    <a:pt x="3623" y="7278"/>
                    <a:pt x="3434" y="7278"/>
                  </a:cubicBezTo>
                  <a:cubicBezTo>
                    <a:pt x="3214" y="7278"/>
                    <a:pt x="3056" y="7120"/>
                    <a:pt x="3056" y="6931"/>
                  </a:cubicBezTo>
                  <a:lnTo>
                    <a:pt x="3056" y="6585"/>
                  </a:lnTo>
                  <a:close/>
                  <a:moveTo>
                    <a:pt x="6900" y="0"/>
                  </a:moveTo>
                  <a:cubicBezTo>
                    <a:pt x="5986" y="0"/>
                    <a:pt x="5293" y="693"/>
                    <a:pt x="5293" y="1607"/>
                  </a:cubicBezTo>
                  <a:cubicBezTo>
                    <a:pt x="5293" y="2363"/>
                    <a:pt x="5765" y="2741"/>
                    <a:pt x="6238" y="3182"/>
                  </a:cubicBezTo>
                  <a:lnTo>
                    <a:pt x="7561" y="4379"/>
                  </a:lnTo>
                  <a:lnTo>
                    <a:pt x="7561" y="7624"/>
                  </a:lnTo>
                  <a:cubicBezTo>
                    <a:pt x="7561" y="8223"/>
                    <a:pt x="7089" y="8664"/>
                    <a:pt x="6553" y="8664"/>
                  </a:cubicBezTo>
                  <a:lnTo>
                    <a:pt x="4820" y="8664"/>
                  </a:lnTo>
                  <a:cubicBezTo>
                    <a:pt x="4348" y="8664"/>
                    <a:pt x="3938" y="8349"/>
                    <a:pt x="3812" y="7876"/>
                  </a:cubicBezTo>
                  <a:cubicBezTo>
                    <a:pt x="4222" y="7719"/>
                    <a:pt x="4505" y="7372"/>
                    <a:pt x="4505" y="6931"/>
                  </a:cubicBezTo>
                  <a:lnTo>
                    <a:pt x="4505" y="6585"/>
                  </a:lnTo>
                  <a:lnTo>
                    <a:pt x="5198" y="6585"/>
                  </a:lnTo>
                  <a:cubicBezTo>
                    <a:pt x="6144" y="6585"/>
                    <a:pt x="6931" y="5797"/>
                    <a:pt x="6931" y="4852"/>
                  </a:cubicBezTo>
                  <a:lnTo>
                    <a:pt x="6931" y="4631"/>
                  </a:lnTo>
                  <a:lnTo>
                    <a:pt x="5829" y="3686"/>
                  </a:lnTo>
                  <a:cubicBezTo>
                    <a:pt x="5671" y="3529"/>
                    <a:pt x="5482" y="3371"/>
                    <a:pt x="5293" y="3182"/>
                  </a:cubicBezTo>
                  <a:cubicBezTo>
                    <a:pt x="4568" y="3151"/>
                    <a:pt x="3875" y="2899"/>
                    <a:pt x="3182" y="2332"/>
                  </a:cubicBezTo>
                  <a:cubicBezTo>
                    <a:pt x="2720" y="1911"/>
                    <a:pt x="1880" y="1701"/>
                    <a:pt x="1091" y="1701"/>
                  </a:cubicBezTo>
                  <a:cubicBezTo>
                    <a:pt x="697" y="1701"/>
                    <a:pt x="315" y="1754"/>
                    <a:pt x="0" y="1859"/>
                  </a:cubicBezTo>
                  <a:lnTo>
                    <a:pt x="0" y="4883"/>
                  </a:lnTo>
                  <a:cubicBezTo>
                    <a:pt x="0" y="5829"/>
                    <a:pt x="788" y="6616"/>
                    <a:pt x="1733" y="6616"/>
                  </a:cubicBezTo>
                  <a:lnTo>
                    <a:pt x="2457" y="6616"/>
                  </a:lnTo>
                  <a:lnTo>
                    <a:pt x="2457" y="6963"/>
                  </a:lnTo>
                  <a:cubicBezTo>
                    <a:pt x="2394" y="7404"/>
                    <a:pt x="2678" y="7782"/>
                    <a:pt x="3119" y="7908"/>
                  </a:cubicBezTo>
                  <a:cubicBezTo>
                    <a:pt x="3277" y="8727"/>
                    <a:pt x="3970" y="9357"/>
                    <a:pt x="4820" y="9357"/>
                  </a:cubicBezTo>
                  <a:lnTo>
                    <a:pt x="6553" y="9357"/>
                  </a:lnTo>
                  <a:cubicBezTo>
                    <a:pt x="7498" y="9357"/>
                    <a:pt x="8286" y="8569"/>
                    <a:pt x="8286" y="7624"/>
                  </a:cubicBezTo>
                  <a:lnTo>
                    <a:pt x="8286" y="4379"/>
                  </a:lnTo>
                  <a:cubicBezTo>
                    <a:pt x="9294" y="3497"/>
                    <a:pt x="9546" y="3277"/>
                    <a:pt x="9546" y="3277"/>
                  </a:cubicBezTo>
                  <a:cubicBezTo>
                    <a:pt x="9987" y="2867"/>
                    <a:pt x="10554" y="2395"/>
                    <a:pt x="10554" y="1607"/>
                  </a:cubicBezTo>
                  <a:cubicBezTo>
                    <a:pt x="10554" y="693"/>
                    <a:pt x="9830" y="0"/>
                    <a:pt x="8948" y="0"/>
                  </a:cubicBezTo>
                  <a:cubicBezTo>
                    <a:pt x="8538" y="0"/>
                    <a:pt x="8191" y="126"/>
                    <a:pt x="7908" y="347"/>
                  </a:cubicBezTo>
                  <a:cubicBezTo>
                    <a:pt x="7656" y="95"/>
                    <a:pt x="7278" y="0"/>
                    <a:pt x="6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-23962425" y="3519475"/>
              <a:ext cx="158350" cy="122125"/>
            </a:xfrm>
            <a:custGeom>
              <a:avLst/>
              <a:gdLst/>
              <a:ahLst/>
              <a:cxnLst/>
              <a:rect l="l" t="t" r="r" b="b"/>
              <a:pathLst>
                <a:path w="6334" h="4885" extrusionOk="0">
                  <a:moveTo>
                    <a:pt x="3844" y="631"/>
                  </a:moveTo>
                  <a:cubicBezTo>
                    <a:pt x="4065" y="631"/>
                    <a:pt x="4222" y="788"/>
                    <a:pt x="4222" y="1009"/>
                  </a:cubicBezTo>
                  <a:lnTo>
                    <a:pt x="4222" y="1387"/>
                  </a:lnTo>
                  <a:lnTo>
                    <a:pt x="2773" y="1387"/>
                  </a:lnTo>
                  <a:lnTo>
                    <a:pt x="2773" y="1009"/>
                  </a:lnTo>
                  <a:cubicBezTo>
                    <a:pt x="2773" y="788"/>
                    <a:pt x="2931" y="631"/>
                    <a:pt x="3151" y="631"/>
                  </a:cubicBezTo>
                  <a:close/>
                  <a:moveTo>
                    <a:pt x="3088" y="1"/>
                  </a:moveTo>
                  <a:cubicBezTo>
                    <a:pt x="2521" y="1"/>
                    <a:pt x="2080" y="473"/>
                    <a:pt x="2080" y="1040"/>
                  </a:cubicBezTo>
                  <a:lnTo>
                    <a:pt x="2080" y="1419"/>
                  </a:lnTo>
                  <a:lnTo>
                    <a:pt x="1733" y="1419"/>
                  </a:lnTo>
                  <a:cubicBezTo>
                    <a:pt x="788" y="1419"/>
                    <a:pt x="1" y="2206"/>
                    <a:pt x="1" y="3151"/>
                  </a:cubicBezTo>
                  <a:lnTo>
                    <a:pt x="1" y="3592"/>
                  </a:lnTo>
                  <a:cubicBezTo>
                    <a:pt x="332" y="3503"/>
                    <a:pt x="705" y="3459"/>
                    <a:pt x="1087" y="3459"/>
                  </a:cubicBezTo>
                  <a:cubicBezTo>
                    <a:pt x="2048" y="3459"/>
                    <a:pt x="3069" y="3736"/>
                    <a:pt x="3655" y="4254"/>
                  </a:cubicBezTo>
                  <a:cubicBezTo>
                    <a:pt x="4002" y="4569"/>
                    <a:pt x="4411" y="4758"/>
                    <a:pt x="4789" y="4884"/>
                  </a:cubicBezTo>
                  <a:cubicBezTo>
                    <a:pt x="4726" y="4664"/>
                    <a:pt x="4632" y="4380"/>
                    <a:pt x="4632" y="4096"/>
                  </a:cubicBezTo>
                  <a:cubicBezTo>
                    <a:pt x="4632" y="2994"/>
                    <a:pt x="5356" y="2112"/>
                    <a:pt x="6333" y="1860"/>
                  </a:cubicBezTo>
                  <a:cubicBezTo>
                    <a:pt x="6018" y="1576"/>
                    <a:pt x="5608" y="1419"/>
                    <a:pt x="5199" y="1419"/>
                  </a:cubicBezTo>
                  <a:lnTo>
                    <a:pt x="4821" y="1419"/>
                  </a:lnTo>
                  <a:lnTo>
                    <a:pt x="4821" y="1040"/>
                  </a:lnTo>
                  <a:cubicBezTo>
                    <a:pt x="4821" y="442"/>
                    <a:pt x="4348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0B94EAF-696F-5C40-B759-45FE12B75E93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x-non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BC856D-652C-4652-BDE2-6B4197A63D80}"/>
              </a:ext>
            </a:extLst>
          </p:cNvPr>
          <p:cNvSpPr txBox="1"/>
          <p:nvPr/>
        </p:nvSpPr>
        <p:spPr>
          <a:xfrm>
            <a:off x="4902145" y="58692"/>
            <a:ext cx="407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lata" panose="020B0604020202020204" charset="0"/>
              </a:rPr>
              <a:t>A Review of Machine Learning and TinyML in Healthcare - </a:t>
            </a:r>
            <a:r>
              <a:rPr lang="en-US" sz="1000" dirty="0">
                <a:solidFill>
                  <a:schemeClr val="bg1"/>
                </a:solidFill>
                <a:latin typeface="Alata" panose="020B0604020202020204" charset="0"/>
              </a:rPr>
              <a:t>PCI 2021</a:t>
            </a:r>
            <a:endParaRPr lang="el-GR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Google Shape;2179;p59"/>
          <p:cNvGrpSpPr/>
          <p:nvPr/>
        </p:nvGrpSpPr>
        <p:grpSpPr>
          <a:xfrm>
            <a:off x="5079100" y="3102850"/>
            <a:ext cx="3095787" cy="1384446"/>
            <a:chOff x="-4588775" y="152400"/>
            <a:chExt cx="3095787" cy="1384446"/>
          </a:xfrm>
        </p:grpSpPr>
        <p:sp>
          <p:nvSpPr>
            <p:cNvPr id="2180" name="Google Shape;2180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5079100" y="1320375"/>
            <a:ext cx="3095787" cy="1384446"/>
            <a:chOff x="-4588775" y="152400"/>
            <a:chExt cx="3095787" cy="1384446"/>
          </a:xfrm>
        </p:grpSpPr>
        <p:sp>
          <p:nvSpPr>
            <p:cNvPr id="2186" name="Google Shape;2186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969113" y="3102850"/>
            <a:ext cx="3095787" cy="1384446"/>
            <a:chOff x="-4588775" y="152400"/>
            <a:chExt cx="3095787" cy="1384446"/>
          </a:xfrm>
        </p:grpSpPr>
        <p:sp>
          <p:nvSpPr>
            <p:cNvPr id="2192" name="Google Shape;2192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9"/>
          <p:cNvGrpSpPr/>
          <p:nvPr/>
        </p:nvGrpSpPr>
        <p:grpSpPr>
          <a:xfrm>
            <a:off x="969113" y="1320375"/>
            <a:ext cx="3095787" cy="1384446"/>
            <a:chOff x="-4588775" y="152400"/>
            <a:chExt cx="3095787" cy="1384446"/>
          </a:xfrm>
        </p:grpSpPr>
        <p:sp>
          <p:nvSpPr>
            <p:cNvPr id="2198" name="Google Shape;2198;p59"/>
            <p:cNvSpPr/>
            <p:nvPr/>
          </p:nvSpPr>
          <p:spPr>
            <a:xfrm>
              <a:off x="-4588775" y="152400"/>
              <a:ext cx="3095787" cy="1384446"/>
            </a:xfrm>
            <a:custGeom>
              <a:avLst/>
              <a:gdLst/>
              <a:ahLst/>
              <a:cxnLst/>
              <a:rect l="l" t="t" r="r" b="b"/>
              <a:pathLst>
                <a:path w="13729" h="8699" extrusionOk="0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9"/>
            <p:cNvSpPr/>
            <p:nvPr/>
          </p:nvSpPr>
          <p:spPr>
            <a:xfrm>
              <a:off x="-4546157" y="336867"/>
              <a:ext cx="3010550" cy="1167243"/>
            </a:xfrm>
            <a:custGeom>
              <a:avLst/>
              <a:gdLst/>
              <a:ahLst/>
              <a:cxnLst/>
              <a:rect l="l" t="t" r="r" b="b"/>
              <a:pathLst>
                <a:path w="13351" h="7771" extrusionOk="0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9"/>
            <p:cNvSpPr/>
            <p:nvPr/>
          </p:nvSpPr>
          <p:spPr>
            <a:xfrm>
              <a:off x="-1637096" y="21498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9"/>
            <p:cNvSpPr/>
            <p:nvPr/>
          </p:nvSpPr>
          <p:spPr>
            <a:xfrm>
              <a:off x="-1764499" y="21498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9"/>
            <p:cNvSpPr/>
            <p:nvPr/>
          </p:nvSpPr>
          <p:spPr>
            <a:xfrm>
              <a:off x="-1911745" y="21386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3" name="Google Shape;2203;p5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 Challenges</a:t>
            </a:r>
            <a:endParaRPr dirty="0"/>
          </a:p>
        </p:txBody>
      </p:sp>
      <p:sp>
        <p:nvSpPr>
          <p:cNvPr id="2204" name="Google Shape;2204;p59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</a:t>
            </a:r>
            <a:endParaRPr dirty="0"/>
          </a:p>
        </p:txBody>
      </p:sp>
      <p:sp>
        <p:nvSpPr>
          <p:cNvPr id="2205" name="Google Shape;2205;p59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RAM and ROM</a:t>
            </a:r>
            <a:endParaRPr dirty="0"/>
          </a:p>
        </p:txBody>
      </p:sp>
      <p:sp>
        <p:nvSpPr>
          <p:cNvPr id="2206" name="Google Shape;2206;p59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Heterogeneity</a:t>
            </a:r>
            <a:endParaRPr dirty="0"/>
          </a:p>
        </p:txBody>
      </p:sp>
      <p:sp>
        <p:nvSpPr>
          <p:cNvPr id="2207" name="Google Shape;2207;p59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Different Devices</a:t>
            </a:r>
            <a:endParaRPr dirty="0"/>
          </a:p>
        </p:txBody>
      </p:sp>
      <p:sp>
        <p:nvSpPr>
          <p:cNvPr id="2208" name="Google Shape;2208;p59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</a:t>
            </a:r>
            <a:endParaRPr dirty="0"/>
          </a:p>
        </p:txBody>
      </p:sp>
      <p:sp>
        <p:nvSpPr>
          <p:cNvPr id="2209" name="Google Shape;2209;p59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Energy Constrains </a:t>
            </a:r>
            <a:endParaRPr dirty="0"/>
          </a:p>
        </p:txBody>
      </p:sp>
      <p:sp>
        <p:nvSpPr>
          <p:cNvPr id="2210" name="Google Shape;2210;p59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2211" name="Google Shape;2211;p59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Power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928B72-4534-AA43-973C-2BD67DB92AEC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x-non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50"/>
          <p:cNvSpPr txBox="1">
            <a:spLocks noGrp="1"/>
          </p:cNvSpPr>
          <p:nvPr>
            <p:ph type="title"/>
          </p:nvPr>
        </p:nvSpPr>
        <p:spPr>
          <a:xfrm>
            <a:off x="4905375" y="1202801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 Conclusion</a:t>
            </a:r>
            <a:endParaRPr dirty="0"/>
          </a:p>
        </p:txBody>
      </p:sp>
      <p:sp>
        <p:nvSpPr>
          <p:cNvPr id="1735" name="Google Shape;1735;p50"/>
          <p:cNvSpPr txBox="1">
            <a:spLocks noGrp="1"/>
          </p:cNvSpPr>
          <p:nvPr>
            <p:ph type="subTitle" idx="1"/>
          </p:nvPr>
        </p:nvSpPr>
        <p:spPr>
          <a:xfrm>
            <a:off x="4905375" y="2071100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TinyML</a:t>
            </a:r>
            <a:r>
              <a:rPr lang="en" dirty="0"/>
              <a:t> Revolution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services and devices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 advances </a:t>
            </a:r>
            <a:endParaRPr dirty="0"/>
          </a:p>
        </p:txBody>
      </p:sp>
      <p:sp>
        <p:nvSpPr>
          <p:cNvPr id="1736" name="Google Shape;1736;p50"/>
          <p:cNvSpPr/>
          <p:nvPr/>
        </p:nvSpPr>
        <p:spPr>
          <a:xfrm>
            <a:off x="4203625" y="4066396"/>
            <a:ext cx="196923" cy="196923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7" name="Google Shape;1737;p50"/>
          <p:cNvGrpSpPr/>
          <p:nvPr/>
        </p:nvGrpSpPr>
        <p:grpSpPr>
          <a:xfrm>
            <a:off x="501517" y="1262873"/>
            <a:ext cx="3800569" cy="2617754"/>
            <a:chOff x="-95261" y="1071651"/>
            <a:chExt cx="4793039" cy="3309837"/>
          </a:xfrm>
        </p:grpSpPr>
        <p:grpSp>
          <p:nvGrpSpPr>
            <p:cNvPr id="1738" name="Google Shape;1738;p50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1739" name="Google Shape;1739;p50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0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0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0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0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1745" name="Google Shape;1745;p50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8699" extrusionOk="0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0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avLst/>
                <a:gdLst/>
                <a:ahLst/>
                <a:cxnLst/>
                <a:rect l="l" t="t" r="r" b="b"/>
                <a:pathLst>
                  <a:path w="13351" h="7771" extrusionOk="0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0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0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0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563298" y="1779751"/>
              <a:ext cx="3682332" cy="2483562"/>
              <a:chOff x="658548" y="1779751"/>
              <a:chExt cx="3682332" cy="2483562"/>
            </a:xfrm>
          </p:grpSpPr>
          <p:sp>
            <p:nvSpPr>
              <p:cNvPr id="1751" name="Google Shape;1751;p50"/>
              <p:cNvSpPr/>
              <p:nvPr/>
            </p:nvSpPr>
            <p:spPr>
              <a:xfrm>
                <a:off x="1491354" y="3299872"/>
                <a:ext cx="373367" cy="933201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3022" extrusionOk="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0"/>
              <p:cNvSpPr/>
              <p:nvPr/>
            </p:nvSpPr>
            <p:spPr>
              <a:xfrm>
                <a:off x="1507765" y="3324453"/>
                <a:ext cx="338466" cy="888125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12393" extrusionOk="0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1813338" y="4138691"/>
                <a:ext cx="170344" cy="124623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739" extrusionOk="0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1706702" y="3256731"/>
                <a:ext cx="685103" cy="847134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821" extrusionOk="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0"/>
              <p:cNvSpPr/>
              <p:nvPr/>
            </p:nvSpPr>
            <p:spPr>
              <a:xfrm>
                <a:off x="1729276" y="3275507"/>
                <a:ext cx="644039" cy="803777"/>
              </a:xfrm>
              <a:custGeom>
                <a:avLst/>
                <a:gdLst/>
                <a:ahLst/>
                <a:cxnLst/>
                <a:rect l="l" t="t" r="r" b="b"/>
                <a:pathLst>
                  <a:path w="8987" h="11216" extrusionOk="0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0"/>
              <p:cNvSpPr/>
              <p:nvPr/>
            </p:nvSpPr>
            <p:spPr>
              <a:xfrm>
                <a:off x="2055775" y="4011489"/>
                <a:ext cx="196573" cy="174644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2437" extrusionOk="0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1597989" y="2888310"/>
                <a:ext cx="1064561" cy="1180727"/>
              </a:xfrm>
              <a:custGeom>
                <a:avLst/>
                <a:gdLst/>
                <a:ahLst/>
                <a:cxnLst/>
                <a:rect l="l" t="t" r="r" b="b"/>
                <a:pathLst>
                  <a:path w="14855" h="16476" extrusionOk="0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1624648" y="2907301"/>
                <a:ext cx="1019413" cy="1141240"/>
              </a:xfrm>
              <a:custGeom>
                <a:avLst/>
                <a:gdLst/>
                <a:ahLst/>
                <a:cxnLst/>
                <a:rect l="l" t="t" r="r" b="b"/>
                <a:pathLst>
                  <a:path w="14225" h="15925" extrusionOk="0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0"/>
              <p:cNvSpPr/>
              <p:nvPr/>
            </p:nvSpPr>
            <p:spPr>
              <a:xfrm>
                <a:off x="1649300" y="3245480"/>
                <a:ext cx="153861" cy="15085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105" extrusionOk="0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0"/>
              <p:cNvSpPr/>
              <p:nvPr/>
            </p:nvSpPr>
            <p:spPr>
              <a:xfrm>
                <a:off x="1686207" y="3279305"/>
                <a:ext cx="82126" cy="8212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46" extrusionOk="0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2375323" y="3949787"/>
                <a:ext cx="262288" cy="217714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3038" extrusionOk="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2406066" y="3973292"/>
                <a:ext cx="205817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405" extrusionOk="0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0"/>
              <p:cNvSpPr/>
              <p:nvPr/>
            </p:nvSpPr>
            <p:spPr>
              <a:xfrm>
                <a:off x="2469632" y="4023026"/>
                <a:ext cx="86784" cy="728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7" extrusionOk="0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0"/>
              <p:cNvSpPr/>
              <p:nvPr/>
            </p:nvSpPr>
            <p:spPr>
              <a:xfrm>
                <a:off x="1813338" y="4198171"/>
                <a:ext cx="168266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909" extrusionOk="0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2098415" y="4052552"/>
                <a:ext cx="153933" cy="1328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54" extrusionOk="0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2432725" y="2243628"/>
                <a:ext cx="816390" cy="1015256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14167" extrusionOk="0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0"/>
              <p:cNvSpPr/>
              <p:nvPr/>
            </p:nvSpPr>
            <p:spPr>
              <a:xfrm>
                <a:off x="2451214" y="2237465"/>
                <a:ext cx="797901" cy="1011171"/>
              </a:xfrm>
              <a:custGeom>
                <a:avLst/>
                <a:gdLst/>
                <a:ahLst/>
                <a:cxnLst/>
                <a:rect l="l" t="t" r="r" b="b"/>
                <a:pathLst>
                  <a:path w="11134" h="14110" extrusionOk="0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0"/>
              <p:cNvSpPr/>
              <p:nvPr/>
            </p:nvSpPr>
            <p:spPr>
              <a:xfrm>
                <a:off x="2488121" y="2321526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0"/>
              <p:cNvSpPr/>
              <p:nvPr/>
            </p:nvSpPr>
            <p:spPr>
              <a:xfrm>
                <a:off x="2498369" y="2315363"/>
                <a:ext cx="685103" cy="873792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2193" extrusionOk="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0"/>
              <p:cNvSpPr/>
              <p:nvPr/>
            </p:nvSpPr>
            <p:spPr>
              <a:xfrm>
                <a:off x="2806020" y="2329767"/>
                <a:ext cx="330297" cy="104629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0" extrusionOk="0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0"/>
              <p:cNvSpPr/>
              <p:nvPr/>
            </p:nvSpPr>
            <p:spPr>
              <a:xfrm>
                <a:off x="2793694" y="2372837"/>
                <a:ext cx="264653" cy="88218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31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0"/>
              <p:cNvSpPr/>
              <p:nvPr/>
            </p:nvSpPr>
            <p:spPr>
              <a:xfrm>
                <a:off x="2734213" y="2481478"/>
                <a:ext cx="221583" cy="80120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8" extrusionOk="0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0"/>
              <p:cNvSpPr/>
              <p:nvPr/>
            </p:nvSpPr>
            <p:spPr>
              <a:xfrm>
                <a:off x="2771120" y="2460982"/>
                <a:ext cx="330297" cy="1047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61" extrusionOk="0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0"/>
              <p:cNvSpPr/>
              <p:nvPr/>
            </p:nvSpPr>
            <p:spPr>
              <a:xfrm>
                <a:off x="2711639" y="2567617"/>
                <a:ext cx="262647" cy="90368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1" extrusionOk="0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0"/>
              <p:cNvSpPr/>
              <p:nvPr/>
            </p:nvSpPr>
            <p:spPr>
              <a:xfrm>
                <a:off x="2699385" y="2612765"/>
                <a:ext cx="221583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0"/>
              <p:cNvSpPr/>
              <p:nvPr/>
            </p:nvSpPr>
            <p:spPr>
              <a:xfrm>
                <a:off x="2689137" y="2655835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0"/>
              <p:cNvSpPr/>
              <p:nvPr/>
            </p:nvSpPr>
            <p:spPr>
              <a:xfrm>
                <a:off x="2676811" y="2698904"/>
                <a:ext cx="262575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1260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0"/>
              <p:cNvSpPr/>
              <p:nvPr/>
            </p:nvSpPr>
            <p:spPr>
              <a:xfrm>
                <a:off x="2713718" y="2680487"/>
                <a:ext cx="223662" cy="7589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059" extrusionOk="0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0"/>
              <p:cNvSpPr/>
              <p:nvPr/>
            </p:nvSpPr>
            <p:spPr>
              <a:xfrm>
                <a:off x="2703470" y="2721478"/>
                <a:ext cx="330297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0"/>
              <p:cNvSpPr/>
              <p:nvPr/>
            </p:nvSpPr>
            <p:spPr>
              <a:xfrm>
                <a:off x="2641911" y="2830191"/>
                <a:ext cx="262647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260" extrusionOk="0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0"/>
              <p:cNvSpPr/>
              <p:nvPr/>
            </p:nvSpPr>
            <p:spPr>
              <a:xfrm>
                <a:off x="2629656" y="2873261"/>
                <a:ext cx="221583" cy="8004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1117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0"/>
              <p:cNvSpPr/>
              <p:nvPr/>
            </p:nvSpPr>
            <p:spPr>
              <a:xfrm>
                <a:off x="2619408" y="2916331"/>
                <a:ext cx="328219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489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0"/>
              <p:cNvSpPr/>
              <p:nvPr/>
            </p:nvSpPr>
            <p:spPr>
              <a:xfrm>
                <a:off x="2607082" y="2959400"/>
                <a:ext cx="264653" cy="90296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260" extrusionOk="0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0"/>
              <p:cNvSpPr/>
              <p:nvPr/>
            </p:nvSpPr>
            <p:spPr>
              <a:xfrm>
                <a:off x="2646067" y="2940911"/>
                <a:ext cx="223590" cy="78041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089" extrusionOk="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0"/>
              <p:cNvSpPr/>
              <p:nvPr/>
            </p:nvSpPr>
            <p:spPr>
              <a:xfrm>
                <a:off x="2771120" y="2218976"/>
                <a:ext cx="356956" cy="172351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405" extrusionOk="0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0"/>
              <p:cNvSpPr/>
              <p:nvPr/>
            </p:nvSpPr>
            <p:spPr>
              <a:xfrm>
                <a:off x="2756787" y="2262045"/>
                <a:ext cx="387341" cy="13573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894" extrusionOk="0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0"/>
              <p:cNvSpPr/>
              <p:nvPr/>
            </p:nvSpPr>
            <p:spPr>
              <a:xfrm>
                <a:off x="2918818" y="2156844"/>
                <a:ext cx="127203" cy="12533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49" extrusionOk="0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0"/>
              <p:cNvSpPr/>
              <p:nvPr/>
            </p:nvSpPr>
            <p:spPr>
              <a:xfrm>
                <a:off x="2660400" y="2237465"/>
                <a:ext cx="18489" cy="1032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44" extrusionOk="0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0"/>
              <p:cNvSpPr/>
              <p:nvPr/>
            </p:nvSpPr>
            <p:spPr>
              <a:xfrm>
                <a:off x="2799857" y="2241550"/>
                <a:ext cx="317971" cy="106707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1489" extrusionOk="0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0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0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0"/>
              <p:cNvSpPr/>
              <p:nvPr/>
            </p:nvSpPr>
            <p:spPr>
              <a:xfrm>
                <a:off x="3089019" y="3369601"/>
                <a:ext cx="110863" cy="10054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0"/>
              <p:cNvSpPr/>
              <p:nvPr/>
            </p:nvSpPr>
            <p:spPr>
              <a:xfrm>
                <a:off x="3132089" y="3363438"/>
                <a:ext cx="71878" cy="718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0"/>
              <p:cNvSpPr/>
              <p:nvPr/>
            </p:nvSpPr>
            <p:spPr>
              <a:xfrm>
                <a:off x="2877827" y="3449577"/>
                <a:ext cx="22566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805" extrusionOk="0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0"/>
              <p:cNvSpPr/>
              <p:nvPr/>
            </p:nvSpPr>
            <p:spPr>
              <a:xfrm>
                <a:off x="3232633" y="3291631"/>
                <a:ext cx="57474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0"/>
              <p:cNvSpPr/>
              <p:nvPr/>
            </p:nvSpPr>
            <p:spPr>
              <a:xfrm>
                <a:off x="1249346" y="2247713"/>
                <a:ext cx="949684" cy="578396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8071" extrusionOk="0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0"/>
              <p:cNvSpPr/>
              <p:nvPr/>
            </p:nvSpPr>
            <p:spPr>
              <a:xfrm>
                <a:off x="1427788" y="2342021"/>
                <a:ext cx="393862" cy="28651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3998" extrusionOk="0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0"/>
              <p:cNvSpPr/>
              <p:nvPr/>
            </p:nvSpPr>
            <p:spPr>
              <a:xfrm>
                <a:off x="1276005" y="2290782"/>
                <a:ext cx="194925" cy="129281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804" extrusionOk="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0"/>
              <p:cNvSpPr/>
              <p:nvPr/>
            </p:nvSpPr>
            <p:spPr>
              <a:xfrm>
                <a:off x="1394966" y="2323604"/>
                <a:ext cx="100544" cy="141535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975" extrusionOk="0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0"/>
              <p:cNvSpPr/>
              <p:nvPr/>
            </p:nvSpPr>
            <p:spPr>
              <a:xfrm>
                <a:off x="1230857" y="2229223"/>
                <a:ext cx="104700" cy="15185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119" extrusionOk="0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0"/>
              <p:cNvSpPr/>
              <p:nvPr/>
            </p:nvSpPr>
            <p:spPr>
              <a:xfrm>
                <a:off x="1817422" y="2590191"/>
                <a:ext cx="119033" cy="86211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203" extrusionOk="0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0"/>
              <p:cNvSpPr/>
              <p:nvPr/>
            </p:nvSpPr>
            <p:spPr>
              <a:xfrm>
                <a:off x="1813338" y="2579943"/>
                <a:ext cx="67794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003" extrusionOk="0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0"/>
              <p:cNvSpPr/>
              <p:nvPr/>
            </p:nvSpPr>
            <p:spPr>
              <a:xfrm>
                <a:off x="1924129" y="2653757"/>
                <a:ext cx="256412" cy="156011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177" extrusionOk="0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1716950" y="2524548"/>
                <a:ext cx="51383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46" extrusionOk="0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0"/>
              <p:cNvSpPr/>
              <p:nvPr/>
            </p:nvSpPr>
            <p:spPr>
              <a:xfrm>
                <a:off x="1663633" y="2495882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0"/>
              <p:cNvSpPr/>
              <p:nvPr/>
            </p:nvSpPr>
            <p:spPr>
              <a:xfrm>
                <a:off x="1610315" y="2465067"/>
                <a:ext cx="51311" cy="6779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6" extrusionOk="0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1556997" y="2436402"/>
                <a:ext cx="51311" cy="67722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45" extrusionOk="0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0"/>
              <p:cNvSpPr/>
              <p:nvPr/>
            </p:nvSpPr>
            <p:spPr>
              <a:xfrm>
                <a:off x="1503680" y="2407665"/>
                <a:ext cx="51311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17" extrusionOk="0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0"/>
              <p:cNvSpPr/>
              <p:nvPr/>
            </p:nvSpPr>
            <p:spPr>
              <a:xfrm>
                <a:off x="1723113" y="1779751"/>
                <a:ext cx="746590" cy="892282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2451" extrusionOk="0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1737446" y="1813863"/>
                <a:ext cx="685103" cy="793243"/>
              </a:xfrm>
              <a:custGeom>
                <a:avLst/>
                <a:gdLst/>
                <a:ahLst/>
                <a:cxnLst/>
                <a:rect l="l" t="t" r="r" b="b"/>
                <a:pathLst>
                  <a:path w="9560" h="11069" extrusionOk="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0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57" extrusionOk="0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0"/>
              <p:cNvSpPr/>
              <p:nvPr/>
            </p:nvSpPr>
            <p:spPr>
              <a:xfrm>
                <a:off x="1965121" y="2005706"/>
                <a:ext cx="229753" cy="40611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5667" extrusionOk="0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0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57" extrusionOk="0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0"/>
              <p:cNvSpPr/>
              <p:nvPr/>
            </p:nvSpPr>
            <p:spPr>
              <a:xfrm>
                <a:off x="2068245" y="2483126"/>
                <a:ext cx="141034" cy="111580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57" extrusionOk="0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0"/>
              <p:cNvSpPr/>
              <p:nvPr/>
            </p:nvSpPr>
            <p:spPr>
              <a:xfrm>
                <a:off x="2079997" y="2492658"/>
                <a:ext cx="11043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280" extrusionOk="0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0"/>
              <p:cNvSpPr/>
              <p:nvPr/>
            </p:nvSpPr>
            <p:spPr>
              <a:xfrm>
                <a:off x="2110741" y="2512293"/>
                <a:ext cx="55468" cy="5338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45" extrusionOk="0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0"/>
              <p:cNvSpPr/>
              <p:nvPr/>
            </p:nvSpPr>
            <p:spPr>
              <a:xfrm>
                <a:off x="1997943" y="2344315"/>
                <a:ext cx="132362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70" extrusionOk="0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0"/>
              <p:cNvSpPr/>
              <p:nvPr/>
            </p:nvSpPr>
            <p:spPr>
              <a:xfrm>
                <a:off x="2004464" y="2355422"/>
                <a:ext cx="112512" cy="91156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72" extrusionOk="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0"/>
              <p:cNvSpPr/>
              <p:nvPr/>
            </p:nvSpPr>
            <p:spPr>
              <a:xfrm>
                <a:off x="2051290" y="2369755"/>
                <a:ext cx="14404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60" extrusionOk="0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0"/>
              <p:cNvSpPr/>
              <p:nvPr/>
            </p:nvSpPr>
            <p:spPr>
              <a:xfrm>
                <a:off x="1924129" y="2206435"/>
                <a:ext cx="125124" cy="11208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0"/>
              <p:cNvSpPr/>
              <p:nvPr/>
            </p:nvSpPr>
            <p:spPr>
              <a:xfrm>
                <a:off x="1932586" y="2215966"/>
                <a:ext cx="104414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286" extrusionOk="0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0"/>
              <p:cNvSpPr/>
              <p:nvPr/>
            </p:nvSpPr>
            <p:spPr>
              <a:xfrm>
                <a:off x="1956951" y="2237465"/>
                <a:ext cx="57474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88" extrusionOk="0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0"/>
              <p:cNvSpPr/>
              <p:nvPr/>
            </p:nvSpPr>
            <p:spPr>
              <a:xfrm>
                <a:off x="1849958" y="2068841"/>
                <a:ext cx="133724" cy="112583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71" extrusionOk="0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0"/>
              <p:cNvSpPr/>
              <p:nvPr/>
            </p:nvSpPr>
            <p:spPr>
              <a:xfrm>
                <a:off x="1858486" y="2079017"/>
                <a:ext cx="99397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269" extrusionOk="0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0"/>
              <p:cNvSpPr/>
              <p:nvPr/>
            </p:nvSpPr>
            <p:spPr>
              <a:xfrm>
                <a:off x="1876903" y="2110262"/>
                <a:ext cx="63709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402" extrusionOk="0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0"/>
              <p:cNvSpPr/>
              <p:nvPr/>
            </p:nvSpPr>
            <p:spPr>
              <a:xfrm>
                <a:off x="1776431" y="1929814"/>
                <a:ext cx="112870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575" extrusionOk="0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0"/>
              <p:cNvSpPr/>
              <p:nvPr/>
            </p:nvSpPr>
            <p:spPr>
              <a:xfrm>
                <a:off x="1772346" y="1941567"/>
                <a:ext cx="109645" cy="9043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262" extrusionOk="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0"/>
              <p:cNvSpPr/>
              <p:nvPr/>
            </p:nvSpPr>
            <p:spPr>
              <a:xfrm>
                <a:off x="1815416" y="1956473"/>
                <a:ext cx="34900" cy="63637"/>
              </a:xfrm>
              <a:custGeom>
                <a:avLst/>
                <a:gdLst/>
                <a:ahLst/>
                <a:cxnLst/>
                <a:rect l="l" t="t" r="r" b="b"/>
                <a:pathLst>
                  <a:path w="487" h="888" extrusionOk="0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0"/>
              <p:cNvSpPr/>
              <p:nvPr/>
            </p:nvSpPr>
            <p:spPr>
              <a:xfrm>
                <a:off x="1958958" y="1824971"/>
                <a:ext cx="128564" cy="11251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570" extrusionOk="0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0"/>
              <p:cNvSpPr/>
              <p:nvPr/>
            </p:nvSpPr>
            <p:spPr>
              <a:xfrm>
                <a:off x="1971284" y="1836365"/>
                <a:ext cx="104629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280" extrusionOk="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0"/>
              <p:cNvSpPr/>
              <p:nvPr/>
            </p:nvSpPr>
            <p:spPr>
              <a:xfrm>
                <a:off x="2034849" y="1963998"/>
                <a:ext cx="127203" cy="112153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65" extrusionOk="0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0"/>
              <p:cNvSpPr/>
              <p:nvPr/>
            </p:nvSpPr>
            <p:spPr>
              <a:xfrm>
                <a:off x="2047176" y="1974317"/>
                <a:ext cx="102622" cy="91514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7" extrusionOk="0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0"/>
              <p:cNvSpPr/>
              <p:nvPr/>
            </p:nvSpPr>
            <p:spPr>
              <a:xfrm>
                <a:off x="2069750" y="1997464"/>
                <a:ext cx="59552" cy="4522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31" extrusionOk="0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0"/>
              <p:cNvSpPr/>
              <p:nvPr/>
            </p:nvSpPr>
            <p:spPr>
              <a:xfrm>
                <a:off x="2100493" y="2102093"/>
                <a:ext cx="148702" cy="113085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578" extrusionOk="0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50"/>
              <p:cNvSpPr/>
              <p:nvPr/>
            </p:nvSpPr>
            <p:spPr>
              <a:xfrm>
                <a:off x="2113894" y="2112054"/>
                <a:ext cx="107638" cy="9215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286" extrusionOk="0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50"/>
              <p:cNvSpPr/>
              <p:nvPr/>
            </p:nvSpPr>
            <p:spPr>
              <a:xfrm>
                <a:off x="2143563" y="2141078"/>
                <a:ext cx="63637" cy="349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87" extrusionOk="0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0"/>
              <p:cNvSpPr/>
              <p:nvPr/>
            </p:nvSpPr>
            <p:spPr>
              <a:xfrm>
                <a:off x="2186633" y="2239256"/>
                <a:ext cx="127203" cy="11287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575" extrusionOk="0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50"/>
              <p:cNvSpPr/>
              <p:nvPr/>
            </p:nvSpPr>
            <p:spPr>
              <a:xfrm>
                <a:off x="2197167" y="2250794"/>
                <a:ext cx="110505" cy="91586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8" extrusionOk="0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0"/>
              <p:cNvSpPr/>
              <p:nvPr/>
            </p:nvSpPr>
            <p:spPr>
              <a:xfrm>
                <a:off x="2223539" y="2270286"/>
                <a:ext cx="55468" cy="51311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16" extrusionOk="0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0"/>
              <p:cNvSpPr/>
              <p:nvPr/>
            </p:nvSpPr>
            <p:spPr>
              <a:xfrm>
                <a:off x="2252276" y="2378498"/>
                <a:ext cx="134226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559" extrusionOk="0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0"/>
              <p:cNvSpPr/>
              <p:nvPr/>
            </p:nvSpPr>
            <p:spPr>
              <a:xfrm>
                <a:off x="2259801" y="2387169"/>
                <a:ext cx="134727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317" extrusionOk="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0"/>
              <p:cNvSpPr/>
              <p:nvPr/>
            </p:nvSpPr>
            <p:spPr>
              <a:xfrm>
                <a:off x="2295346" y="2419991"/>
                <a:ext cx="63637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02" extrusionOk="0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0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0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004" extrusionOk="0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780" extrusionOk="0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0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920" extrusionOk="0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0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3006" extrusionOk="0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0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689" extrusionOk="0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0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avLst/>
                <a:gdLst/>
                <a:ahLst/>
                <a:cxnLst/>
                <a:rect l="l" t="t" r="r" b="b"/>
                <a:pathLst>
                  <a:path w="5925" h="5364" extrusionOk="0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0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avLst/>
                <a:gdLst/>
                <a:ahLst/>
                <a:cxnLst/>
                <a:rect l="l" t="t" r="r" b="b"/>
                <a:pathLst>
                  <a:path w="16565" h="4459" extrusionOk="0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4298" extrusionOk="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0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507" extrusionOk="0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0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0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avLst/>
                <a:gdLst/>
                <a:ahLst/>
                <a:cxnLst/>
                <a:rect l="l" t="t" r="r" b="b"/>
                <a:pathLst>
                  <a:path w="401" h="802" extrusionOk="0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0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31" extrusionOk="0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0"/>
              <p:cNvSpPr/>
              <p:nvPr/>
            </p:nvSpPr>
            <p:spPr>
              <a:xfrm>
                <a:off x="2672726" y="3317215"/>
                <a:ext cx="11487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619" extrusionOk="0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0"/>
              <p:cNvSpPr/>
              <p:nvPr/>
            </p:nvSpPr>
            <p:spPr>
              <a:xfrm>
                <a:off x="2611239" y="3371607"/>
                <a:ext cx="131287" cy="11380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88" extrusionOk="0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0"/>
              <p:cNvSpPr/>
              <p:nvPr/>
            </p:nvSpPr>
            <p:spPr>
              <a:xfrm>
                <a:off x="1864649" y="3619777"/>
                <a:ext cx="131287" cy="114948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0"/>
              <p:cNvSpPr/>
              <p:nvPr/>
            </p:nvSpPr>
            <p:spPr>
              <a:xfrm>
                <a:off x="1784314" y="3569971"/>
                <a:ext cx="141894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0"/>
              <p:cNvSpPr/>
              <p:nvPr/>
            </p:nvSpPr>
            <p:spPr>
              <a:xfrm>
                <a:off x="3237506" y="3540733"/>
                <a:ext cx="144903" cy="12168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0"/>
              <p:cNvSpPr/>
              <p:nvPr/>
            </p:nvSpPr>
            <p:spPr>
              <a:xfrm>
                <a:off x="1354906" y="3218391"/>
                <a:ext cx="144688" cy="12032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679" extrusionOk="0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0"/>
              <p:cNvSpPr/>
              <p:nvPr/>
            </p:nvSpPr>
            <p:spPr>
              <a:xfrm>
                <a:off x="1392888" y="3242399"/>
                <a:ext cx="69800" cy="7388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1" extrusionOk="0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0"/>
              <p:cNvSpPr/>
              <p:nvPr/>
            </p:nvSpPr>
            <p:spPr>
              <a:xfrm>
                <a:off x="1663633" y="3833119"/>
                <a:ext cx="201088" cy="20101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5" extrusionOk="0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0"/>
              <p:cNvSpPr/>
              <p:nvPr/>
            </p:nvSpPr>
            <p:spPr>
              <a:xfrm>
                <a:off x="1815416" y="3004477"/>
                <a:ext cx="201016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0"/>
              <p:cNvSpPr/>
              <p:nvPr/>
            </p:nvSpPr>
            <p:spPr>
              <a:xfrm>
                <a:off x="2783446" y="3990993"/>
                <a:ext cx="92374" cy="92374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9" extrusionOk="0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0"/>
              <p:cNvSpPr/>
              <p:nvPr/>
            </p:nvSpPr>
            <p:spPr>
              <a:xfrm>
                <a:off x="2481958" y="3264972"/>
                <a:ext cx="92374" cy="9438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317" extrusionOk="0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0"/>
              <p:cNvSpPr/>
              <p:nvPr/>
            </p:nvSpPr>
            <p:spPr>
              <a:xfrm>
                <a:off x="2229702" y="2866596"/>
                <a:ext cx="156943" cy="12569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54" extrusionOk="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0"/>
              <p:cNvSpPr/>
              <p:nvPr/>
            </p:nvSpPr>
            <p:spPr>
              <a:xfrm>
                <a:off x="2705548" y="3746980"/>
                <a:ext cx="156800" cy="1272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775" extrusionOk="0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0"/>
              <p:cNvSpPr/>
              <p:nvPr/>
            </p:nvSpPr>
            <p:spPr>
              <a:xfrm>
                <a:off x="3166989" y="2911888"/>
                <a:ext cx="219577" cy="174715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0"/>
              <p:cNvSpPr/>
              <p:nvPr/>
            </p:nvSpPr>
            <p:spPr>
              <a:xfrm>
                <a:off x="1749772" y="2741974"/>
                <a:ext cx="100544" cy="84491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9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0"/>
              <p:cNvSpPr/>
              <p:nvPr/>
            </p:nvSpPr>
            <p:spPr>
              <a:xfrm>
                <a:off x="2266609" y="3162422"/>
                <a:ext cx="100544" cy="8442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8" extrusionOk="0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0"/>
              <p:cNvSpPr/>
              <p:nvPr/>
            </p:nvSpPr>
            <p:spPr>
              <a:xfrm>
                <a:off x="2010953" y="1846691"/>
                <a:ext cx="27346" cy="7059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888" extrusionOk="0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0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0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2438" extrusionOk="0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0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698" extrusionOk="0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0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604" extrusionOk="0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41" extrusionOk="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0189" extrusionOk="0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4586" extrusionOk="0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03" extrusionOk="0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88" extrusionOk="0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E08CB-DF8C-F34D-A7AA-5AADB1516FF9}"/>
              </a:ext>
            </a:extLst>
          </p:cNvPr>
          <p:cNvSpPr txBox="1"/>
          <p:nvPr/>
        </p:nvSpPr>
        <p:spPr>
          <a:xfrm>
            <a:off x="8819495" y="4835723"/>
            <a:ext cx="32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x-none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1EB001D-1334-4FDE-B30E-B666D1D8617A}"/>
              </a:ext>
            </a:extLst>
          </p:cNvPr>
          <p:cNvSpPr txBox="1"/>
          <p:nvPr/>
        </p:nvSpPr>
        <p:spPr>
          <a:xfrm>
            <a:off x="4902145" y="58692"/>
            <a:ext cx="407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lata" panose="020B0604020202020204" charset="0"/>
              </a:rPr>
              <a:t>A Review of Machine Learning and TinyML in Healthcare - </a:t>
            </a:r>
            <a:r>
              <a:rPr lang="en-US" sz="1000" dirty="0">
                <a:solidFill>
                  <a:schemeClr val="bg1"/>
                </a:solidFill>
                <a:latin typeface="Alata" panose="020B0604020202020204" charset="0"/>
              </a:rPr>
              <a:t>PCI 2021</a:t>
            </a:r>
            <a:endParaRPr lang="el-GR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351</Words>
  <Application>Microsoft Macintosh PowerPoint</Application>
  <PresentationFormat>On-screen Show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Poppins</vt:lpstr>
      <vt:lpstr>Arial</vt:lpstr>
      <vt:lpstr>Alata</vt:lpstr>
      <vt:lpstr>Angsana New</vt:lpstr>
      <vt:lpstr>Montserrat</vt:lpstr>
      <vt:lpstr>Healthcare Center Website by Slidesgo</vt:lpstr>
      <vt:lpstr>A Review of Machine Learning and TinyML in Healthcare</vt:lpstr>
      <vt:lpstr>TABLE OF CONTENTS</vt:lpstr>
      <vt:lpstr>01. Introduction</vt:lpstr>
      <vt:lpstr>The Role of ML in Healthcare</vt:lpstr>
      <vt:lpstr>03. The Revolution of TinyML</vt:lpstr>
      <vt:lpstr>04. Potential of TinyML</vt:lpstr>
      <vt:lpstr>05. TinyML in Healthcare</vt:lpstr>
      <vt:lpstr>06. Challenges</vt:lpstr>
      <vt:lpstr>07.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and TinyML in Healthcare</dc:title>
  <dc:creator>Lena</dc:creator>
  <cp:lastModifiedBy>TSOUKAS VASILEIOS</cp:lastModifiedBy>
  <cp:revision>9</cp:revision>
  <dcterms:modified xsi:type="dcterms:W3CDTF">2021-12-07T17:21:23Z</dcterms:modified>
</cp:coreProperties>
</file>