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525c24cd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9525c24cd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525c24c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525c24c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525c24cd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525c24cd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d8153c6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d8153c6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d8153c6e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d8153c6e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544c2de7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544c2de7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8d8153c6e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8d8153c6e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525c24cd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525c24cd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d8153c6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d8153c6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d8153c6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d8153c6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d8153c6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d8153c6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525c24cd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525c24c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525c24cd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525c24c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525c24cd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525c24cd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d8153c6e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d8153c6e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525c24c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525c24c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mathworks.com/help/risk/default-probability-using-the-merton-model-for-structural-credit-risk.html" TargetMode="External"/><Relationship Id="rId4" Type="http://schemas.openxmlformats.org/officeDocument/2006/relationships/hyperlink" Target="https://www.investopedia.com/terms/a/altman.asp" TargetMode="External"/><Relationship Id="rId5" Type="http://schemas.openxmlformats.org/officeDocument/2006/relationships/hyperlink" Target="https://arxiv.org/pdf/math/0407060.pdf" TargetMode="External"/><Relationship Id="rId6" Type="http://schemas.openxmlformats.org/officeDocument/2006/relationships/hyperlink" Target="https://scikit-learn.org/stable/modules/generated/sklearn.metrics.confusion_matrix.html" TargetMode="External"/><Relationship Id="rId7" Type="http://schemas.openxmlformats.org/officeDocument/2006/relationships/hyperlink" Target="https://pandas.pydata.org/docs/" TargetMode="External"/><Relationship Id="rId8" Type="http://schemas.openxmlformats.org/officeDocument/2006/relationships/hyperlink" Target="https://www.tensorflow.org/api_docs/python/tf/kera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Term Project Write-Up</a:t>
            </a:r>
            <a:endParaRPr/>
          </a:p>
          <a:p>
            <a:pPr indent="0" lvl="0" marL="0" rtl="0" algn="ctr">
              <a:spcBef>
                <a:spcPts val="0"/>
              </a:spcBef>
              <a:spcAft>
                <a:spcPts val="0"/>
              </a:spcAft>
              <a:buNone/>
            </a:pPr>
            <a:r>
              <a:rPr lang="en"/>
              <a:t>Group Amber</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Ansh Riyal, Sabrina Sheu, Sidharth Shyamsukha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Logit model (cont.)</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11150" lvl="0" marL="457200" rtl="0" algn="l">
              <a:spcBef>
                <a:spcPts val="1200"/>
              </a:spcBef>
              <a:spcAft>
                <a:spcPts val="0"/>
              </a:spcAft>
              <a:buSzPts val="1300"/>
              <a:buAutoNum type="arabicPeriod"/>
            </a:pPr>
            <a:r>
              <a:rPr lang="en"/>
              <a:t>Simple model, thus easy to explain</a:t>
            </a:r>
            <a:endParaRPr/>
          </a:p>
          <a:p>
            <a:pPr indent="-311150" lvl="0" marL="457200" rtl="0" algn="l">
              <a:spcBef>
                <a:spcPts val="0"/>
              </a:spcBef>
              <a:spcAft>
                <a:spcPts val="0"/>
              </a:spcAft>
              <a:buSzPts val="1300"/>
              <a:buAutoNum type="arabicPeriod"/>
            </a:pPr>
            <a:r>
              <a:rPr lang="en"/>
              <a:t>Quick, thus can be retrained multiple times to experiment with data.</a:t>
            </a:r>
            <a:endParaRPr/>
          </a:p>
          <a:p>
            <a:pPr indent="-311150" lvl="0" marL="457200" rtl="0" algn="l">
              <a:spcBef>
                <a:spcPts val="0"/>
              </a:spcBef>
              <a:spcAft>
                <a:spcPts val="0"/>
              </a:spcAft>
              <a:buSzPts val="1300"/>
              <a:buAutoNum type="arabicPeriod"/>
            </a:pPr>
            <a:r>
              <a:rPr lang="en"/>
              <a:t>Gives great results when the underlying function is linear.</a:t>
            </a:r>
            <a:endParaRPr/>
          </a:p>
          <a:p>
            <a:pPr indent="0" lvl="0" marL="0" rtl="0" algn="l">
              <a:spcBef>
                <a:spcPts val="1200"/>
              </a:spcBef>
              <a:spcAft>
                <a:spcPts val="0"/>
              </a:spcAft>
              <a:buNone/>
            </a:pPr>
            <a:r>
              <a:rPr lang="en"/>
              <a:t>Cons:</a:t>
            </a:r>
            <a:endParaRPr/>
          </a:p>
          <a:p>
            <a:pPr indent="-311150" lvl="0" marL="457200" rtl="0" algn="l">
              <a:spcBef>
                <a:spcPts val="1200"/>
              </a:spcBef>
              <a:spcAft>
                <a:spcPts val="0"/>
              </a:spcAft>
              <a:buSzPts val="1300"/>
              <a:buAutoNum type="arabicPeriod"/>
            </a:pPr>
            <a:r>
              <a:rPr lang="en"/>
              <a:t>Can not map complex relationships</a:t>
            </a:r>
            <a:endParaRPr/>
          </a:p>
          <a:p>
            <a:pPr indent="-311150" lvl="0" marL="457200" rtl="0" algn="l">
              <a:spcBef>
                <a:spcPts val="0"/>
              </a:spcBef>
              <a:spcAft>
                <a:spcPts val="0"/>
              </a:spcAft>
              <a:buSzPts val="1300"/>
              <a:buAutoNum type="arabicPeriod"/>
            </a:pPr>
            <a:r>
              <a:rPr lang="en"/>
              <a:t>Easily destabilizes when input features are heavily correlated</a:t>
            </a:r>
            <a:endParaRPr/>
          </a:p>
        </p:txBody>
      </p:sp>
      <p:pic>
        <p:nvPicPr>
          <p:cNvPr id="188" name="Google Shape;188;p22"/>
          <p:cNvPicPr preferRelativeResize="0"/>
          <p:nvPr/>
        </p:nvPicPr>
        <p:blipFill>
          <a:blip r:embed="rId3">
            <a:alphaModFix/>
          </a:blip>
          <a:stretch>
            <a:fillRect/>
          </a:stretch>
        </p:blipFill>
        <p:spPr>
          <a:xfrm>
            <a:off x="5186247" y="195250"/>
            <a:ext cx="3746679" cy="237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 Neural Network</a:t>
            </a:r>
            <a:r>
              <a:rPr lang="en"/>
              <a:t>:</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Input features to the model: </a:t>
            </a:r>
            <a:endParaRPr/>
          </a:p>
          <a:p>
            <a:pPr indent="0" lvl="0" marL="0" rtl="0" algn="l">
              <a:spcBef>
                <a:spcPts val="1200"/>
              </a:spcBef>
              <a:spcAft>
                <a:spcPts val="0"/>
              </a:spcAft>
              <a:buNone/>
            </a:pPr>
            <a:r>
              <a:rPr lang="en"/>
              <a:t>Asst_tot, eqty_tot, profits, ebitda, roa, quick ratio, fixed asset turnover</a:t>
            </a:r>
            <a:endParaRPr/>
          </a:p>
          <a:p>
            <a:pPr indent="0" lvl="0" marL="0" rtl="0" algn="l">
              <a:spcBef>
                <a:spcPts val="1200"/>
              </a:spcBef>
              <a:spcAft>
                <a:spcPts val="0"/>
              </a:spcAft>
              <a:buNone/>
            </a:pPr>
            <a:r>
              <a:rPr lang="en"/>
              <a:t>Model Architecture: 1 input layer, 2 hidden layers, 1 output layer</a:t>
            </a:r>
            <a:endParaRPr/>
          </a:p>
          <a:p>
            <a:pPr indent="0" lvl="0" marL="0" rtl="0" algn="l">
              <a:spcBef>
                <a:spcPts val="1200"/>
              </a:spcBef>
              <a:spcAft>
                <a:spcPts val="0"/>
              </a:spcAft>
              <a:buNone/>
            </a:pPr>
            <a:r>
              <a:rPr lang="en"/>
              <a:t>Roc curve:</a:t>
            </a:r>
            <a:endParaRPr/>
          </a:p>
          <a:p>
            <a:pPr indent="0" lvl="0" marL="0" rtl="0" algn="l">
              <a:spcBef>
                <a:spcPts val="1200"/>
              </a:spcBef>
              <a:spcAft>
                <a:spcPts val="0"/>
              </a:spcAft>
              <a:buNone/>
            </a:pPr>
            <a:r>
              <a:rPr lang="en"/>
              <a:t>Auc value: 0.84043</a:t>
            </a:r>
            <a:endParaRPr/>
          </a:p>
          <a:p>
            <a:pPr indent="0" lvl="0" marL="0" rtl="0" algn="l">
              <a:spcBef>
                <a:spcPts val="1200"/>
              </a:spcBef>
              <a:spcAft>
                <a:spcPts val="1200"/>
              </a:spcAft>
              <a:buNone/>
            </a:pPr>
            <a:r>
              <a:rPr lang="en"/>
              <a:t>Remarks: This model only used relu activation functions and 2 hidden layers, so it is still relatively fast and we get lower False Positive rates compared to the logit model.</a:t>
            </a:r>
            <a:endParaRPr/>
          </a:p>
        </p:txBody>
      </p:sp>
      <p:pic>
        <p:nvPicPr>
          <p:cNvPr id="195" name="Google Shape;195;p23"/>
          <p:cNvPicPr preferRelativeResize="0"/>
          <p:nvPr/>
        </p:nvPicPr>
        <p:blipFill>
          <a:blip r:embed="rId3">
            <a:alphaModFix/>
          </a:blip>
          <a:stretch>
            <a:fillRect/>
          </a:stretch>
        </p:blipFill>
        <p:spPr>
          <a:xfrm>
            <a:off x="5150111" y="275138"/>
            <a:ext cx="2909614" cy="2095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 Neural Network</a:t>
            </a:r>
            <a:r>
              <a:rPr lang="en"/>
              <a:t>(cont.)</a:t>
            </a:r>
            <a:endParaRPr/>
          </a:p>
        </p:txBody>
      </p:sp>
      <p:sp>
        <p:nvSpPr>
          <p:cNvPr id="201" name="Google Shape;201;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11150" lvl="0" marL="457200" rtl="0" algn="l">
              <a:spcBef>
                <a:spcPts val="1200"/>
              </a:spcBef>
              <a:spcAft>
                <a:spcPts val="0"/>
              </a:spcAft>
              <a:buSzPts val="1300"/>
              <a:buAutoNum type="arabicPeriod"/>
            </a:pPr>
            <a:r>
              <a:rPr lang="en"/>
              <a:t>Can easily map complex relationships</a:t>
            </a:r>
            <a:endParaRPr/>
          </a:p>
          <a:p>
            <a:pPr indent="-311150" lvl="0" marL="457200" rtl="0" algn="l">
              <a:spcBef>
                <a:spcPts val="0"/>
              </a:spcBef>
              <a:spcAft>
                <a:spcPts val="0"/>
              </a:spcAft>
              <a:buSzPts val="1300"/>
              <a:buAutoNum type="arabicPeriod"/>
            </a:pPr>
            <a:r>
              <a:rPr lang="en"/>
              <a:t>Work well with both linear and non linear relationships.</a:t>
            </a:r>
            <a:endParaRPr/>
          </a:p>
          <a:p>
            <a:pPr indent="0" lvl="0" marL="0" rtl="0" algn="l">
              <a:spcBef>
                <a:spcPts val="1200"/>
              </a:spcBef>
              <a:spcAft>
                <a:spcPts val="0"/>
              </a:spcAft>
              <a:buNone/>
            </a:pPr>
            <a:r>
              <a:rPr lang="en"/>
              <a:t>Cons:</a:t>
            </a:r>
            <a:endParaRPr/>
          </a:p>
          <a:p>
            <a:pPr indent="-311150" lvl="0" marL="457200" rtl="0" algn="l">
              <a:spcBef>
                <a:spcPts val="1200"/>
              </a:spcBef>
              <a:spcAft>
                <a:spcPts val="0"/>
              </a:spcAft>
              <a:buSzPts val="1300"/>
              <a:buAutoNum type="arabicPeriod"/>
            </a:pPr>
            <a:r>
              <a:rPr lang="en"/>
              <a:t>Higher computational complexity required for running in real time.</a:t>
            </a:r>
            <a:endParaRPr/>
          </a:p>
          <a:p>
            <a:pPr indent="-311150" lvl="0" marL="457200" rtl="0" algn="l">
              <a:spcBef>
                <a:spcPts val="0"/>
              </a:spcBef>
              <a:spcAft>
                <a:spcPts val="0"/>
              </a:spcAft>
              <a:buSzPts val="1300"/>
              <a:buAutoNum type="arabicPeriod"/>
            </a:pPr>
            <a:r>
              <a:rPr lang="en"/>
              <a:t>Difficult to control (Black Boxes)</a:t>
            </a:r>
            <a:endParaRPr/>
          </a:p>
        </p:txBody>
      </p:sp>
      <p:pic>
        <p:nvPicPr>
          <p:cNvPr id="202" name="Google Shape;202;p24"/>
          <p:cNvPicPr preferRelativeResize="0"/>
          <p:nvPr/>
        </p:nvPicPr>
        <p:blipFill>
          <a:blip r:embed="rId3">
            <a:alphaModFix/>
          </a:blip>
          <a:stretch>
            <a:fillRect/>
          </a:stretch>
        </p:blipFill>
        <p:spPr>
          <a:xfrm>
            <a:off x="6033425" y="1531388"/>
            <a:ext cx="2775024" cy="176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721425" y="487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208" name="Google Shape;208;p2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Benchmark calculation:</a:t>
            </a:r>
            <a:endParaRPr/>
          </a:p>
          <a:p>
            <a:pPr indent="-311150" lvl="0" marL="457200" rtl="0" algn="l">
              <a:spcBef>
                <a:spcPts val="0"/>
              </a:spcBef>
              <a:spcAft>
                <a:spcPts val="0"/>
              </a:spcAft>
              <a:buSzPts val="1300"/>
              <a:buChar char="-"/>
            </a:pPr>
            <a:r>
              <a:rPr lang="en"/>
              <a:t>Model comparison done based on metrics such as  the AUC scores.</a:t>
            </a:r>
            <a:endParaRPr/>
          </a:p>
          <a:p>
            <a:pPr indent="-311150" lvl="0" marL="457200" rtl="0" algn="l">
              <a:spcBef>
                <a:spcPts val="0"/>
              </a:spcBef>
              <a:spcAft>
                <a:spcPts val="0"/>
              </a:spcAft>
              <a:buSzPts val="1300"/>
              <a:buChar char="-"/>
            </a:pPr>
            <a:r>
              <a:rPr lang="en"/>
              <a:t>Precision and Recall values of all the models were used as a benchmark to see the performance of model at the optimal threshold value.</a:t>
            </a:r>
            <a:endParaRPr/>
          </a:p>
          <a:p>
            <a:pPr indent="-311150" lvl="0" marL="457200" rtl="0" algn="l">
              <a:spcBef>
                <a:spcPts val="0"/>
              </a:spcBef>
              <a:spcAft>
                <a:spcPts val="0"/>
              </a:spcAft>
              <a:buSzPts val="1300"/>
              <a:buChar char="●"/>
            </a:pPr>
            <a:r>
              <a:rPr lang="en"/>
              <a:t>Business case:</a:t>
            </a:r>
            <a:endParaRPr/>
          </a:p>
          <a:p>
            <a:pPr indent="-311150" lvl="0" marL="457200" rtl="0" algn="l">
              <a:spcBef>
                <a:spcPts val="0"/>
              </a:spcBef>
              <a:spcAft>
                <a:spcPts val="0"/>
              </a:spcAft>
              <a:buSzPts val="1300"/>
              <a:buChar char="-"/>
            </a:pPr>
            <a:r>
              <a:rPr lang="en"/>
              <a:t>Banca Massiccia can set the threshold based on how it wants to minimize the cost. This </a:t>
            </a:r>
            <a:r>
              <a:rPr lang="en"/>
              <a:t>should</a:t>
            </a:r>
            <a:r>
              <a:rPr lang="en"/>
              <a:t> identify the customers who would be classified as defaulters or non-defaulters.</a:t>
            </a:r>
            <a:endParaRPr/>
          </a:p>
          <a:p>
            <a:pPr indent="-311150" lvl="0" marL="457200" rtl="0" algn="l">
              <a:spcBef>
                <a:spcPts val="0"/>
              </a:spcBef>
              <a:spcAft>
                <a:spcPts val="0"/>
              </a:spcAft>
              <a:buSzPts val="1300"/>
              <a:buChar char="-"/>
            </a:pPr>
            <a:r>
              <a:rPr lang="en"/>
              <a:t>Based on the preliminary and basic optimal threshold for categorising defaulters and non defaulters er are able to see that the simple neural network is able to give lesser number of false </a:t>
            </a:r>
            <a:r>
              <a:rPr lang="en"/>
              <a:t>positives</a:t>
            </a:r>
            <a:r>
              <a:rPr lang="en"/>
              <a:t> compared to the logit model, however logit model is simpler and easier to interpret so depending on Banca Massiccia preference for false positives rate it can choose between both the models.</a:t>
            </a:r>
            <a:endParaRPr/>
          </a:p>
          <a:p>
            <a:pPr indent="-311150" lvl="0" marL="457200" rtl="0" algn="l">
              <a:spcBef>
                <a:spcPts val="0"/>
              </a:spcBef>
              <a:spcAft>
                <a:spcPts val="0"/>
              </a:spcAft>
              <a:buSzPts val="1300"/>
              <a:buChar char="-"/>
            </a:pPr>
            <a:r>
              <a:rPr lang="en"/>
              <a:t>For our purpose s we are recommending the simple neural network based on the performance of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591150" y="405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a:t>
            </a:r>
            <a:endParaRPr/>
          </a:p>
        </p:txBody>
      </p:sp>
      <p:sp>
        <p:nvSpPr>
          <p:cNvPr id="214" name="Google Shape;214;p26"/>
          <p:cNvSpPr txBox="1"/>
          <p:nvPr>
            <p:ph idx="1" type="body"/>
          </p:nvPr>
        </p:nvSpPr>
        <p:spPr>
          <a:xfrm>
            <a:off x="311700" y="1152475"/>
            <a:ext cx="8520600" cy="1560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Discuss how the result of the data mining will be deployed</a:t>
            </a:r>
            <a:endParaRPr/>
          </a:p>
          <a:p>
            <a:pPr indent="-311150" lvl="0" marL="457200" rtl="0" algn="l">
              <a:spcBef>
                <a:spcPts val="0"/>
              </a:spcBef>
              <a:spcAft>
                <a:spcPts val="0"/>
              </a:spcAft>
              <a:buSzPts val="1300"/>
              <a:buChar char="-"/>
            </a:pPr>
            <a:r>
              <a:rPr lang="en">
                <a:highlight>
                  <a:schemeClr val="dk1"/>
                </a:highlight>
              </a:rPr>
              <a:t>The data mining approach includes 2 primary components: the feature extraction and the modelling.</a:t>
            </a:r>
            <a:endParaRPr>
              <a:highlight>
                <a:schemeClr val="dk1"/>
              </a:highlight>
            </a:endParaRPr>
          </a:p>
          <a:p>
            <a:pPr indent="-311150" lvl="0" marL="457200" rtl="0" algn="l">
              <a:spcBef>
                <a:spcPts val="0"/>
              </a:spcBef>
              <a:spcAft>
                <a:spcPts val="0"/>
              </a:spcAft>
              <a:buSzPts val="1300"/>
              <a:buChar char="-"/>
            </a:pPr>
            <a:r>
              <a:rPr lang="en">
                <a:highlight>
                  <a:schemeClr val="dk1"/>
                </a:highlight>
              </a:rPr>
              <a:t>The feature extraction by themselves are useful for further calculations in order to make decisions based on the risk appetite of the client.</a:t>
            </a:r>
            <a:endParaRPr>
              <a:highlight>
                <a:schemeClr val="dk1"/>
              </a:highlight>
            </a:endParaRPr>
          </a:p>
          <a:p>
            <a:pPr indent="-311150" lvl="0" marL="457200" rtl="0" algn="l">
              <a:spcBef>
                <a:spcPts val="0"/>
              </a:spcBef>
              <a:spcAft>
                <a:spcPts val="0"/>
              </a:spcAft>
              <a:buSzPts val="1300"/>
              <a:buChar char="-"/>
            </a:pPr>
            <a:r>
              <a:rPr lang="en">
                <a:highlight>
                  <a:schemeClr val="dk1"/>
                </a:highlight>
              </a:rPr>
              <a:t>The modelling approach basically provides us with the probability of a company defaulting (separated into decisions according to the optimal threshold). This threshold can be re calculated according to the cost-benefit matrix of </a:t>
            </a:r>
            <a:r>
              <a:rPr lang="en">
                <a:highlight>
                  <a:schemeClr val="dk1"/>
                </a:highlight>
              </a:rPr>
              <a:t>Banca Massiccia’s operating costs and benefits.</a:t>
            </a:r>
            <a:endParaRPr>
              <a:highlight>
                <a:schemeClr val="dk1"/>
              </a:highlight>
            </a:endParaRPr>
          </a:p>
          <a:p>
            <a:pPr indent="-311150" lvl="0" marL="457200" rtl="0" algn="l">
              <a:spcBef>
                <a:spcPts val="0"/>
              </a:spcBef>
              <a:spcAft>
                <a:spcPts val="0"/>
              </a:spcAft>
              <a:buSzPts val="1300"/>
              <a:buChar char="-"/>
            </a:pPr>
            <a:r>
              <a:rPr lang="en">
                <a:highlight>
                  <a:schemeClr val="dk1"/>
                </a:highlight>
              </a:rPr>
              <a:t>The probability in itself can be used to rank companies in order to decide the rate of interest which can be offered to them.</a:t>
            </a:r>
            <a:endParaRPr>
              <a:highlight>
                <a:schemeClr val="dk1"/>
              </a:highlight>
            </a:endParaRPr>
          </a:p>
          <a:p>
            <a:pPr indent="-311150" lvl="0" marL="457200" rtl="0" algn="l">
              <a:spcBef>
                <a:spcPts val="0"/>
              </a:spcBef>
              <a:spcAft>
                <a:spcPts val="0"/>
              </a:spcAft>
              <a:buSzPts val="1300"/>
              <a:buChar char="-"/>
            </a:pPr>
            <a:r>
              <a:rPr lang="en">
                <a:highlight>
                  <a:schemeClr val="dk1"/>
                </a:highlight>
              </a:rPr>
              <a:t>Lastly, the rate of interest that the bank will derive from the PDs, will be one of the deciding factors about whether or not Banca Massiccia can legally offer the loan under consideration.</a:t>
            </a:r>
            <a:endParaRPr>
              <a:highlight>
                <a:schemeClr val="dk1"/>
              </a:highlight>
            </a:endParaRPr>
          </a:p>
          <a:p>
            <a:pPr indent="-311150" lvl="0" marL="457200" rtl="0" algn="l">
              <a:spcBef>
                <a:spcPts val="0"/>
              </a:spcBef>
              <a:spcAft>
                <a:spcPts val="0"/>
              </a:spcAft>
              <a:buSzPts val="1300"/>
              <a:buChar char="●"/>
            </a:pPr>
            <a:r>
              <a:rPr lang="en"/>
              <a:t>Discuss issues the bank should be aware of regarding deployment.</a:t>
            </a:r>
            <a:endParaRPr/>
          </a:p>
          <a:p>
            <a:pPr indent="-311150" lvl="1" marL="914400" rtl="0" algn="l">
              <a:spcBef>
                <a:spcPts val="0"/>
              </a:spcBef>
              <a:spcAft>
                <a:spcPts val="0"/>
              </a:spcAft>
              <a:buSzPts val="1300"/>
              <a:buChar char="○"/>
            </a:pPr>
            <a:r>
              <a:rPr lang="en" sz="1300"/>
              <a:t>Are there important ethical or legal considerations?</a:t>
            </a:r>
            <a:endParaRPr sz="1300"/>
          </a:p>
          <a:p>
            <a:pPr indent="-311150" lvl="1" marL="914400" rtl="0" algn="l">
              <a:spcBef>
                <a:spcPts val="0"/>
              </a:spcBef>
              <a:spcAft>
                <a:spcPts val="0"/>
              </a:spcAft>
              <a:buSzPts val="1300"/>
              <a:buChar char="○"/>
            </a:pPr>
            <a:r>
              <a:rPr lang="en" sz="1300"/>
              <a:t>Describe settings in which your results should not be applied.</a:t>
            </a:r>
            <a:endParaRPr sz="1300"/>
          </a:p>
          <a:p>
            <a:pPr indent="-311150" lvl="1" marL="914400" rtl="0" algn="l">
              <a:spcBef>
                <a:spcPts val="0"/>
              </a:spcBef>
              <a:spcAft>
                <a:spcPts val="0"/>
              </a:spcAft>
              <a:buSzPts val="1300"/>
              <a:buChar char="○"/>
            </a:pPr>
            <a:r>
              <a:rPr lang="en" sz="1300"/>
              <a:t>Identify the risks associated with your proposed plan and how you would mitigate them.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725975" y="486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Deployment(Contd.)</a:t>
            </a:r>
            <a:endParaRPr/>
          </a:p>
        </p:txBody>
      </p:sp>
      <p:sp>
        <p:nvSpPr>
          <p:cNvPr id="220" name="Google Shape;220;p27"/>
          <p:cNvSpPr txBox="1"/>
          <p:nvPr>
            <p:ph idx="1" type="body"/>
          </p:nvPr>
        </p:nvSpPr>
        <p:spPr>
          <a:xfrm>
            <a:off x="311700" y="1440825"/>
            <a:ext cx="8520600" cy="277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model gives the probability of a company defaulting on a loan.</a:t>
            </a:r>
            <a:endParaRPr/>
          </a:p>
          <a:p>
            <a:pPr indent="-311150" lvl="0" marL="457200" rtl="0" algn="l">
              <a:spcBef>
                <a:spcPts val="0"/>
              </a:spcBef>
              <a:spcAft>
                <a:spcPts val="0"/>
              </a:spcAft>
              <a:buSzPts val="1300"/>
              <a:buChar char="●"/>
            </a:pPr>
            <a:r>
              <a:rPr lang="en"/>
              <a:t>This output can be used to rank candidate companies and in order to decide which companies to give loan to, depending on the risk appetite of our client bank.</a:t>
            </a:r>
            <a:endParaRPr/>
          </a:p>
          <a:p>
            <a:pPr indent="-311150" lvl="0" marL="457200" rtl="0" algn="l">
              <a:spcBef>
                <a:spcPts val="0"/>
              </a:spcBef>
              <a:spcAft>
                <a:spcPts val="0"/>
              </a:spcAft>
              <a:buSzPts val="1300"/>
              <a:buChar char="●"/>
            </a:pPr>
            <a:r>
              <a:rPr lang="en"/>
              <a:t>Discuss issues the bank should be aware of regarding deployment.</a:t>
            </a:r>
            <a:endParaRPr/>
          </a:p>
          <a:p>
            <a:pPr indent="-311150" lvl="1" marL="914400" rtl="0" algn="l">
              <a:spcBef>
                <a:spcPts val="0"/>
              </a:spcBef>
              <a:spcAft>
                <a:spcPts val="0"/>
              </a:spcAft>
              <a:buSzPts val="1300"/>
              <a:buChar char="○"/>
            </a:pPr>
            <a:r>
              <a:rPr lang="en" sz="1300"/>
              <a:t>Ebitda is a really good indicator, but if we go with our model, then small companies will get higher probabilities of default, which will in turn lead them to get a higher rate of interest and thus default even more.</a:t>
            </a:r>
            <a:endParaRPr sz="1300"/>
          </a:p>
          <a:p>
            <a:pPr indent="-311150" lvl="1" marL="914400" rtl="0" algn="l">
              <a:spcBef>
                <a:spcPts val="0"/>
              </a:spcBef>
              <a:spcAft>
                <a:spcPts val="0"/>
              </a:spcAft>
              <a:buSzPts val="1300"/>
              <a:buChar char="○"/>
            </a:pPr>
            <a:r>
              <a:rPr lang="en" sz="1300"/>
              <a:t>Describe settings in which your results should not be applied.</a:t>
            </a:r>
            <a:endParaRPr sz="1300"/>
          </a:p>
          <a:p>
            <a:pPr indent="-311150" lvl="1" marL="914400" rtl="0" algn="l">
              <a:spcBef>
                <a:spcPts val="0"/>
              </a:spcBef>
              <a:spcAft>
                <a:spcPts val="0"/>
              </a:spcAft>
              <a:buSzPts val="1300"/>
              <a:buChar char="○"/>
            </a:pPr>
            <a:r>
              <a:rPr lang="en" sz="1300"/>
              <a:t>Our model is quite simplistic, but it might not be as robust as we would like it to be in cases where we go above/below the scale of the companies in our dataset, so it will not work with big companies or small companies.</a:t>
            </a:r>
            <a:endParaRPr sz="1300"/>
          </a:p>
          <a:p>
            <a:pPr indent="-311150" lvl="1" marL="914400" rtl="0" algn="l">
              <a:spcBef>
                <a:spcPts val="0"/>
              </a:spcBef>
              <a:spcAft>
                <a:spcPts val="0"/>
              </a:spcAft>
              <a:buSzPts val="1300"/>
              <a:buChar char="○"/>
            </a:pPr>
            <a:r>
              <a:rPr lang="en" sz="1300"/>
              <a:t>Being a neural network, there might be a computational requirement which might lead to slower processing times and thus might not be suitable for instantaneous results</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226" name="Google Shape;226;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https://www.mathworks.com/help/risk/default-probability-using-the-merton-model-for-structural-credit-risk.html</a:t>
            </a:r>
            <a:endParaRPr/>
          </a:p>
          <a:p>
            <a:pPr indent="-311150" lvl="0" marL="457200" rtl="0" algn="l">
              <a:spcBef>
                <a:spcPts val="0"/>
              </a:spcBef>
              <a:spcAft>
                <a:spcPts val="0"/>
              </a:spcAft>
              <a:buSzPts val="1300"/>
              <a:buChar char="●"/>
            </a:pPr>
            <a:r>
              <a:rPr lang="en" u="sng">
                <a:solidFill>
                  <a:schemeClr val="hlink"/>
                </a:solidFill>
                <a:hlinkClick r:id="rId4"/>
              </a:rPr>
              <a:t>https://www.investopedia.com/terms/a/altman.asp</a:t>
            </a:r>
            <a:endParaRPr/>
          </a:p>
          <a:p>
            <a:pPr indent="-311150" lvl="0" marL="457200" rtl="0" algn="l">
              <a:spcBef>
                <a:spcPts val="0"/>
              </a:spcBef>
              <a:spcAft>
                <a:spcPts val="0"/>
              </a:spcAft>
              <a:buSzPts val="1300"/>
              <a:buChar char="●"/>
            </a:pPr>
            <a:r>
              <a:rPr lang="en" u="sng">
                <a:solidFill>
                  <a:schemeClr val="hlink"/>
                </a:solidFill>
                <a:hlinkClick r:id="rId5"/>
              </a:rPr>
              <a:t>https://arxiv.org/pdf/math/0407060.pdf</a:t>
            </a:r>
            <a:endParaRPr/>
          </a:p>
          <a:p>
            <a:pPr indent="-311150" lvl="0" marL="457200" rtl="0" algn="l">
              <a:spcBef>
                <a:spcPts val="0"/>
              </a:spcBef>
              <a:spcAft>
                <a:spcPts val="0"/>
              </a:spcAft>
              <a:buSzPts val="1300"/>
              <a:buChar char="●"/>
            </a:pPr>
            <a:r>
              <a:rPr lang="en" sz="1200" u="sng">
                <a:solidFill>
                  <a:schemeClr val="hlink"/>
                </a:solidFill>
                <a:latin typeface="Arial"/>
                <a:ea typeface="Arial"/>
                <a:cs typeface="Arial"/>
                <a:sym typeface="Arial"/>
                <a:hlinkClick r:id="rId6"/>
              </a:rPr>
              <a:t>https://scikit-learn.org/stable/modules/generated/sklearn.metrics.confusion_matrix.html</a:t>
            </a:r>
            <a:endParaRPr/>
          </a:p>
          <a:p>
            <a:pPr indent="-311150" lvl="0" marL="457200" rtl="0" algn="l">
              <a:spcBef>
                <a:spcPts val="0"/>
              </a:spcBef>
              <a:spcAft>
                <a:spcPts val="0"/>
              </a:spcAft>
              <a:buSzPts val="1300"/>
              <a:buChar char="●"/>
            </a:pPr>
            <a:r>
              <a:rPr lang="en" u="sng">
                <a:solidFill>
                  <a:schemeClr val="hlink"/>
                </a:solidFill>
                <a:hlinkClick r:id="rId7"/>
              </a:rPr>
              <a:t>https://pandas.pydata.org/docs/</a:t>
            </a:r>
            <a:endParaRPr/>
          </a:p>
          <a:p>
            <a:pPr indent="-311150" lvl="0" marL="457200" rtl="0" algn="l">
              <a:spcBef>
                <a:spcPts val="0"/>
              </a:spcBef>
              <a:spcAft>
                <a:spcPts val="0"/>
              </a:spcAft>
              <a:buSzPts val="1300"/>
              <a:buChar char="●"/>
            </a:pPr>
            <a:r>
              <a:rPr lang="en" u="sng">
                <a:solidFill>
                  <a:schemeClr val="hlink"/>
                </a:solidFill>
                <a:hlinkClick r:id="rId8"/>
              </a:rPr>
              <a:t>https://www.tensorflow.org/api_docs/python/tf/keras</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Primary contributions:</a:t>
            </a:r>
            <a:endParaRPr/>
          </a:p>
        </p:txBody>
      </p:sp>
      <p:sp>
        <p:nvSpPr>
          <p:cNvPr id="232" name="Google Shape;232;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AutoNum type="arabicPeriod"/>
            </a:pPr>
            <a:r>
              <a:rPr lang="en"/>
              <a:t>Ansh Riyal : Feature extraction, EDA, Modeling, Slides</a:t>
            </a:r>
            <a:endParaRPr/>
          </a:p>
          <a:p>
            <a:pPr indent="-311150" lvl="0" marL="457200" rtl="0" algn="l">
              <a:spcBef>
                <a:spcPts val="0"/>
              </a:spcBef>
              <a:spcAft>
                <a:spcPts val="0"/>
              </a:spcAft>
              <a:buSzPts val="1300"/>
              <a:buAutoNum type="arabicPeriod"/>
            </a:pPr>
            <a:r>
              <a:rPr lang="en"/>
              <a:t>Sabrina Sheu : EDA, Harness functions, preprocessing, Modeling</a:t>
            </a:r>
            <a:r>
              <a:rPr lang="en"/>
              <a:t>, Slides</a:t>
            </a:r>
            <a:endParaRPr/>
          </a:p>
          <a:p>
            <a:pPr indent="-311150" lvl="0" marL="457200" rtl="0" algn="l">
              <a:spcBef>
                <a:spcPts val="0"/>
              </a:spcBef>
              <a:spcAft>
                <a:spcPts val="0"/>
              </a:spcAft>
              <a:buSzPts val="1300"/>
              <a:buAutoNum type="arabicPeriod"/>
            </a:pPr>
            <a:r>
              <a:rPr lang="en"/>
              <a:t>Sidharth Shyamsukha: Modeling, subject research, EDA</a:t>
            </a:r>
            <a:r>
              <a:rPr lang="en"/>
              <a:t>, Slides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664450" y="300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Understanding</a:t>
            </a:r>
            <a:endParaRPr/>
          </a:p>
        </p:txBody>
      </p:sp>
      <p:sp>
        <p:nvSpPr>
          <p:cNvPr id="135" name="Google Shape;135;p14"/>
          <p:cNvSpPr txBox="1"/>
          <p:nvPr>
            <p:ph idx="1" type="body"/>
          </p:nvPr>
        </p:nvSpPr>
        <p:spPr>
          <a:xfrm>
            <a:off x="246550" y="916350"/>
            <a:ext cx="8520600" cy="379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Business Problem: </a:t>
            </a:r>
            <a:endParaRPr sz="1400"/>
          </a:p>
          <a:p>
            <a:pPr indent="-317500" lvl="1" marL="914400" rtl="0" algn="l">
              <a:spcBef>
                <a:spcPts val="0"/>
              </a:spcBef>
              <a:spcAft>
                <a:spcPts val="0"/>
              </a:spcAft>
              <a:buSzPts val="1400"/>
              <a:buChar char="○"/>
            </a:pPr>
            <a:r>
              <a:rPr lang="en" sz="1400"/>
              <a:t>Predict the probability that a potential borrower will default on a principal or interest payment for a prospective loan over the next 12 months based on the data available up to the statement date (after adjusting the timeline on the basis of the firm year (typically ending in March/April) instead of the fiscal year (January 1 - December 31)).</a:t>
            </a:r>
            <a:endParaRPr sz="1400"/>
          </a:p>
          <a:p>
            <a:pPr indent="-317500" lvl="0" marL="457200" rtl="0" algn="l">
              <a:spcBef>
                <a:spcPts val="0"/>
              </a:spcBef>
              <a:spcAft>
                <a:spcPts val="0"/>
              </a:spcAft>
              <a:buSzPts val="1400"/>
              <a:buChar char="●"/>
            </a:pPr>
            <a:r>
              <a:rPr lang="en" sz="1400"/>
              <a:t>How (precisely) will a data mining solution address the business problem? </a:t>
            </a:r>
            <a:endParaRPr sz="1400"/>
          </a:p>
          <a:p>
            <a:pPr indent="-317500" lvl="1" marL="914400" rtl="0" algn="l">
              <a:spcBef>
                <a:spcPts val="0"/>
              </a:spcBef>
              <a:spcAft>
                <a:spcPts val="0"/>
              </a:spcAft>
              <a:buSzPts val="1400"/>
              <a:buChar char="○"/>
            </a:pPr>
            <a:r>
              <a:rPr lang="en" sz="1400"/>
              <a:t>Data </a:t>
            </a:r>
            <a:r>
              <a:rPr lang="en" sz="1400"/>
              <a:t>mining</a:t>
            </a:r>
            <a:r>
              <a:rPr lang="en" sz="1400"/>
              <a:t> will help in clean up the data and reduce the features so that the model can use just the main or aggregated features which directly affect the target variable “Default”.</a:t>
            </a:r>
            <a:endParaRPr sz="1400"/>
          </a:p>
          <a:p>
            <a:pPr indent="-317500" lvl="0" marL="457200" rtl="0" algn="l">
              <a:spcBef>
                <a:spcPts val="0"/>
              </a:spcBef>
              <a:spcAft>
                <a:spcPts val="0"/>
              </a:spcAft>
              <a:buSzPts val="1400"/>
              <a:buChar char="●"/>
            </a:pPr>
            <a:r>
              <a:rPr lang="en" sz="1400"/>
              <a:t>What has been done in the past?</a:t>
            </a:r>
            <a:endParaRPr sz="1400"/>
          </a:p>
          <a:p>
            <a:pPr indent="-317500" lvl="1" marL="914400" rtl="0" algn="l">
              <a:spcBef>
                <a:spcPts val="0"/>
              </a:spcBef>
              <a:spcAft>
                <a:spcPts val="0"/>
              </a:spcAft>
              <a:buSzPts val="1400"/>
              <a:buChar char="○"/>
            </a:pPr>
            <a:r>
              <a:rPr lang="en" sz="1400">
                <a:highlight>
                  <a:schemeClr val="dk1"/>
                </a:highlight>
              </a:rPr>
              <a:t>In the past, models like Merton, Altmann’s, etc. calculated default using </a:t>
            </a:r>
            <a:r>
              <a:rPr lang="en" sz="1400">
                <a:highlight>
                  <a:schemeClr val="dk1"/>
                </a:highlight>
              </a:rPr>
              <a:t>statistical</a:t>
            </a:r>
            <a:r>
              <a:rPr lang="en" sz="1400">
                <a:highlight>
                  <a:schemeClr val="dk1"/>
                </a:highlight>
              </a:rPr>
              <a:t> approaches by using ratios of features and finding </a:t>
            </a:r>
            <a:r>
              <a:rPr lang="en" sz="1400">
                <a:highlight>
                  <a:schemeClr val="dk1"/>
                </a:highlight>
              </a:rPr>
              <a:t>correlations</a:t>
            </a:r>
            <a:r>
              <a:rPr lang="en" sz="1400">
                <a:highlight>
                  <a:schemeClr val="dk1"/>
                </a:highlight>
              </a:rPr>
              <a:t> between those variables and default.</a:t>
            </a:r>
            <a:endParaRPr sz="1400">
              <a:highlight>
                <a:schemeClr val="dk1"/>
              </a:highlight>
            </a:endParaRPr>
          </a:p>
          <a:p>
            <a:pPr indent="-317500" lvl="1" marL="914400" rtl="0" algn="l">
              <a:spcBef>
                <a:spcPts val="0"/>
              </a:spcBef>
              <a:spcAft>
                <a:spcPts val="0"/>
              </a:spcAft>
              <a:buSzPts val="1400"/>
              <a:buChar char="○"/>
            </a:pPr>
            <a:r>
              <a:rPr lang="en" sz="1400">
                <a:highlight>
                  <a:schemeClr val="dk1"/>
                </a:highlight>
              </a:rPr>
              <a:t>The primary reason for that was the lack of computational resources to find a non-closed form solution.</a:t>
            </a:r>
            <a:endParaRPr sz="1400">
              <a:highlight>
                <a:schemeClr val="dk1"/>
              </a:highlight>
            </a:endParaRPr>
          </a:p>
          <a:p>
            <a:pPr indent="-317500" lvl="1" marL="914400" rtl="0" algn="l">
              <a:spcBef>
                <a:spcPts val="0"/>
              </a:spcBef>
              <a:spcAft>
                <a:spcPts val="0"/>
              </a:spcAft>
              <a:buSzPts val="1400"/>
              <a:buChar char="○"/>
            </a:pPr>
            <a:r>
              <a:rPr lang="en" sz="1400">
                <a:highlight>
                  <a:schemeClr val="dk1"/>
                </a:highlight>
              </a:rPr>
              <a:t>The coefficients and ratios they derived are both brilliant up to a certain point and we have tried to use those as inspiration for our approaches.</a:t>
            </a:r>
            <a:endParaRPr sz="1400">
              <a:highlight>
                <a:schemeClr val="dk1"/>
              </a:highlight>
            </a:endParaRPr>
          </a:p>
          <a:p>
            <a:pPr indent="0" lvl="0" marL="0" rtl="0" algn="l">
              <a:spcBef>
                <a:spcPts val="1200"/>
              </a:spcBef>
              <a:spcAft>
                <a:spcPts val="0"/>
              </a:spcAft>
              <a:buClr>
                <a:schemeClr val="dk1"/>
              </a:buClr>
              <a:buSzPts val="1100"/>
              <a:buFont typeface="Arial"/>
              <a:buNone/>
            </a:pPr>
            <a:r>
              <a:rPr lang="en" sz="1400"/>
              <a:t>			</a:t>
            </a:r>
            <a:endParaRPr sz="1400"/>
          </a:p>
          <a:p>
            <a:pPr indent="0" lvl="0" marL="0" rtl="0" algn="l">
              <a:spcBef>
                <a:spcPts val="1200"/>
              </a:spcBef>
              <a:spcAft>
                <a:spcPts val="0"/>
              </a:spcAft>
              <a:buClr>
                <a:schemeClr val="dk1"/>
              </a:buClr>
              <a:buSzPts val="1100"/>
              <a:buFont typeface="Arial"/>
              <a:buNone/>
            </a:pPr>
            <a:r>
              <a:rPr lang="en" sz="1400"/>
              <a:t>		</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Understanding</a:t>
            </a:r>
            <a:endParaRPr/>
          </a:p>
        </p:txBody>
      </p:sp>
      <p:sp>
        <p:nvSpPr>
          <p:cNvPr id="141" name="Google Shape;141;p15"/>
          <p:cNvSpPr txBox="1"/>
          <p:nvPr>
            <p:ph idx="1" type="body"/>
          </p:nvPr>
        </p:nvSpPr>
        <p:spPr>
          <a:xfrm>
            <a:off x="713300" y="155915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highlight>
                  <a:schemeClr val="dk1"/>
                </a:highlight>
              </a:rPr>
              <a:t>The company that defaulted was identified based on the default date which were within 1 year of the statement date.</a:t>
            </a:r>
            <a:endParaRPr sz="1400">
              <a:highlight>
                <a:schemeClr val="dk1"/>
              </a:highlight>
            </a:endParaRPr>
          </a:p>
          <a:p>
            <a:pPr indent="-317500" lvl="0" marL="457200" rtl="0" algn="l">
              <a:spcBef>
                <a:spcPts val="0"/>
              </a:spcBef>
              <a:spcAft>
                <a:spcPts val="0"/>
              </a:spcAft>
              <a:buSzPts val="1400"/>
              <a:buChar char="●"/>
            </a:pPr>
            <a:r>
              <a:rPr lang="en" sz="1400">
                <a:highlight>
                  <a:schemeClr val="dk1"/>
                </a:highlight>
              </a:rPr>
              <a:t>F</a:t>
            </a:r>
            <a:r>
              <a:rPr lang="en" sz="1400">
                <a:highlight>
                  <a:schemeClr val="dk1"/>
                </a:highlight>
              </a:rPr>
              <a:t>or default dates in range Jan-Apr, the prior year was skipped for reference, but for default dates in May-Dec the prior year was considered.</a:t>
            </a:r>
            <a:endParaRPr sz="1400"/>
          </a:p>
          <a:p>
            <a:pPr indent="-317500" lvl="0" marL="457200" rtl="0" algn="l">
              <a:spcBef>
                <a:spcPts val="0"/>
              </a:spcBef>
              <a:spcAft>
                <a:spcPts val="0"/>
              </a:spcAft>
              <a:buSzPts val="1400"/>
              <a:buChar char="●"/>
            </a:pPr>
            <a:r>
              <a:rPr lang="en" sz="1400"/>
              <a:t>Variables derived from dataset include liquidity ratios such as current ratio, quick ratio, etc. along with activity ratios such as working capital turnover, etc.</a:t>
            </a:r>
            <a:br>
              <a:rPr lang="en" sz="1400"/>
            </a:br>
            <a:r>
              <a:rPr lang="en" sz="1400"/>
              <a: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All the assets and liabilities were aggregated.</a:t>
            </a:r>
            <a:endParaRPr sz="1400"/>
          </a:p>
          <a:p>
            <a:pPr indent="-317500" lvl="0" marL="457200" rtl="0" algn="l">
              <a:spcBef>
                <a:spcPts val="0"/>
              </a:spcBef>
              <a:spcAft>
                <a:spcPts val="0"/>
              </a:spcAft>
              <a:buSzPts val="1400"/>
              <a:buChar char="●"/>
            </a:pPr>
            <a:r>
              <a:rPr lang="en" sz="1400"/>
              <a:t>The variables </a:t>
            </a:r>
            <a:r>
              <a:rPr lang="en" sz="1400"/>
              <a:t>equity_tot, asset_tot and profit were normalized as they varied over a wide range of values.</a:t>
            </a:r>
            <a:endParaRPr sz="1400"/>
          </a:p>
          <a:p>
            <a:pPr indent="-311150" lvl="0" marL="457200" rtl="0" algn="l">
              <a:spcBef>
                <a:spcPts val="0"/>
              </a:spcBef>
              <a:spcAft>
                <a:spcPts val="0"/>
              </a:spcAft>
              <a:buSzPts val="1300"/>
              <a:buChar char="●"/>
            </a:pPr>
            <a:r>
              <a:rPr lang="en" sz="1400"/>
              <a:t>The default date and default target variable were shifted for the Jan-Apr months in the preprocessor.</a:t>
            </a:r>
            <a:r>
              <a:rPr lang="en"/>
              <a:t>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feature correlations</a:t>
            </a:r>
            <a:endParaRPr/>
          </a:p>
        </p:txBody>
      </p:sp>
      <p:sp>
        <p:nvSpPr>
          <p:cNvPr id="153" name="Google Shape;153;p17"/>
          <p:cNvSpPr txBox="1"/>
          <p:nvPr>
            <p:ph idx="1" type="body"/>
          </p:nvPr>
        </p:nvSpPr>
        <p:spPr>
          <a:xfrm>
            <a:off x="376825" y="1678075"/>
            <a:ext cx="662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As we can see, there are not many highly correlated (with the target) variables.</a:t>
            </a:r>
            <a:endParaRPr sz="1400"/>
          </a:p>
          <a:p>
            <a:pPr indent="0" lvl="0" marL="0" rtl="0" algn="l">
              <a:spcBef>
                <a:spcPts val="1200"/>
              </a:spcBef>
              <a:spcAft>
                <a:spcPts val="0"/>
              </a:spcAft>
              <a:buNone/>
            </a:pPr>
            <a:r>
              <a:rPr lang="en" sz="1400"/>
              <a:t>However, there are many variables which are quite correlated with each other.</a:t>
            </a:r>
            <a:endParaRPr sz="1400"/>
          </a:p>
          <a:p>
            <a:pPr indent="0" lvl="0" marL="0" rtl="0" algn="l">
              <a:spcBef>
                <a:spcPts val="1200"/>
              </a:spcBef>
              <a:spcAft>
                <a:spcPts val="0"/>
              </a:spcAft>
              <a:buNone/>
            </a:pPr>
            <a:r>
              <a:rPr lang="en" sz="1400"/>
              <a:t>In order to avoid duplication of information in the input features, we select the following variables (after grouping variables according to mutual corr. As well as some experimentation):</a:t>
            </a:r>
            <a:endParaRPr sz="1400"/>
          </a:p>
          <a:p>
            <a:pPr indent="0" lvl="0" marL="0" rtl="0" algn="l">
              <a:spcBef>
                <a:spcPts val="1200"/>
              </a:spcBef>
              <a:spcAft>
                <a:spcPts val="1200"/>
              </a:spcAft>
              <a:buNone/>
            </a:pPr>
            <a:r>
              <a:rPr lang="en" sz="1400"/>
              <a:t>Total Assets,  total equity</a:t>
            </a:r>
            <a:endParaRPr sz="1400"/>
          </a:p>
        </p:txBody>
      </p:sp>
      <p:pic>
        <p:nvPicPr>
          <p:cNvPr id="154" name="Google Shape;154;p17"/>
          <p:cNvPicPr preferRelativeResize="0"/>
          <p:nvPr/>
        </p:nvPicPr>
        <p:blipFill>
          <a:blip r:embed="rId3">
            <a:alphaModFix/>
          </a:blip>
          <a:stretch>
            <a:fillRect/>
          </a:stretch>
        </p:blipFill>
        <p:spPr>
          <a:xfrm>
            <a:off x="6212825" y="202350"/>
            <a:ext cx="2732551" cy="243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Extracted features</a:t>
            </a:r>
            <a:endParaRPr/>
          </a:p>
        </p:txBody>
      </p:sp>
      <p:sp>
        <p:nvSpPr>
          <p:cNvPr id="160" name="Google Shape;160;p18"/>
          <p:cNvSpPr txBox="1"/>
          <p:nvPr>
            <p:ph idx="1" type="body"/>
          </p:nvPr>
        </p:nvSpPr>
        <p:spPr>
          <a:xfrm>
            <a:off x="721425" y="155917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10"/>
              <a:t>We are extracting the following ratios from the given data:</a:t>
            </a:r>
            <a:endParaRPr sz="1410"/>
          </a:p>
          <a:p>
            <a:pPr indent="0" lvl="0" marL="0" rtl="0" algn="l">
              <a:lnSpc>
                <a:spcPct val="95000"/>
              </a:lnSpc>
              <a:spcBef>
                <a:spcPts val="1200"/>
              </a:spcBef>
              <a:spcAft>
                <a:spcPts val="0"/>
              </a:spcAft>
              <a:buSzPts val="770"/>
              <a:buNone/>
            </a:pPr>
            <a:r>
              <a:rPr lang="en" sz="1410"/>
              <a:t>Liquidity Ratios:</a:t>
            </a:r>
            <a:endParaRPr sz="1410"/>
          </a:p>
          <a:p>
            <a:pPr indent="0" lvl="0" marL="0" rtl="0" algn="l">
              <a:lnSpc>
                <a:spcPct val="95000"/>
              </a:lnSpc>
              <a:spcBef>
                <a:spcPts val="1200"/>
              </a:spcBef>
              <a:spcAft>
                <a:spcPts val="0"/>
              </a:spcAft>
              <a:buSzPts val="770"/>
              <a:buNone/>
            </a:pPr>
            <a:r>
              <a:rPr lang="en" sz="1410"/>
              <a:t>Quick ratio, current ratio, cash ratio, cfo ratio, </a:t>
            </a:r>
            <a:endParaRPr sz="1410"/>
          </a:p>
          <a:p>
            <a:pPr indent="0" lvl="0" marL="0" rtl="0" algn="l">
              <a:lnSpc>
                <a:spcPct val="95000"/>
              </a:lnSpc>
              <a:spcBef>
                <a:spcPts val="1200"/>
              </a:spcBef>
              <a:spcAft>
                <a:spcPts val="0"/>
              </a:spcAft>
              <a:buSzPts val="770"/>
              <a:buNone/>
            </a:pPr>
            <a:r>
              <a:rPr lang="en" sz="1410"/>
              <a:t>Activity Ratios:</a:t>
            </a:r>
            <a:endParaRPr sz="1410"/>
          </a:p>
          <a:p>
            <a:pPr indent="0" lvl="0" marL="0" rtl="0" algn="l">
              <a:lnSpc>
                <a:spcPct val="95000"/>
              </a:lnSpc>
              <a:spcBef>
                <a:spcPts val="1200"/>
              </a:spcBef>
              <a:spcAft>
                <a:spcPts val="0"/>
              </a:spcAft>
              <a:buSzPts val="770"/>
              <a:buNone/>
            </a:pPr>
            <a:r>
              <a:rPr lang="en" sz="1410"/>
              <a:t>working capital turnover ratio, fixed assets turnover ratio.</a:t>
            </a:r>
            <a:endParaRPr sz="1410"/>
          </a:p>
          <a:p>
            <a:pPr indent="0" lvl="0" marL="0" rtl="0" algn="l">
              <a:lnSpc>
                <a:spcPct val="95000"/>
              </a:lnSpc>
              <a:spcBef>
                <a:spcPts val="1200"/>
              </a:spcBef>
              <a:spcAft>
                <a:spcPts val="0"/>
              </a:spcAft>
              <a:buSzPts val="770"/>
              <a:buNone/>
            </a:pPr>
            <a:r>
              <a:t/>
            </a:r>
            <a:endParaRPr sz="1410"/>
          </a:p>
          <a:p>
            <a:pPr indent="0" lvl="0" marL="0" rtl="0" algn="l">
              <a:lnSpc>
                <a:spcPct val="95000"/>
              </a:lnSpc>
              <a:spcBef>
                <a:spcPts val="1200"/>
              </a:spcBef>
              <a:spcAft>
                <a:spcPts val="0"/>
              </a:spcAft>
              <a:buSzPts val="770"/>
              <a:buNone/>
            </a:pPr>
            <a:r>
              <a:rPr lang="en" sz="1410"/>
              <a:t>Other than these, we also use extracted principal components for 2 approaches (Logit model with PCA and Neural Network with PCA).</a:t>
            </a:r>
            <a:endParaRPr sz="1410"/>
          </a:p>
          <a:p>
            <a:pPr indent="0" lvl="0" marL="0" rtl="0" algn="l">
              <a:lnSpc>
                <a:spcPct val="95000"/>
              </a:lnSpc>
              <a:spcBef>
                <a:spcPts val="1200"/>
              </a:spcBef>
              <a:spcAft>
                <a:spcPts val="1200"/>
              </a:spcAft>
              <a:buSzPts val="770"/>
              <a:buNone/>
            </a:pPr>
            <a:r>
              <a:rPr lang="en" sz="1410"/>
              <a:t>Quick ratio and asset turnover ratios were used as the input to the neural network model as these had the most correlation with default among all the other ratios.</a:t>
            </a:r>
            <a:endParaRPr sz="141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285750" y="845600"/>
            <a:ext cx="53613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Grouping by Ebitda Values</a:t>
            </a:r>
            <a:endParaRPr/>
          </a:p>
        </p:txBody>
      </p:sp>
      <p:sp>
        <p:nvSpPr>
          <p:cNvPr id="166" name="Google Shape;166;p19"/>
          <p:cNvSpPr txBox="1"/>
          <p:nvPr>
            <p:ph idx="1" type="body"/>
          </p:nvPr>
        </p:nvSpPr>
        <p:spPr>
          <a:xfrm>
            <a:off x="285750" y="2225075"/>
            <a:ext cx="7471500" cy="228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This is the scatterplot of default ratios according to percentiles of Ebitda values.</a:t>
            </a:r>
            <a:endParaRPr sz="1400"/>
          </a:p>
          <a:p>
            <a:pPr indent="0" lvl="0" marL="0" rtl="0" algn="l">
              <a:spcBef>
                <a:spcPts val="1200"/>
              </a:spcBef>
              <a:spcAft>
                <a:spcPts val="0"/>
              </a:spcAft>
              <a:buNone/>
            </a:pPr>
            <a:r>
              <a:rPr lang="en" sz="1400"/>
              <a:t>As we can see, the default ratios are distributed according to Ebitda values.</a:t>
            </a:r>
            <a:endParaRPr sz="1400"/>
          </a:p>
          <a:p>
            <a:pPr indent="0" lvl="0" marL="0" rtl="0" algn="l">
              <a:spcBef>
                <a:spcPts val="1200"/>
              </a:spcBef>
              <a:spcAft>
                <a:spcPts val="0"/>
              </a:spcAft>
              <a:buNone/>
            </a:pPr>
            <a:r>
              <a:rPr lang="en" sz="1400"/>
              <a:t>This implies that ebitda values are a very good indicator of probability of default, specially at the lowest 20% Ebitda values.</a:t>
            </a:r>
            <a:endParaRPr sz="1400"/>
          </a:p>
          <a:p>
            <a:pPr indent="0" lvl="0" marL="0" rtl="0" algn="l">
              <a:spcBef>
                <a:spcPts val="1200"/>
              </a:spcBef>
              <a:spcAft>
                <a:spcPts val="1200"/>
              </a:spcAft>
              <a:buNone/>
            </a:pPr>
            <a:r>
              <a:rPr lang="en" sz="1400"/>
              <a:t>We o</a:t>
            </a:r>
            <a:r>
              <a:rPr lang="en" sz="1400"/>
              <a:t>riginally planned to group together the Ebitda values and One Hot Encode them. However, there is no clear separation boundary between different groups here, so instead, we normalized the values and used them.</a:t>
            </a:r>
            <a:endParaRPr sz="1400"/>
          </a:p>
        </p:txBody>
      </p:sp>
      <p:pic>
        <p:nvPicPr>
          <p:cNvPr id="167" name="Google Shape;167;p19"/>
          <p:cNvPicPr preferRelativeResize="0"/>
          <p:nvPr/>
        </p:nvPicPr>
        <p:blipFill rotWithShape="1">
          <a:blip r:embed="rId3">
            <a:alphaModFix/>
          </a:blip>
          <a:srcRect b="7347" l="0" r="0" t="0"/>
          <a:stretch/>
        </p:blipFill>
        <p:spPr>
          <a:xfrm>
            <a:off x="5833475" y="154575"/>
            <a:ext cx="3155850" cy="191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300"/>
              <a:t>Modeling</a:t>
            </a:r>
            <a:endParaRPr b="1" sz="3300"/>
          </a:p>
        </p:txBody>
      </p:sp>
      <p:pic>
        <p:nvPicPr>
          <p:cNvPr id="173" name="Google Shape;173;p20"/>
          <p:cNvPicPr preferRelativeResize="0"/>
          <p:nvPr/>
        </p:nvPicPr>
        <p:blipFill>
          <a:blip r:embed="rId3">
            <a:alphaModFix/>
          </a:blip>
          <a:stretch>
            <a:fillRect/>
          </a:stretch>
        </p:blipFill>
        <p:spPr>
          <a:xfrm>
            <a:off x="7085068" y="233825"/>
            <a:ext cx="1836000" cy="2448000"/>
          </a:xfrm>
          <a:prstGeom prst="rect">
            <a:avLst/>
          </a:prstGeom>
          <a:noFill/>
          <a:ln>
            <a:noFill/>
          </a:ln>
        </p:spPr>
      </p:pic>
      <p:pic>
        <p:nvPicPr>
          <p:cNvPr id="174" name="Google Shape;174;p20"/>
          <p:cNvPicPr preferRelativeResize="0"/>
          <p:nvPr/>
        </p:nvPicPr>
        <p:blipFill>
          <a:blip r:embed="rId4">
            <a:alphaModFix/>
          </a:blip>
          <a:stretch>
            <a:fillRect/>
          </a:stretch>
        </p:blipFill>
        <p:spPr>
          <a:xfrm>
            <a:off x="434525" y="2941175"/>
            <a:ext cx="2584332" cy="178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Logit Model:</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Input features to the model: </a:t>
            </a:r>
            <a:endParaRPr/>
          </a:p>
          <a:p>
            <a:pPr indent="0" lvl="0" marL="0" rtl="0" algn="l">
              <a:spcBef>
                <a:spcPts val="1200"/>
              </a:spcBef>
              <a:spcAft>
                <a:spcPts val="0"/>
              </a:spcAft>
              <a:buNone/>
            </a:pPr>
            <a:r>
              <a:rPr lang="en"/>
              <a:t>Asst_tot, eqty_tot, profits, ebitda, roa, quick ratio, fixed asset turnover</a:t>
            </a:r>
            <a:endParaRPr/>
          </a:p>
          <a:p>
            <a:pPr indent="0" lvl="0" marL="0" rtl="0" algn="l">
              <a:spcBef>
                <a:spcPts val="1200"/>
              </a:spcBef>
              <a:spcAft>
                <a:spcPts val="0"/>
              </a:spcAft>
              <a:buNone/>
            </a:pPr>
            <a:r>
              <a:rPr lang="en"/>
              <a:t>Correlation coefficients: </a:t>
            </a:r>
            <a:r>
              <a:rPr lang="en"/>
              <a:t>Asst_tot(-4.3), eqty_tot(-3.79), profits(-4.6), ebitda(-4.88), roa(-1.83), quick ratio(-1.19), fixed asset turnover(1.19)</a:t>
            </a:r>
            <a:endParaRPr/>
          </a:p>
          <a:p>
            <a:pPr indent="0" lvl="0" marL="0" rtl="0" algn="l">
              <a:spcBef>
                <a:spcPts val="1200"/>
              </a:spcBef>
              <a:spcAft>
                <a:spcPts val="0"/>
              </a:spcAft>
              <a:buNone/>
            </a:pPr>
            <a:r>
              <a:rPr lang="en"/>
              <a:t>Roc curve:</a:t>
            </a:r>
            <a:endParaRPr/>
          </a:p>
          <a:p>
            <a:pPr indent="0" lvl="0" marL="0" rtl="0" algn="l">
              <a:spcBef>
                <a:spcPts val="1200"/>
              </a:spcBef>
              <a:spcAft>
                <a:spcPts val="0"/>
              </a:spcAft>
              <a:buNone/>
            </a:pPr>
            <a:r>
              <a:rPr lang="en"/>
              <a:t>Auc value: 0.79421</a:t>
            </a:r>
            <a:endParaRPr/>
          </a:p>
          <a:p>
            <a:pPr indent="0" lvl="0" marL="0" rtl="0" algn="l">
              <a:spcBef>
                <a:spcPts val="1200"/>
              </a:spcBef>
              <a:spcAft>
                <a:spcPts val="1200"/>
              </a:spcAft>
              <a:buNone/>
            </a:pPr>
            <a:r>
              <a:rPr lang="en"/>
              <a:t>Remarks: This is a simple, but powerful model. Based on the data available, it has a really good discriminatory power compared to most approaches and it is the most interpretable.</a:t>
            </a:r>
            <a:endParaRPr/>
          </a:p>
        </p:txBody>
      </p:sp>
      <p:pic>
        <p:nvPicPr>
          <p:cNvPr id="181" name="Google Shape;181;p21"/>
          <p:cNvPicPr preferRelativeResize="0"/>
          <p:nvPr/>
        </p:nvPicPr>
        <p:blipFill>
          <a:blip r:embed="rId3">
            <a:alphaModFix/>
          </a:blip>
          <a:stretch>
            <a:fillRect/>
          </a:stretch>
        </p:blipFill>
        <p:spPr>
          <a:xfrm>
            <a:off x="6101347" y="416925"/>
            <a:ext cx="2856678" cy="205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