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-154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SH-SHARMA912/EV_Prediction.git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357396" y="1846763"/>
            <a:ext cx="783460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 Vehicle/Charging Demand Prediction</a:t>
            </a:r>
          </a:p>
          <a:p>
            <a:endParaRPr lang="en-US" sz="2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Ansh Sharma</a:t>
            </a:r>
          </a:p>
          <a:p>
            <a:r>
              <a:rPr lang="en-US" sz="2800" dirty="0">
                <a:solidFill>
                  <a:schemeClr val="bg1"/>
                </a:solidFill>
              </a:rPr>
              <a:t>AICTE Student ID: STU683601376ca011748369719 </a:t>
            </a:r>
          </a:p>
          <a:p>
            <a:r>
              <a:rPr lang="en-US" sz="2800" dirty="0">
                <a:solidFill>
                  <a:schemeClr val="bg1"/>
                </a:solidFill>
              </a:rPr>
              <a:t>AICTE Internship ID: INTERNSHIP_1748923002683e727a876ea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144EB-F0A2-5035-548C-5FA032429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F8847E-A45A-87D2-31F9-99064CDDBB95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</a:t>
            </a:r>
            <a:r>
              <a:rPr lang="en-US" sz="2000" b="1" dirty="0" err="1">
                <a:solidFill>
                  <a:srgbClr val="213163"/>
                </a:solidFill>
              </a:rPr>
              <a:t>Streamlit</a:t>
            </a:r>
            <a:r>
              <a:rPr lang="en-US" sz="2000" b="1" dirty="0">
                <a:solidFill>
                  <a:srgbClr val="213163"/>
                </a:solidFill>
              </a:rPr>
              <a:t> Deployment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FA0EB-888E-2B2E-4B86-377CAF9BA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" y="1978088"/>
            <a:ext cx="5579166" cy="3676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E607C-613B-287A-6E46-C18634293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5430"/>
            <a:ext cx="5660571" cy="36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40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51C3A-925A-73C4-5240-B5891D466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4AD4C6-6047-6CF8-48A1-B7A0B7666361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35889-9FAD-6EDA-0162-1A2A4C6BE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9" y="1945430"/>
            <a:ext cx="5660571" cy="3796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3E57CE-1A48-883D-6D94-FA3D494FF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5429"/>
            <a:ext cx="5725886" cy="37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51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BC68C1-3BAA-E7FA-AA47-082DF8528EAF}"/>
              </a:ext>
            </a:extLst>
          </p:cNvPr>
          <p:cNvSpPr txBox="1"/>
          <p:nvPr/>
        </p:nvSpPr>
        <p:spPr>
          <a:xfrm>
            <a:off x="261257" y="1502229"/>
            <a:ext cx="11663265" cy="583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Objective: Developed regression models (Random Forest and Gradient Boosting) to accurately forecast county-level electric vehicle (EV) adoption trends using historical vehicle registration data from Washington State (2017–2024).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Approach: Engineered temporal and regional features, performed data preprocessing, and optimized models with hyperparameter tuning to capture complex growth patterns in EV populations.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Results: Models demonstrated strong predictive accuracy (evaluated via MAE, MSE, and R²), enabling reliable forecasts to assist urban planners and policymakers in infrastructure planning, especially EV charging station deployment.</a:t>
            </a:r>
          </a:p>
          <a:p>
            <a:r>
              <a:rPr lang="en-US" b="1" u="sng" dirty="0">
                <a:solidFill>
                  <a:srgbClr val="002060"/>
                </a:solidFill>
              </a:rPr>
              <a:t>Future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Integrate external data sources such as regional demographics, economic indicators, and charging station usage to enhance prediction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Expand modeling to include real-time data streams and adapt models for continuous learning to keep forecasts up-to-date.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Develop interactive dashboards or web applications for stakeholders to visualize predictions and simulate infrastructure planning scenarios.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Explore spatial analysis techniques and geospatial modeling to optimize charging station locations dynamically as EV adoption evolves.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ADE15-DAAB-1C4B-F01B-B0001B8835A5}"/>
              </a:ext>
            </a:extLst>
          </p:cNvPr>
          <p:cNvSpPr txBox="1"/>
          <p:nvPr/>
        </p:nvSpPr>
        <p:spPr>
          <a:xfrm>
            <a:off x="541450" y="2432285"/>
            <a:ext cx="4362860" cy="29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analyze historical electric vehicle (EV) data at the county level in the US.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build predictive models for future EV adoption and distribution.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identify trends and contributing factors affecting EV uptake.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F00180-E502-B844-49AD-071AE5F4301F}"/>
              </a:ext>
            </a:extLst>
          </p:cNvPr>
          <p:cNvSpPr txBox="1"/>
          <p:nvPr/>
        </p:nvSpPr>
        <p:spPr>
          <a:xfrm>
            <a:off x="419877" y="1856792"/>
            <a:ext cx="11271380" cy="4299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2060"/>
                </a:solidFill>
              </a:rPr>
              <a:t>Programming Language</a:t>
            </a:r>
          </a:p>
          <a:p>
            <a:endParaRPr lang="en-IN" b="1" u="sng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Python: Programming language for data processing and modelling.</a:t>
            </a:r>
          </a:p>
          <a:p>
            <a:endParaRPr lang="en-IN" b="1" u="sng" dirty="0">
              <a:solidFill>
                <a:srgbClr val="002060"/>
              </a:solidFill>
            </a:endParaRPr>
          </a:p>
          <a:p>
            <a:r>
              <a:rPr lang="en-IN" b="1" u="sng" dirty="0">
                <a:solidFill>
                  <a:srgbClr val="002060"/>
                </a:solidFill>
              </a:rPr>
              <a:t>Libraries Used: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pandas, </a:t>
            </a:r>
            <a:r>
              <a:rPr lang="en-IN" dirty="0" err="1"/>
              <a:t>numpy</a:t>
            </a:r>
            <a:r>
              <a:rPr lang="en-IN" dirty="0"/>
              <a:t>: Data manipulation and analysis.</a:t>
            </a:r>
          </a:p>
          <a:p>
            <a:endParaRPr lang="en-I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matplotlib, seaborn: Data visualization.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scikit-learn: Machine learning (</a:t>
            </a:r>
            <a:r>
              <a:rPr lang="en-IN" dirty="0" err="1"/>
              <a:t>RandomForestRegressor</a:t>
            </a:r>
            <a:r>
              <a:rPr lang="en-IN" dirty="0"/>
              <a:t>, </a:t>
            </a:r>
            <a:r>
              <a:rPr lang="en-IN" dirty="0" err="1"/>
              <a:t>GradientBoostingRegressor</a:t>
            </a:r>
            <a:r>
              <a:rPr lang="en-IN" dirty="0"/>
              <a:t>), preprocessing, evaluation.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joblib</a:t>
            </a:r>
            <a:r>
              <a:rPr lang="en-IN" dirty="0"/>
              <a:t>: Model persistence.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F62D63-AE92-97AA-BCB8-7273CE6BA859}"/>
              </a:ext>
            </a:extLst>
          </p:cNvPr>
          <p:cNvSpPr txBox="1"/>
          <p:nvPr/>
        </p:nvSpPr>
        <p:spPr>
          <a:xfrm>
            <a:off x="345233" y="1539551"/>
            <a:ext cx="11457991" cy="5264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Data Loading &amp; Exploration: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dirty="0"/>
              <a:t>Load CSV data on EV populations.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r>
              <a:rPr lang="en-US" dirty="0"/>
              <a:t>Inspect columns such as date, county, state, EV totals, non-EV totals, and percent of EVs.</a:t>
            </a:r>
          </a:p>
          <a:p>
            <a:pPr marL="342900" lvl="4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Preprocessing: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Date formatting, handling categorical variables (</a:t>
            </a:r>
            <a:r>
              <a:rPr lang="en-US" dirty="0" err="1"/>
              <a:t>LabelEncoding</a:t>
            </a:r>
            <a:r>
              <a:rPr lang="en-US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Feature engineering: time features (</a:t>
            </a:r>
            <a:r>
              <a:rPr lang="en-US" dirty="0" err="1"/>
              <a:t>months_since_start</a:t>
            </a:r>
            <a:r>
              <a:rPr lang="en-US" dirty="0"/>
              <a:t>), lag and rolling window values, growth rates, cumulative sums.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r>
              <a:rPr lang="en-IN" dirty="0"/>
              <a:t>3. Model Development: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Feature and target selection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Split data into training and test 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 training (Random Forest, Gradient Boosting).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Hyperparameter tuning (</a:t>
            </a:r>
            <a:r>
              <a:rPr lang="en-US" dirty="0" err="1"/>
              <a:t>RandomizedSearchCV</a:t>
            </a:r>
            <a:r>
              <a:rPr lang="en-US" dirty="0"/>
              <a:t>).</a:t>
            </a: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r>
              <a:rPr lang="en-IN" dirty="0"/>
              <a:t>4. Model Evaluation:</a:t>
            </a:r>
          </a:p>
          <a:p>
            <a:endParaRPr lang="en-IN" dirty="0"/>
          </a:p>
          <a:p>
            <a:r>
              <a:rPr lang="en-IN" dirty="0"/>
              <a:t>5.Deployment 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E4A409-7D73-797A-F380-C5E350E55A26}"/>
              </a:ext>
            </a:extLst>
          </p:cNvPr>
          <p:cNvSpPr txBox="1"/>
          <p:nvPr/>
        </p:nvSpPr>
        <p:spPr>
          <a:xfrm>
            <a:off x="382555" y="2220686"/>
            <a:ext cx="11476653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Growing Need: With the fast pace of EV adoption, urban planners must predict future demand to guide infrastructure—especially charging stations.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Risk of Poor Planning: Inadequate forecasting could cause shortages, long wait times, and hinder sustainability goals.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Data-Driven Insight: Using county-level vehicle registration data from 2017–2024 (including EV, non-EV, vehicle types), we can analyze trends in EV growth.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Comprehensive Dataset: The dataset provides monthly records by county, distinguishing between types of EVs (BEVs, PHEVs) and regional characteristics.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Modeling Goal: Build a regression model to accurately predict the future number of EVs at the county level based on historical trends and data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Application: Accurate forecasts will help policymakers and planners anticipate demand, optimize charging infrastructure placement, and facilitate sustainable EV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90643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94DB68-E3A0-4715-4B8F-3B2719C3D8B1}"/>
              </a:ext>
            </a:extLst>
          </p:cNvPr>
          <p:cNvSpPr txBox="1"/>
          <p:nvPr/>
        </p:nvSpPr>
        <p:spPr>
          <a:xfrm>
            <a:off x="255104" y="1306544"/>
            <a:ext cx="11448661" cy="612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u="sng" dirty="0">
                <a:solidFill>
                  <a:srgbClr val="002060"/>
                </a:solidFill>
              </a:rPr>
              <a:t>Algorithms Used:</a:t>
            </a:r>
          </a:p>
          <a:p>
            <a:pPr lvl="2"/>
            <a:r>
              <a:rPr lang="en-US" dirty="0"/>
              <a:t>Random Forest Regressor</a:t>
            </a:r>
          </a:p>
          <a:p>
            <a:pPr lvl="2"/>
            <a:r>
              <a:rPr lang="en-US" dirty="0"/>
              <a:t>Gradient Boosting Regressor</a:t>
            </a:r>
            <a:br>
              <a:rPr lang="en-US" dirty="0"/>
            </a:br>
            <a:r>
              <a:rPr lang="en-US" dirty="0"/>
              <a:t>Both are powerful ensemble regression methods suitable for capturing complex trends and relationships in the data.</a:t>
            </a:r>
          </a:p>
          <a:p>
            <a:pPr lvl="1"/>
            <a:r>
              <a:rPr lang="en-US" b="1" u="sng" dirty="0">
                <a:solidFill>
                  <a:srgbClr val="002060"/>
                </a:solidFill>
              </a:rPr>
              <a:t>Feature Engineering:</a:t>
            </a:r>
          </a:p>
          <a:p>
            <a:pPr lvl="2"/>
            <a:r>
              <a:rPr lang="en-US" dirty="0"/>
              <a:t>Created time-based features (e.g., months since start)</a:t>
            </a:r>
          </a:p>
          <a:p>
            <a:pPr lvl="2"/>
            <a:r>
              <a:rPr lang="en-US" dirty="0"/>
              <a:t>Encoded counties numerically</a:t>
            </a:r>
          </a:p>
          <a:p>
            <a:pPr lvl="2"/>
            <a:r>
              <a:rPr lang="en-US" dirty="0"/>
              <a:t>Generated lag features, rolling averages, and growth rates to capture adoption trends</a:t>
            </a:r>
          </a:p>
          <a:p>
            <a:pPr lvl="1"/>
            <a:r>
              <a:rPr lang="en-US" b="1" u="sng" dirty="0">
                <a:solidFill>
                  <a:srgbClr val="002060"/>
                </a:solidFill>
              </a:rPr>
              <a:t>Model Training:</a:t>
            </a:r>
          </a:p>
          <a:p>
            <a:pPr lvl="2"/>
            <a:r>
              <a:rPr lang="en-US" dirty="0"/>
              <a:t>Data split into training and testing sets</a:t>
            </a:r>
          </a:p>
          <a:p>
            <a:pPr lvl="2"/>
            <a:r>
              <a:rPr lang="en-US" dirty="0"/>
              <a:t>Hyperparameter tuning via </a:t>
            </a:r>
            <a:r>
              <a:rPr lang="en-US" dirty="0" err="1"/>
              <a:t>RandomizedSearchCV</a:t>
            </a:r>
            <a:r>
              <a:rPr lang="en-US" dirty="0"/>
              <a:t> for optimal results</a:t>
            </a:r>
          </a:p>
          <a:p>
            <a:pPr lvl="1"/>
            <a:r>
              <a:rPr lang="en-US" b="1" u="sng" dirty="0">
                <a:solidFill>
                  <a:srgbClr val="002060"/>
                </a:solidFill>
              </a:rPr>
              <a:t>Evaluation Metrics:</a:t>
            </a:r>
          </a:p>
          <a:p>
            <a:pPr lvl="2"/>
            <a:r>
              <a:rPr lang="en-US" dirty="0"/>
              <a:t>Model performance assessed using:</a:t>
            </a:r>
          </a:p>
          <a:p>
            <a:pPr lvl="3"/>
            <a:r>
              <a:rPr lang="en-US" dirty="0"/>
              <a:t>Mean Absolute Error (MAE)</a:t>
            </a:r>
          </a:p>
          <a:p>
            <a:pPr lvl="3"/>
            <a:r>
              <a:rPr lang="en-US" dirty="0"/>
              <a:t>Mean Squared Error (MSE)</a:t>
            </a:r>
          </a:p>
          <a:p>
            <a:pPr lvl="3"/>
            <a:r>
              <a:rPr lang="en-US" dirty="0"/>
              <a:t>R² score (Coefficient of Determination)</a:t>
            </a:r>
          </a:p>
          <a:p>
            <a:pPr lvl="3"/>
            <a:endParaRPr lang="en-US" dirty="0"/>
          </a:p>
          <a:p>
            <a:pPr lvl="3"/>
            <a:r>
              <a:rPr lang="en-US" b="1" u="sng" dirty="0">
                <a:solidFill>
                  <a:srgbClr val="002060"/>
                </a:solidFill>
              </a:rPr>
              <a:t>GITHUB REPOSITORY LINK: </a:t>
            </a:r>
            <a:r>
              <a:rPr lang="en-US" dirty="0">
                <a:solidFill>
                  <a:srgbClr val="002060"/>
                </a:solidFill>
              </a:rPr>
              <a:t>	</a:t>
            </a:r>
            <a:r>
              <a:rPr lang="en-US" dirty="0">
                <a:solidFill>
                  <a:srgbClr val="002060"/>
                </a:solidFill>
                <a:hlinkClick r:id="rId2"/>
              </a:rPr>
              <a:t>https://github.com/ANSH-SHARMA912/EV_Prediction.git</a:t>
            </a:r>
            <a:endParaRPr lang="en-US" b="1" u="sng" dirty="0">
              <a:solidFill>
                <a:srgbClr val="002060"/>
              </a:solidFill>
            </a:endParaRP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5FE0F-DFB4-0AD4-5255-35B19B8A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744824"/>
            <a:ext cx="5791722" cy="4627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4E4C21-385C-D62D-E8C3-2FA1327FB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78089"/>
            <a:ext cx="5579166" cy="39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29A3D-6226-1791-85C0-5985EDBA1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44943A-904F-975E-6E14-09DABEB6B86C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F5B5E4-ACFD-EE01-1B43-340B7B61A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4" y="1978088"/>
            <a:ext cx="5579166" cy="3955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583D7B-95A2-F8F4-1691-EE6215F5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78088"/>
            <a:ext cx="5579166" cy="367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0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D5782-66F7-4B7A-E5B6-A79CD4EE5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F84E27-A630-768B-43A3-E1162C1D48AE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487EB-44F2-5B3B-EA94-C64400790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651518"/>
            <a:ext cx="11594774" cy="482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60735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68</TotalTime>
  <Words>704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Ravindra Kumar</cp:lastModifiedBy>
  <cp:revision>5</cp:revision>
  <dcterms:created xsi:type="dcterms:W3CDTF">2024-12-31T09:40:01Z</dcterms:created>
  <dcterms:modified xsi:type="dcterms:W3CDTF">2025-08-03T01:10:59Z</dcterms:modified>
</cp:coreProperties>
</file>