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3"/>
  </p:notesMasterIdLst>
  <p:sldIdLst>
    <p:sldId id="256" r:id="rId5"/>
    <p:sldId id="2146847054" r:id="rId6"/>
    <p:sldId id="262" r:id="rId7"/>
    <p:sldId id="263" r:id="rId8"/>
    <p:sldId id="265" r:id="rId9"/>
    <p:sldId id="2146847064" r:id="rId10"/>
    <p:sldId id="266" r:id="rId11"/>
    <p:sldId id="2146847065" r:id="rId12"/>
    <p:sldId id="267" r:id="rId13"/>
    <p:sldId id="2146847062" r:id="rId14"/>
    <p:sldId id="268" r:id="rId15"/>
    <p:sldId id="2146847066" r:id="rId16"/>
    <p:sldId id="2146847055" r:id="rId17"/>
    <p:sldId id="269" r:id="rId18"/>
    <p:sldId id="2146847059" r:id="rId19"/>
    <p:sldId id="2146847060" r:id="rId20"/>
    <p:sldId id="2146847061" r:id="rId21"/>
    <p:sldId id="25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935" autoAdjust="0"/>
  </p:normalViewPr>
  <p:slideViewPr>
    <p:cSldViewPr snapToGrid="0">
      <p:cViewPr varScale="1">
        <p:scale>
          <a:sx n="74" d="100"/>
          <a:sy n="74" d="100"/>
        </p:scale>
        <p:origin x="1013"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09-08-2025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8/9/2025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8/9/2025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8/9/2025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8/9/2025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8/9/2025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8/9/2025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8/9/2025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8/9/2025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8/9/2025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8/9/2025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8/9/2025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8/9/2025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youtube.com/" TargetMode="External"/><Relationship Id="rId2" Type="http://schemas.openxmlformats.org/officeDocument/2006/relationships/hyperlink" Target="https://www.google.com/"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IN" dirty="0">
                <a:solidFill>
                  <a:schemeClr val="accent2"/>
                </a:solidFill>
              </a:rPr>
              <a:t>Travel Planner Agent </a:t>
            </a:r>
            <a:endParaRPr lang="en-US" b="1" dirty="0">
              <a:solidFill>
                <a:schemeClr val="accent2"/>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893574" y="4058588"/>
            <a:ext cx="882646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-Ansh Sharma</a:t>
            </a:r>
          </a:p>
          <a:p>
            <a:r>
              <a:rPr lang="en-US" sz="2000" b="1" dirty="0">
                <a:solidFill>
                  <a:schemeClr val="accent1">
                    <a:lumMod val="75000"/>
                  </a:schemeClr>
                </a:solidFill>
                <a:latin typeface="Arial"/>
                <a:cs typeface="Arial"/>
              </a:rPr>
              <a:t>-Manipal University Jaipur</a:t>
            </a:r>
          </a:p>
          <a:p>
            <a:r>
              <a:rPr lang="en-US" sz="2000" b="1" dirty="0">
                <a:solidFill>
                  <a:schemeClr val="accent1">
                    <a:lumMod val="75000"/>
                  </a:schemeClr>
                </a:solidFill>
                <a:latin typeface="Arial"/>
                <a:cs typeface="Arial"/>
              </a:rPr>
              <a:t>-Information Technology</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30BFD7-BEBC-D6CC-11F9-710B44358524}"/>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918D1C93-6B51-111E-8A57-CEB9DF2E840D}"/>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7" name="Content Placeholder 6">
            <a:extLst>
              <a:ext uri="{FF2B5EF4-FFF2-40B4-BE49-F238E27FC236}">
                <a16:creationId xmlns:a16="http://schemas.microsoft.com/office/drawing/2014/main" id="{BAE9117A-C8EE-ED20-F372-C640C3C535E5}"/>
              </a:ext>
            </a:extLst>
          </p:cNvPr>
          <p:cNvPicPr>
            <a:picLocks noGrp="1" noChangeAspect="1"/>
          </p:cNvPicPr>
          <p:nvPr>
            <p:ph idx="1"/>
          </p:nvPr>
        </p:nvPicPr>
        <p:blipFill>
          <a:blip r:embed="rId2"/>
          <a:stretch>
            <a:fillRect/>
          </a:stretch>
        </p:blipFill>
        <p:spPr>
          <a:xfrm>
            <a:off x="581192" y="1482244"/>
            <a:ext cx="5377597" cy="4673600"/>
          </a:xfrm>
          <a:prstGeom prst="rect">
            <a:avLst/>
          </a:prstGeom>
        </p:spPr>
      </p:pic>
      <p:pic>
        <p:nvPicPr>
          <p:cNvPr id="9" name="Picture 8">
            <a:extLst>
              <a:ext uri="{FF2B5EF4-FFF2-40B4-BE49-F238E27FC236}">
                <a16:creationId xmlns:a16="http://schemas.microsoft.com/office/drawing/2014/main" id="{A1E9CB1D-21C7-45E7-A9F1-80D6D481AF2B}"/>
              </a:ext>
            </a:extLst>
          </p:cNvPr>
          <p:cNvPicPr>
            <a:picLocks noChangeAspect="1"/>
          </p:cNvPicPr>
          <p:nvPr/>
        </p:nvPicPr>
        <p:blipFill>
          <a:blip r:embed="rId3"/>
          <a:stretch>
            <a:fillRect/>
          </a:stretch>
        </p:blipFill>
        <p:spPr>
          <a:xfrm>
            <a:off x="5958789" y="1482244"/>
            <a:ext cx="5847486" cy="4673600"/>
          </a:xfrm>
          <a:prstGeom prst="rect">
            <a:avLst/>
          </a:prstGeom>
        </p:spPr>
      </p:pic>
      <p:sp>
        <p:nvSpPr>
          <p:cNvPr id="10" name="TextBox 9">
            <a:extLst>
              <a:ext uri="{FF2B5EF4-FFF2-40B4-BE49-F238E27FC236}">
                <a16:creationId xmlns:a16="http://schemas.microsoft.com/office/drawing/2014/main" id="{2E0F5518-1E0D-2C9B-6A65-AF4964450F0E}"/>
              </a:ext>
            </a:extLst>
          </p:cNvPr>
          <p:cNvSpPr txBox="1"/>
          <p:nvPr/>
        </p:nvSpPr>
        <p:spPr>
          <a:xfrm>
            <a:off x="6350726" y="1108619"/>
            <a:ext cx="5063612" cy="373625"/>
          </a:xfrm>
          <a:prstGeom prst="rect">
            <a:avLst/>
          </a:prstGeom>
          <a:noFill/>
        </p:spPr>
        <p:txBody>
          <a:bodyPr wrap="square" rtlCol="0">
            <a:spAutoFit/>
          </a:bodyPr>
          <a:lstStyle/>
          <a:p>
            <a:r>
              <a:rPr lang="en-IN" dirty="0">
                <a:solidFill>
                  <a:schemeClr val="accent2"/>
                </a:solidFill>
              </a:rPr>
              <a:t>WEATHER INTEGRATION</a:t>
            </a:r>
          </a:p>
        </p:txBody>
      </p:sp>
    </p:spTree>
    <p:extLst>
      <p:ext uri="{BB962C8B-B14F-4D97-AF65-F5344CB8AC3E}">
        <p14:creationId xmlns:p14="http://schemas.microsoft.com/office/powerpoint/2010/main" val="41764934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400" dirty="0"/>
              <a:t>The AI-powered Travel Planner Agent serves a diverse range of end users—from solo travelers and groups to corporate clients and travel agencies—making it a highly versatile solution.</a:t>
            </a:r>
          </a:p>
          <a:p>
            <a:pPr marL="305435" indent="-305435"/>
            <a:r>
              <a:rPr lang="en-US" sz="2400" dirty="0"/>
              <a:t> By tailoring recommendations and automating trip organization, it delivers a highly efficient, stress-free planning experience for every user type.</a:t>
            </a:r>
          </a:p>
          <a:p>
            <a:pPr marL="305435" indent="-305435"/>
            <a:r>
              <a:rPr lang="en-US" sz="2400" dirty="0"/>
              <a:t>Whether for leisure, business, budget, or luxury travel, the agent enhances convenience, saves time, and ensures a seamless, enjoyable journey for all.</a:t>
            </a:r>
            <a:endParaRPr lang="en-IN" sz="2400" dirty="0"/>
          </a:p>
        </p:txBody>
      </p:sp>
    </p:spTree>
    <p:extLst>
      <p:ext uri="{BB962C8B-B14F-4D97-AF65-F5344CB8AC3E}">
        <p14:creationId xmlns:p14="http://schemas.microsoft.com/office/powerpoint/2010/main" val="3183315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21BDB-DAE7-B41E-43F3-9160B2E6140B}"/>
              </a:ext>
            </a:extLst>
          </p:cNvPr>
          <p:cNvSpPr>
            <a:spLocks noGrp="1"/>
          </p:cNvSpPr>
          <p:nvPr>
            <p:ph type="title"/>
          </p:nvPr>
        </p:nvSpPr>
        <p:spPr/>
        <p:txBody>
          <a:bodyPr/>
          <a:lstStyle/>
          <a:p>
            <a:r>
              <a:rPr lang="en-IN" dirty="0">
                <a:solidFill>
                  <a:schemeClr val="accent2"/>
                </a:solidFill>
              </a:rPr>
              <a:t>Git – hub link</a:t>
            </a:r>
          </a:p>
        </p:txBody>
      </p:sp>
      <p:sp>
        <p:nvSpPr>
          <p:cNvPr id="3" name="Content Placeholder 2">
            <a:extLst>
              <a:ext uri="{FF2B5EF4-FFF2-40B4-BE49-F238E27FC236}">
                <a16:creationId xmlns:a16="http://schemas.microsoft.com/office/drawing/2014/main" id="{EA477734-2892-36EA-BCFB-669E4C7E19C6}"/>
              </a:ext>
            </a:extLst>
          </p:cNvPr>
          <p:cNvSpPr>
            <a:spLocks noGrp="1"/>
          </p:cNvSpPr>
          <p:nvPr>
            <p:ph idx="1"/>
          </p:nvPr>
        </p:nvSpPr>
        <p:spPr/>
        <p:txBody>
          <a:bodyPr/>
          <a:lstStyle/>
          <a:p>
            <a:r>
              <a:rPr lang="en-IN" dirty="0"/>
              <a:t>https://github.com/ANSH-SHARMA912/IBM-TRAVEL-PLANNER-AGENT.git</a:t>
            </a:r>
          </a:p>
        </p:txBody>
      </p:sp>
    </p:spTree>
    <p:extLst>
      <p:ext uri="{BB962C8B-B14F-4D97-AF65-F5344CB8AC3E}">
        <p14:creationId xmlns:p14="http://schemas.microsoft.com/office/powerpoint/2010/main" val="39011013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2" name="TextBox 1">
            <a:extLst>
              <a:ext uri="{FF2B5EF4-FFF2-40B4-BE49-F238E27FC236}">
                <a16:creationId xmlns:a16="http://schemas.microsoft.com/office/drawing/2014/main" id="{D68E2A47-4A3F-DBFA-412F-04AA95C7A573}"/>
              </a:ext>
            </a:extLst>
          </p:cNvPr>
          <p:cNvSpPr txBox="1"/>
          <p:nvPr/>
        </p:nvSpPr>
        <p:spPr>
          <a:xfrm>
            <a:off x="639097" y="1474839"/>
            <a:ext cx="11110451" cy="4801314"/>
          </a:xfrm>
          <a:prstGeom prst="rect">
            <a:avLst/>
          </a:prstGeom>
          <a:noFill/>
        </p:spPr>
        <p:txBody>
          <a:bodyPr wrap="square" rtlCol="0">
            <a:spAutoFit/>
          </a:bodyPr>
          <a:lstStyle/>
          <a:p>
            <a:pPr marL="285750" indent="-285750">
              <a:buFont typeface="Wingdings" panose="05000000000000000000" pitchFamily="2" charset="2"/>
              <a:buChar char="§"/>
            </a:pPr>
            <a:r>
              <a:rPr lang="en-US" dirty="0"/>
              <a:t>Enhance recommendation accuracy by integrating advanced vector indexing techniques to better understand user preferences and travel content similarity.</a:t>
            </a:r>
          </a:p>
          <a:p>
            <a:pPr marL="285750" indent="-285750">
              <a:buFont typeface="Wingdings" panose="05000000000000000000" pitchFamily="2" charset="2"/>
              <a:buChar char="§"/>
            </a:pPr>
            <a:r>
              <a:rPr lang="en-US" dirty="0"/>
              <a:t>Leverage IBM Cloud’s scalable infrastructure to support real-time processing of larger datasets and more complex machine learning models for personalized trip planning.</a:t>
            </a:r>
          </a:p>
          <a:p>
            <a:pPr marL="285750" indent="-285750">
              <a:buFont typeface="Wingdings" panose="05000000000000000000" pitchFamily="2" charset="2"/>
              <a:buChar char="§"/>
            </a:pPr>
            <a:r>
              <a:rPr lang="en-US" dirty="0"/>
              <a:t>Expand data sources by incorporating user-generated content such as reviews, social media, and local insights for richer travel recommendations.</a:t>
            </a:r>
          </a:p>
          <a:p>
            <a:pPr marL="285750" indent="-285750">
              <a:buFont typeface="Wingdings" panose="05000000000000000000" pitchFamily="2" charset="2"/>
              <a:buChar char="§"/>
            </a:pPr>
            <a:r>
              <a:rPr lang="en-US" dirty="0"/>
              <a:t>Implement multi-modal capabilities using IBM’s AI services to provide recommendations through voice, image recognition, and chat interfaces.</a:t>
            </a:r>
          </a:p>
          <a:p>
            <a:pPr marL="285750" indent="-285750">
              <a:buFont typeface="Wingdings" panose="05000000000000000000" pitchFamily="2" charset="2"/>
              <a:buChar char="§"/>
            </a:pPr>
            <a:r>
              <a:rPr lang="en-US" dirty="0"/>
              <a:t>Develop predictive analytics to forecast travel trends, demand, and pricing fluctuations, enabling proactive itinerary adjustments and cost savings.</a:t>
            </a:r>
          </a:p>
          <a:p>
            <a:pPr marL="285750" indent="-285750">
              <a:buFont typeface="Wingdings" panose="05000000000000000000" pitchFamily="2" charset="2"/>
              <a:buChar char="§"/>
            </a:pPr>
            <a:r>
              <a:rPr lang="en-US" dirty="0"/>
              <a:t>Integrate with IoT and smart city data on IBM Cloud to provide hyper-localized travel experiences, such as real-time transport availability and crowd predictions.</a:t>
            </a:r>
          </a:p>
          <a:p>
            <a:pPr marL="285750" indent="-285750">
              <a:buFont typeface="Wingdings" panose="05000000000000000000" pitchFamily="2" charset="2"/>
              <a:buChar char="§"/>
            </a:pPr>
            <a:r>
              <a:rPr lang="en-US" dirty="0"/>
              <a:t>Enhance privacy and security features leveraging IBM Cloud’s robust governance and compliance tools to build user trust.</a:t>
            </a:r>
          </a:p>
          <a:p>
            <a:pPr marL="285750" indent="-285750">
              <a:buFont typeface="Wingdings" panose="05000000000000000000" pitchFamily="2" charset="2"/>
              <a:buChar char="§"/>
            </a:pPr>
            <a:r>
              <a:rPr lang="en-US" dirty="0"/>
              <a:t>Explore seamless integration with other IBM Cloud AI services like Watson Assistant for improved conversational experiences and Watson Discovery for intelligent querying of travel data.</a:t>
            </a:r>
          </a:p>
          <a:p>
            <a:endParaRPr lang="en-IN" dirty="0"/>
          </a:p>
        </p:txBody>
      </p:sp>
    </p:spTree>
    <p:extLst>
      <p:ext uri="{BB962C8B-B14F-4D97-AF65-F5344CB8AC3E}">
        <p14:creationId xmlns:p14="http://schemas.microsoft.com/office/powerpoint/2010/main" val="614882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hlinkClick r:id="rId2"/>
              </a:rPr>
              <a:t>Google </a:t>
            </a:r>
            <a:endParaRPr lang="en-IN" sz="2400" dirty="0"/>
          </a:p>
          <a:p>
            <a:pPr marL="305435" indent="-305435"/>
            <a:r>
              <a:rPr lang="en-IN" sz="2400" dirty="0">
                <a:hlinkClick r:id="rId3"/>
              </a:rPr>
              <a:t>YouTube</a:t>
            </a:r>
            <a:endParaRPr lang="en-IN" sz="2400" dirty="0"/>
          </a:p>
          <a:p>
            <a:pPr marL="305435" indent="-305435"/>
            <a:r>
              <a:rPr lang="en-IN" sz="2400" dirty="0"/>
              <a:t>Mentor led Secessions</a:t>
            </a:r>
          </a:p>
        </p:txBody>
      </p:sp>
    </p:spTree>
    <p:extLst>
      <p:ext uri="{BB962C8B-B14F-4D97-AF65-F5344CB8AC3E}">
        <p14:creationId xmlns:p14="http://schemas.microsoft.com/office/powerpoint/2010/main" val="7289502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7" name="Picture 6">
            <a:extLst>
              <a:ext uri="{FF2B5EF4-FFF2-40B4-BE49-F238E27FC236}">
                <a16:creationId xmlns:a16="http://schemas.microsoft.com/office/drawing/2014/main" id="{CFB7A010-B3A6-867A-CC83-0914A9B2557F}"/>
              </a:ext>
            </a:extLst>
          </p:cNvPr>
          <p:cNvPicPr>
            <a:picLocks noChangeAspect="1"/>
          </p:cNvPicPr>
          <p:nvPr/>
        </p:nvPicPr>
        <p:blipFill>
          <a:blip r:embed="rId2"/>
          <a:stretch>
            <a:fillRect/>
          </a:stretch>
        </p:blipFill>
        <p:spPr>
          <a:xfrm>
            <a:off x="2802194" y="1355692"/>
            <a:ext cx="6873670" cy="5187675"/>
          </a:xfrm>
          <a:prstGeom prst="rect">
            <a:avLst/>
          </a:prstGeom>
        </p:spPr>
      </p:pic>
    </p:spTree>
    <p:extLst>
      <p:ext uri="{BB962C8B-B14F-4D97-AF65-F5344CB8AC3E}">
        <p14:creationId xmlns:p14="http://schemas.microsoft.com/office/powerpoint/2010/main" val="3847331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3198B67F-03AF-63FC-E55F-477553167560}"/>
              </a:ext>
            </a:extLst>
          </p:cNvPr>
          <p:cNvPicPr>
            <a:picLocks noGrp="1" noChangeAspect="1"/>
          </p:cNvPicPr>
          <p:nvPr>
            <p:ph idx="1"/>
          </p:nvPr>
        </p:nvPicPr>
        <p:blipFill>
          <a:blip r:embed="rId2"/>
          <a:stretch>
            <a:fillRect/>
          </a:stretch>
        </p:blipFill>
        <p:spPr>
          <a:xfrm>
            <a:off x="3091550" y="1482244"/>
            <a:ext cx="6166215" cy="4673600"/>
          </a:xfrm>
          <a:prstGeom prst="rect">
            <a:avLst/>
          </a:prstGeom>
        </p:spPr>
      </p:pic>
    </p:spTree>
    <p:extLst>
      <p:ext uri="{BB962C8B-B14F-4D97-AF65-F5344CB8AC3E}">
        <p14:creationId xmlns:p14="http://schemas.microsoft.com/office/powerpoint/2010/main" val="41287103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Picture 4">
            <a:extLst>
              <a:ext uri="{FF2B5EF4-FFF2-40B4-BE49-F238E27FC236}">
                <a16:creationId xmlns:a16="http://schemas.microsoft.com/office/drawing/2014/main" id="{75E4D525-5FC1-ADCF-AD91-95ADC38B4234}"/>
              </a:ext>
            </a:extLst>
          </p:cNvPr>
          <p:cNvPicPr>
            <a:picLocks noChangeAspect="1"/>
          </p:cNvPicPr>
          <p:nvPr/>
        </p:nvPicPr>
        <p:blipFill>
          <a:blip r:embed="rId2"/>
          <a:stretch>
            <a:fillRect/>
          </a:stretch>
        </p:blipFill>
        <p:spPr>
          <a:xfrm rot="5400000">
            <a:off x="3793075" y="829013"/>
            <a:ext cx="4763165" cy="6163535"/>
          </a:xfrm>
          <a:prstGeom prst="rect">
            <a:avLst/>
          </a:prstGeom>
        </p:spPr>
      </p:pic>
    </p:spTree>
    <p:extLst>
      <p:ext uri="{BB962C8B-B14F-4D97-AF65-F5344CB8AC3E}">
        <p14:creationId xmlns:p14="http://schemas.microsoft.com/office/powerpoint/2010/main" val="21718527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9"/>
            <a:ext cx="10515600" cy="771568"/>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983672" y="1060469"/>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dirty="0">
                <a:latin typeface="Arial"/>
                <a:ea typeface="+mn-lt"/>
                <a:cs typeface="Arial"/>
              </a:rPr>
              <a:t>Problem Statement</a:t>
            </a:r>
          </a:p>
          <a:p>
            <a:pPr marL="305435" indent="-305435"/>
            <a:r>
              <a:rPr lang="en-US" sz="2000" dirty="0">
                <a:latin typeface="Arial"/>
                <a:ea typeface="+mn-lt"/>
                <a:cs typeface="Arial"/>
              </a:rPr>
              <a:t>Proposed Solution</a:t>
            </a:r>
          </a:p>
          <a:p>
            <a:pPr marL="305435" indent="-305435"/>
            <a:r>
              <a:rPr lang="en-US" sz="2000" dirty="0">
                <a:latin typeface="Arial"/>
                <a:ea typeface="+mn-lt"/>
                <a:cs typeface="Arial"/>
              </a:rPr>
              <a:t>Technology Used</a:t>
            </a:r>
          </a:p>
          <a:p>
            <a:pPr marL="305435" indent="-305435"/>
            <a:r>
              <a:rPr lang="en-US" sz="2000" dirty="0">
                <a:latin typeface="Arial"/>
                <a:ea typeface="+mn-lt"/>
                <a:cs typeface="Arial"/>
              </a:rPr>
              <a:t>Wow factor</a:t>
            </a:r>
          </a:p>
          <a:p>
            <a:pPr marL="305435" indent="-305435"/>
            <a:r>
              <a:rPr lang="en-US" sz="2000" dirty="0">
                <a:latin typeface="Arial"/>
                <a:ea typeface="+mn-lt"/>
                <a:cs typeface="Arial"/>
              </a:rPr>
              <a:t>End user </a:t>
            </a:r>
            <a:endParaRPr lang="en-US" dirty="0">
              <a:latin typeface="Arial"/>
              <a:cs typeface="Arial"/>
            </a:endParaRPr>
          </a:p>
          <a:p>
            <a:pPr marL="305435" indent="-305435"/>
            <a:r>
              <a:rPr lang="en-US" sz="2000" dirty="0">
                <a:latin typeface="Arial"/>
                <a:ea typeface="+mn-lt"/>
                <a:cs typeface="Arial"/>
              </a:rPr>
              <a:t>Result</a:t>
            </a:r>
          </a:p>
          <a:p>
            <a:pPr marL="305435" indent="-305435"/>
            <a:r>
              <a:rPr lang="en-US" sz="2000" dirty="0">
                <a:latin typeface="Arial"/>
                <a:ea typeface="+mn-lt"/>
                <a:cs typeface="Arial"/>
              </a:rPr>
              <a:t>Conclusion</a:t>
            </a:r>
          </a:p>
          <a:p>
            <a:pPr marL="305435" indent="-305435"/>
            <a:r>
              <a:rPr lang="en-US" sz="2000" dirty="0">
                <a:latin typeface="Arial"/>
                <a:ea typeface="+mn-lt"/>
                <a:cs typeface="Arial"/>
              </a:rPr>
              <a:t>Git –hub Link</a:t>
            </a:r>
            <a:endParaRPr lang="en-US" dirty="0">
              <a:latin typeface="Arial"/>
              <a:cs typeface="Arial"/>
            </a:endParaRPr>
          </a:p>
          <a:p>
            <a:pPr marL="305435" indent="-305435"/>
            <a:r>
              <a:rPr lang="en-US" sz="2000" dirty="0">
                <a:latin typeface="Arial"/>
                <a:ea typeface="+mn-lt"/>
                <a:cs typeface="Arial"/>
              </a:rPr>
              <a:t>Future Scope</a:t>
            </a:r>
          </a:p>
          <a:p>
            <a:pPr marL="305435" indent="-305435"/>
            <a:r>
              <a:rPr lang="en-US" sz="2000" dirty="0">
                <a:latin typeface="Arial"/>
                <a:ea typeface="+mn-lt"/>
                <a:cs typeface="Arial"/>
              </a:rPr>
              <a:t>IBM Certifications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91732" y="1495772"/>
            <a:ext cx="11029615" cy="4673324"/>
          </a:xfrm>
        </p:spPr>
        <p:txBody>
          <a:bodyPr>
            <a:normAutofit lnSpcReduction="10000"/>
          </a:bodyPr>
          <a:lstStyle/>
          <a:p>
            <a:pPr marL="0" indent="0">
              <a:buNone/>
            </a:pPr>
            <a:r>
              <a:rPr lang="en-IN" sz="3200" dirty="0"/>
              <a:t>Travel Planner Agent </a:t>
            </a:r>
            <a:r>
              <a:rPr lang="en-IN" sz="3200" dirty="0">
                <a:solidFill>
                  <a:srgbClr val="0F0F0F"/>
                </a:solidFill>
                <a:ea typeface="+mn-lt"/>
                <a:cs typeface="+mn-lt"/>
              </a:rPr>
              <a:t>:</a:t>
            </a:r>
          </a:p>
          <a:p>
            <a:pPr marL="0" indent="0">
              <a:buNone/>
            </a:pPr>
            <a:r>
              <a:rPr lang="en-US" sz="2400" dirty="0"/>
              <a:t>Currently, AI-powered travel planning assistants are transforming the way people organize and enjoy their trips. With the growing demand for personalized and efficient travel solutions, it is important to offer travelers accurate and timely recommendations to enhance their overall journey. Providing destination suggestions, tailored itineraries, and suitable transportation or accommodation options at the right moment greatly improves convenience and satisfaction. Ultimately, ensuring that travelers receive reliable, real-time guidance becomes a key challenge. The crucial part lies in leveraging intelligent systems to process user preferences, budgets, and constraints, enabling the creation of seamless and memorable travel experiences.</a:t>
            </a:r>
            <a:endParaRPr lang="en-IN" sz="24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14" name="Rectangle 10">
            <a:extLst>
              <a:ext uri="{FF2B5EF4-FFF2-40B4-BE49-F238E27FC236}">
                <a16:creationId xmlns:a16="http://schemas.microsoft.com/office/drawing/2014/main" id="{71DD1BAE-3B8A-5FA8-2AFB-7CA7123B69C3}"/>
              </a:ext>
            </a:extLst>
          </p:cNvPr>
          <p:cNvSpPr>
            <a:spLocks noChangeArrowheads="1"/>
          </p:cNvSpPr>
          <p:nvPr/>
        </p:nvSpPr>
        <p:spPr bwMode="auto">
          <a:xfrm>
            <a:off x="688258" y="832417"/>
            <a:ext cx="10666912" cy="5829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5870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fkGroteskNeue"/>
              </a:rPr>
              <a:t>Personalized Travel Planning – Create a user profile capturing preferences, budget, travel dates, and interests.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fkGroteskNeue"/>
              </a:rPr>
              <a:t>Real-Time Data Integration – Pull up-to-the-minute information on destinations, transport schedules, accommodation availability, weather, and local events.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fkGroteskNeue"/>
              </a:rPr>
              <a:t>Custom Recommendations – Suggest relevant destinations, itineraries, transportation options, and lodging tailored to each user.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fkGroteskNeue"/>
              </a:rPr>
              <a:t>Adaptive Itinerary Management – Monitor flight delays, weather changes, and cancellations, and update plans instantly to reduce disruptions.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fkGroteskNeue"/>
              </a:rPr>
              <a:t>Predictive Assistance – Use recommendation systems and predictive modeling to anticipate user needs before they arise.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fkGroteskNeue"/>
              </a:rPr>
              <a:t>Seamless Platform Integration – Integrate with booking services, maps, and local guides for smooth trip planning and execution.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fkGroteskNeue"/>
              </a:rPr>
              <a:t>Data Privacy &amp; Security – Implement strict measures to secure user data and use it solely to enhance the travel experience.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fkGroteskNeue"/>
              </a:rPr>
              <a:t>End-to-End Support – Provide continuous assistance, from trip inspiration to final itinerary management, ensuring a safe, efficient, and enjoyable journey.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 name="Rectangle 11">
            <a:extLst>
              <a:ext uri="{FF2B5EF4-FFF2-40B4-BE49-F238E27FC236}">
                <a16:creationId xmlns:a16="http://schemas.microsoft.com/office/drawing/2014/main" id="{0E87C27F-2A92-E6FC-A6E1-B77A0F903E91}"/>
              </a:ext>
            </a:extLst>
          </p:cNvPr>
          <p:cNvSpPr>
            <a:spLocks noChangeArrowheads="1"/>
          </p:cNvSpPr>
          <p:nvPr/>
        </p:nvSpPr>
        <p:spPr bwMode="auto">
          <a:xfrm>
            <a:off x="0" y="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6" name="Rectangle 12">
            <a:extLst>
              <a:ext uri="{FF2B5EF4-FFF2-40B4-BE49-F238E27FC236}">
                <a16:creationId xmlns:a16="http://schemas.microsoft.com/office/drawing/2014/main" id="{98EFEDC2-0CF5-07C9-BD12-A018EC258893}"/>
              </a:ext>
            </a:extLst>
          </p:cNvPr>
          <p:cNvSpPr>
            <a:spLocks noChangeArrowheads="1"/>
          </p:cNvSpPr>
          <p:nvPr/>
        </p:nvSpPr>
        <p:spPr bwMode="auto">
          <a:xfrm>
            <a:off x="0" y="158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800" b="0" i="0" u="none" strike="noStrike" cap="none" normalizeH="0" baseline="0">
                <a:ln>
                  <a:noFill/>
                </a:ln>
                <a:solidFill>
                  <a:schemeClr val="tx1"/>
                </a:solidFill>
                <a:effectLst/>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Technology used</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3" y="2184676"/>
            <a:ext cx="11029615" cy="4673324"/>
          </a:xfrm>
        </p:spPr>
        <p:txBody>
          <a:bodyPr/>
          <a:lstStyle/>
          <a:p>
            <a:pPr marL="305435" indent="-305435"/>
            <a:r>
              <a:rPr lang="en-IN" sz="1800" b="1" dirty="0">
                <a:solidFill>
                  <a:srgbClr val="0F0F0F"/>
                </a:solidFill>
              </a:rPr>
              <a:t>Watsonx.ai</a:t>
            </a:r>
          </a:p>
          <a:p>
            <a:pPr marL="305435" indent="-305435"/>
            <a:r>
              <a:rPr lang="en-IN" sz="1800" b="1" dirty="0">
                <a:solidFill>
                  <a:srgbClr val="0F0F0F"/>
                </a:solidFill>
              </a:rPr>
              <a:t>Agent lab </a:t>
            </a:r>
          </a:p>
          <a:p>
            <a:pPr marL="305435" indent="-305435"/>
            <a:r>
              <a:rPr lang="en-IN" sz="1800" b="1" dirty="0">
                <a:solidFill>
                  <a:srgbClr val="0F0F0F"/>
                </a:solidFill>
              </a:rPr>
              <a:t>IBM Cloud lite services</a:t>
            </a:r>
          </a:p>
          <a:p>
            <a:pPr marL="305435" indent="-305435"/>
            <a:r>
              <a:rPr lang="en-IN" sz="1800" b="1" dirty="0">
                <a:solidFill>
                  <a:srgbClr val="0F0F0F"/>
                </a:solidFill>
              </a:rPr>
              <a:t>IBM Granite </a:t>
            </a:r>
          </a:p>
          <a:p>
            <a:pPr marL="305435" indent="-305435"/>
            <a:r>
              <a:rPr lang="en-IN" sz="1800" b="1" dirty="0">
                <a:solidFill>
                  <a:srgbClr val="0F0F0F"/>
                </a:solidFill>
              </a:rPr>
              <a:t>Natural Language Processing (NLP)</a:t>
            </a:r>
          </a:p>
          <a:p>
            <a:pPr marL="305435" indent="-305435"/>
            <a:r>
              <a:rPr lang="en-IN" sz="1800" b="1" dirty="0">
                <a:solidFill>
                  <a:srgbClr val="0F0F0F"/>
                </a:solidFill>
              </a:rPr>
              <a:t>Retrieval Augmented Generation (RAG)</a:t>
            </a:r>
          </a:p>
          <a:p>
            <a:pPr marL="0" indent="0">
              <a:buNone/>
            </a:pPr>
            <a:endParaRPr lang="en-IN" sz="1800" b="1" dirty="0">
              <a:solidFill>
                <a:srgbClr val="0F0F0F"/>
              </a:solidFill>
            </a:endParaRPr>
          </a:p>
          <a:p>
            <a:pPr marL="305435" indent="-305435"/>
            <a:endParaRPr lang="en-IN" sz="1800" b="1" dirty="0">
              <a:solidFill>
                <a:srgbClr val="0F0F0F"/>
              </a:solidFill>
            </a:endParaRPr>
          </a:p>
          <a:p>
            <a:pPr marL="305435" indent="-305435"/>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9E4D33-B219-D5CC-A7AE-BCEE6EFBF21B}"/>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3FE26BA4-335B-CFAE-E416-990E4CBCFA3D}"/>
              </a:ext>
            </a:extLst>
          </p:cNvPr>
          <p:cNvSpPr>
            <a:spLocks noGrp="1"/>
          </p:cNvSpPr>
          <p:nvPr>
            <p:ph type="title"/>
          </p:nvPr>
        </p:nvSpPr>
        <p:spPr>
          <a:xfrm>
            <a:off x="581192" y="662572"/>
            <a:ext cx="11029616" cy="530296"/>
          </a:xfrm>
        </p:spPr>
        <p:txBody>
          <a:bodyPr>
            <a:normAutofit fontScale="90000"/>
          </a:bodyPr>
          <a:lstStyle/>
          <a:p>
            <a:r>
              <a:rPr lang="en-US" sz="4400" b="1" dirty="0" err="1">
                <a:solidFill>
                  <a:schemeClr val="accent1"/>
                </a:solidFill>
                <a:latin typeface="Arial"/>
                <a:ea typeface="+mj-lt"/>
                <a:cs typeface="Arial"/>
              </a:rPr>
              <a:t>Ibm</a:t>
            </a:r>
            <a:r>
              <a:rPr lang="en-US" sz="4400" b="1" dirty="0">
                <a:solidFill>
                  <a:schemeClr val="accent1"/>
                </a:solidFill>
                <a:latin typeface="Arial"/>
                <a:ea typeface="+mj-lt"/>
                <a:cs typeface="Arial"/>
              </a:rPr>
              <a:t> cloud services used</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D70A736-A083-CC1B-9F39-BB15A2E93D3E}"/>
              </a:ext>
            </a:extLst>
          </p:cNvPr>
          <p:cNvSpPr>
            <a:spLocks noGrp="1"/>
          </p:cNvSpPr>
          <p:nvPr>
            <p:ph idx="1"/>
          </p:nvPr>
        </p:nvSpPr>
        <p:spPr>
          <a:xfrm>
            <a:off x="581192" y="2762864"/>
            <a:ext cx="11029615" cy="3212485"/>
          </a:xfrm>
        </p:spPr>
        <p:txBody>
          <a:bodyPr>
            <a:normAutofit/>
          </a:bodyPr>
          <a:lstStyle/>
          <a:p>
            <a:pPr marL="305435" indent="-305435"/>
            <a:r>
              <a:rPr lang="en-IN" sz="1800" b="1" dirty="0">
                <a:solidFill>
                  <a:srgbClr val="0F0F0F"/>
                </a:solidFill>
              </a:rPr>
              <a:t>IBM Cloud </a:t>
            </a:r>
            <a:r>
              <a:rPr lang="en-IN" sz="1800" b="1" dirty="0" err="1">
                <a:solidFill>
                  <a:srgbClr val="0F0F0F"/>
                </a:solidFill>
              </a:rPr>
              <a:t>Watsonx</a:t>
            </a:r>
            <a:r>
              <a:rPr lang="en-IN" sz="1800" b="1" dirty="0">
                <a:solidFill>
                  <a:srgbClr val="0F0F0F"/>
                </a:solidFill>
              </a:rPr>
              <a:t> AI Studio</a:t>
            </a:r>
          </a:p>
          <a:p>
            <a:pPr marL="305435" indent="-305435"/>
            <a:r>
              <a:rPr lang="en-IN" sz="1800" b="1" dirty="0">
                <a:solidFill>
                  <a:srgbClr val="0F0F0F"/>
                </a:solidFill>
              </a:rPr>
              <a:t>IBM Cloud </a:t>
            </a:r>
            <a:r>
              <a:rPr lang="en-IN" sz="1800" b="1" dirty="0" err="1">
                <a:solidFill>
                  <a:srgbClr val="0F0F0F"/>
                </a:solidFill>
              </a:rPr>
              <a:t>Watsonx</a:t>
            </a:r>
            <a:r>
              <a:rPr lang="en-IN" sz="1800" b="1" dirty="0">
                <a:solidFill>
                  <a:srgbClr val="0F0F0F"/>
                </a:solidFill>
              </a:rPr>
              <a:t> AI Runtime</a:t>
            </a:r>
          </a:p>
          <a:p>
            <a:pPr marL="305435" indent="-305435"/>
            <a:r>
              <a:rPr lang="en-IN" sz="1800" b="1" dirty="0">
                <a:solidFill>
                  <a:srgbClr val="0F0F0F"/>
                </a:solidFill>
              </a:rPr>
              <a:t>IBM Cloud Agent lab </a:t>
            </a:r>
          </a:p>
          <a:p>
            <a:pPr marL="305435" indent="-305435"/>
            <a:r>
              <a:rPr lang="en-IN" sz="1800" b="1" dirty="0">
                <a:solidFill>
                  <a:srgbClr val="0F0F0F"/>
                </a:solidFill>
              </a:rPr>
              <a:t>IBM Granite foundation model</a:t>
            </a:r>
          </a:p>
          <a:p>
            <a:pPr marL="0" indent="0">
              <a:buNone/>
            </a:pPr>
            <a:endParaRPr lang="en-IN" sz="1800" b="1" dirty="0">
              <a:solidFill>
                <a:srgbClr val="0F0F0F"/>
              </a:solidFill>
            </a:endParaRPr>
          </a:p>
          <a:p>
            <a:pPr marL="305435" indent="-305435"/>
            <a:endParaRPr lang="en-IN" sz="1800" b="1" dirty="0">
              <a:solidFill>
                <a:srgbClr val="0F0F0F"/>
              </a:solidFill>
            </a:endParaRPr>
          </a:p>
          <a:p>
            <a:pPr marL="305435" indent="-305435"/>
            <a:endParaRPr lang="en-IN" sz="1800" b="1" dirty="0">
              <a:solidFill>
                <a:srgbClr val="0F0F0F"/>
              </a:solidFill>
            </a:endParaRPr>
          </a:p>
        </p:txBody>
      </p:sp>
    </p:spTree>
    <p:extLst>
      <p:ext uri="{BB962C8B-B14F-4D97-AF65-F5344CB8AC3E}">
        <p14:creationId xmlns:p14="http://schemas.microsoft.com/office/powerpoint/2010/main" val="717132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Wow factors</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3" y="1482520"/>
            <a:ext cx="11029615" cy="4673324"/>
          </a:xfrm>
        </p:spPr>
        <p:txBody>
          <a:bodyPr>
            <a:normAutofit fontScale="92500" lnSpcReduction="10000"/>
          </a:bodyPr>
          <a:lstStyle/>
          <a:p>
            <a:pPr marL="0" indent="0">
              <a:buNone/>
            </a:pPr>
            <a:r>
              <a:rPr lang="en-US" dirty="0"/>
              <a:t>The AI-powered Travel Planner Agent streamlines the entire travel planning process by delivering real-time, personalized recommendations. It reduces planning time, improves itinerary quality, and ensures seamless, memorable journeys for all travelers.</a:t>
            </a:r>
          </a:p>
          <a:p>
            <a:pPr marL="0" indent="0">
              <a:buNone/>
            </a:pPr>
            <a:r>
              <a:rPr lang="en-US" dirty="0"/>
              <a:t>Unique Features:</a:t>
            </a:r>
          </a:p>
          <a:p>
            <a:r>
              <a:rPr lang="en-US" dirty="0"/>
              <a:t>Personalized Itineraries based on user preferences, budget, and timing.</a:t>
            </a:r>
          </a:p>
          <a:p>
            <a:r>
              <a:rPr lang="en-US" dirty="0"/>
              <a:t>Dynamic Recommendations for destinations, attractions, and accommodations.</a:t>
            </a:r>
          </a:p>
          <a:p>
            <a:r>
              <a:rPr lang="en-US" dirty="0"/>
              <a:t>Real-Time Alerts &amp; Auto-Adjustments for weather, transport, and events.</a:t>
            </a:r>
          </a:p>
          <a:p>
            <a:r>
              <a:rPr lang="en-US" dirty="0"/>
              <a:t>Integrated Bookings for flights, hotels, and activities.</a:t>
            </a:r>
          </a:p>
          <a:p>
            <a:r>
              <a:rPr lang="en-US" dirty="0"/>
              <a:t>Budget Tracking with cost-saving suggestions.</a:t>
            </a:r>
          </a:p>
          <a:p>
            <a:r>
              <a:rPr lang="en-US" dirty="0"/>
              <a:t>Trend Insights on popular and emerging destinations.</a:t>
            </a:r>
          </a:p>
          <a:p>
            <a:r>
              <a:rPr lang="en-US" dirty="0"/>
              <a:t>Group Planning Tools for shared itineraries and coordination.</a:t>
            </a:r>
          </a:p>
          <a:p>
            <a:r>
              <a:rPr lang="en-US" dirty="0"/>
              <a:t>24/7 Multilingual Support for global assistance.</a:t>
            </a:r>
          </a:p>
          <a:p>
            <a:pPr marL="0" indent="0">
              <a:buNone/>
            </a:pPr>
            <a:r>
              <a:rPr lang="en-US" dirty="0"/>
              <a:t>This assistant automates research and logistics so travelers can focus on experiences, not planning.</a:t>
            </a:r>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BDEE0C-F827-398F-5B5C-3EC7DB7F7D36}"/>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A103DC58-7321-D6CF-F1D4-BC4F66FCCA40}"/>
              </a:ext>
            </a:extLst>
          </p:cNvPr>
          <p:cNvSpPr>
            <a:spLocks noGrp="1"/>
          </p:cNvSpPr>
          <p:nvPr>
            <p:ph type="title"/>
          </p:nvPr>
        </p:nvSpPr>
        <p:spPr>
          <a:xfrm>
            <a:off x="709011" y="952224"/>
            <a:ext cx="11029616" cy="530296"/>
          </a:xfrm>
        </p:spPr>
        <p:txBody>
          <a:bodyPr>
            <a:noAutofit/>
          </a:bodyPr>
          <a:lstStyle/>
          <a:p>
            <a:r>
              <a:rPr lang="en-US" sz="4400" b="1" dirty="0">
                <a:solidFill>
                  <a:schemeClr val="accent1"/>
                </a:solidFill>
                <a:latin typeface="Arial"/>
                <a:ea typeface="+mj-lt"/>
                <a:cs typeface="Arial"/>
              </a:rPr>
              <a:t>End user</a:t>
            </a:r>
            <a:endParaRPr lang="en-US" sz="4400" dirty="0"/>
          </a:p>
        </p:txBody>
      </p:sp>
      <p:sp>
        <p:nvSpPr>
          <p:cNvPr id="2" name="Content Placeholder 1">
            <a:extLst>
              <a:ext uri="{FF2B5EF4-FFF2-40B4-BE49-F238E27FC236}">
                <a16:creationId xmlns:a16="http://schemas.microsoft.com/office/drawing/2014/main" id="{4821851B-F88E-0CEE-2A34-BBF1D2A6085E}"/>
              </a:ext>
            </a:extLst>
          </p:cNvPr>
          <p:cNvSpPr>
            <a:spLocks noGrp="1"/>
          </p:cNvSpPr>
          <p:nvPr>
            <p:ph idx="1"/>
          </p:nvPr>
        </p:nvSpPr>
        <p:spPr>
          <a:xfrm>
            <a:off x="581193" y="1482520"/>
            <a:ext cx="11029615" cy="4673324"/>
          </a:xfrm>
        </p:spPr>
        <p:txBody>
          <a:bodyPr>
            <a:normAutofit/>
          </a:bodyPr>
          <a:lstStyle/>
          <a:p>
            <a:r>
              <a:rPr lang="en-IN" sz="2400" dirty="0"/>
              <a:t>Travel Agencies &amp; Companies</a:t>
            </a:r>
          </a:p>
          <a:p>
            <a:r>
              <a:rPr lang="en-IN" sz="2400" dirty="0"/>
              <a:t>Individual Travelers</a:t>
            </a:r>
          </a:p>
          <a:p>
            <a:r>
              <a:rPr lang="en-IN" sz="2400" dirty="0"/>
              <a:t>Students</a:t>
            </a:r>
          </a:p>
          <a:p>
            <a:r>
              <a:rPr lang="en-IN" sz="2400" dirty="0"/>
              <a:t>Group Travelers</a:t>
            </a:r>
          </a:p>
          <a:p>
            <a:r>
              <a:rPr lang="en-IN" sz="2400" dirty="0"/>
              <a:t>Corporate Travel Managers</a:t>
            </a:r>
          </a:p>
        </p:txBody>
      </p:sp>
    </p:spTree>
    <p:extLst>
      <p:ext uri="{BB962C8B-B14F-4D97-AF65-F5344CB8AC3E}">
        <p14:creationId xmlns:p14="http://schemas.microsoft.com/office/powerpoint/2010/main" val="34513266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99FB198F-19B4-E0A6-A4D0-868036A6D261}"/>
              </a:ext>
            </a:extLst>
          </p:cNvPr>
          <p:cNvPicPr>
            <a:picLocks noChangeAspect="1"/>
          </p:cNvPicPr>
          <p:nvPr/>
        </p:nvPicPr>
        <p:blipFill>
          <a:blip r:embed="rId2"/>
          <a:stretch>
            <a:fillRect/>
          </a:stretch>
        </p:blipFill>
        <p:spPr>
          <a:xfrm>
            <a:off x="581192" y="1895199"/>
            <a:ext cx="5376396" cy="4673600"/>
          </a:xfrm>
          <a:prstGeom prst="rect">
            <a:avLst/>
          </a:prstGeom>
        </p:spPr>
      </p:pic>
      <p:sp>
        <p:nvSpPr>
          <p:cNvPr id="3" name="TextBox 2">
            <a:extLst>
              <a:ext uri="{FF2B5EF4-FFF2-40B4-BE49-F238E27FC236}">
                <a16:creationId xmlns:a16="http://schemas.microsoft.com/office/drawing/2014/main" id="{921EFBDC-C8E6-6D2D-6F0E-34EF3E61E534}"/>
              </a:ext>
            </a:extLst>
          </p:cNvPr>
          <p:cNvSpPr txBox="1"/>
          <p:nvPr/>
        </p:nvSpPr>
        <p:spPr>
          <a:xfrm>
            <a:off x="668594" y="1356852"/>
            <a:ext cx="5063612" cy="373625"/>
          </a:xfrm>
          <a:prstGeom prst="rect">
            <a:avLst/>
          </a:prstGeom>
          <a:noFill/>
        </p:spPr>
        <p:txBody>
          <a:bodyPr wrap="square" rtlCol="0">
            <a:spAutoFit/>
          </a:bodyPr>
          <a:lstStyle/>
          <a:p>
            <a:r>
              <a:rPr lang="en-IN" dirty="0">
                <a:solidFill>
                  <a:schemeClr val="accent2"/>
                </a:solidFill>
              </a:rPr>
              <a:t>INITIAL LOOK </a:t>
            </a:r>
          </a:p>
        </p:txBody>
      </p:sp>
      <p:pic>
        <p:nvPicPr>
          <p:cNvPr id="7" name="Picture 6">
            <a:extLst>
              <a:ext uri="{FF2B5EF4-FFF2-40B4-BE49-F238E27FC236}">
                <a16:creationId xmlns:a16="http://schemas.microsoft.com/office/drawing/2014/main" id="{4DD9E572-C689-8EB1-A22F-22905D38866D}"/>
              </a:ext>
            </a:extLst>
          </p:cNvPr>
          <p:cNvPicPr>
            <a:picLocks noChangeAspect="1"/>
          </p:cNvPicPr>
          <p:nvPr/>
        </p:nvPicPr>
        <p:blipFill>
          <a:blip r:embed="rId3"/>
          <a:stretch>
            <a:fillRect/>
          </a:stretch>
        </p:blipFill>
        <p:spPr>
          <a:xfrm>
            <a:off x="5957588" y="1895200"/>
            <a:ext cx="5897543" cy="4536774"/>
          </a:xfrm>
          <a:prstGeom prst="rect">
            <a:avLst/>
          </a:prstGeom>
        </p:spPr>
      </p:pic>
      <p:sp>
        <p:nvSpPr>
          <p:cNvPr id="8" name="TextBox 7">
            <a:extLst>
              <a:ext uri="{FF2B5EF4-FFF2-40B4-BE49-F238E27FC236}">
                <a16:creationId xmlns:a16="http://schemas.microsoft.com/office/drawing/2014/main" id="{E932417D-70CE-10C4-C412-AFE7E9A17ECA}"/>
              </a:ext>
            </a:extLst>
          </p:cNvPr>
          <p:cNvSpPr txBox="1"/>
          <p:nvPr/>
        </p:nvSpPr>
        <p:spPr>
          <a:xfrm>
            <a:off x="6547196" y="1334762"/>
            <a:ext cx="5063612" cy="373625"/>
          </a:xfrm>
          <a:prstGeom prst="rect">
            <a:avLst/>
          </a:prstGeom>
          <a:noFill/>
        </p:spPr>
        <p:txBody>
          <a:bodyPr wrap="square" rtlCol="0">
            <a:spAutoFit/>
          </a:bodyPr>
          <a:lstStyle/>
          <a:p>
            <a:r>
              <a:rPr lang="en-IN" dirty="0">
                <a:solidFill>
                  <a:schemeClr val="accent2"/>
                </a:solidFill>
              </a:rPr>
              <a:t>DEPLOYED AI AGENT</a:t>
            </a:r>
          </a:p>
        </p:txBody>
      </p:sp>
    </p:spTree>
    <p:extLst>
      <p:ext uri="{BB962C8B-B14F-4D97-AF65-F5344CB8AC3E}">
        <p14:creationId xmlns:p14="http://schemas.microsoft.com/office/powerpoint/2010/main" val="148329338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1664</TotalTime>
  <Words>820</Words>
  <Application>Microsoft Office PowerPoint</Application>
  <PresentationFormat>Widescreen</PresentationFormat>
  <Paragraphs>92</Paragraphs>
  <Slides>18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Arial</vt:lpstr>
      <vt:lpstr>Calibri</vt:lpstr>
      <vt:lpstr>Calibri Light</vt:lpstr>
      <vt:lpstr>fkGroteskNeue</vt:lpstr>
      <vt:lpstr>Franklin Gothic Book</vt:lpstr>
      <vt:lpstr>Franklin Gothic Demi</vt:lpstr>
      <vt:lpstr>Wingdings</vt:lpstr>
      <vt:lpstr>Wingdings 2</vt:lpstr>
      <vt:lpstr>DividendVTI</vt:lpstr>
      <vt:lpstr>Travel Planner Agent </vt:lpstr>
      <vt:lpstr>OUTLINE</vt:lpstr>
      <vt:lpstr>Problem Statement</vt:lpstr>
      <vt:lpstr>Proposed Solution</vt:lpstr>
      <vt:lpstr>Technology used</vt:lpstr>
      <vt:lpstr>Ibm cloud services used</vt:lpstr>
      <vt:lpstr>Wow factors</vt:lpstr>
      <vt:lpstr>End user</vt:lpstr>
      <vt:lpstr>Result</vt:lpstr>
      <vt:lpstr>Result</vt:lpstr>
      <vt:lpstr>Conclusion</vt:lpstr>
      <vt:lpstr>Git – hub link</vt:lpstr>
      <vt:lpstr>PowerPoint Presentation</vt:lpstr>
      <vt:lpstr>References</vt:lpstr>
      <vt:lpstr>IBM Certifications</vt:lpstr>
      <vt:lpstr>IBM Certifications</vt:lpstr>
      <vt:lpstr>IBM Certifications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Ravindra Kumar</cp:lastModifiedBy>
  <cp:revision>28</cp:revision>
  <dcterms:created xsi:type="dcterms:W3CDTF">2021-05-26T16:50:10Z</dcterms:created>
  <dcterms:modified xsi:type="dcterms:W3CDTF">2025-08-10T18:19:30Z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