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berlin\dashboard%20berli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berlin\dashboard%20berli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berlin\dashboard%20berli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berlin\dashboard%20berli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berlin\dashboard%20berli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berlin\dashboard%20berlin..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berlin..xlsx]avg price byroom type!PivotTable5</c:name>
    <c:fmtId val="8"/>
  </c:pivotSource>
  <c:chart>
    <c:title>
      <c:tx>
        <c:rich>
          <a:bodyPr rot="0" spcFirstLastPara="1" vertOverflow="ellipsis" vert="horz" wrap="square" anchor="ctr" anchorCtr="1"/>
          <a:lstStyle/>
          <a:p>
            <a:pPr>
              <a:defRPr sz="1400" b="0" i="0" u="none" strike="noStrike" kern="1200" spc="0" baseline="0">
                <a:solidFill>
                  <a:srgbClr val="00B0F0"/>
                </a:solidFill>
                <a:latin typeface="+mn-lt"/>
                <a:ea typeface="+mn-ea"/>
                <a:cs typeface="+mn-cs"/>
              </a:defRPr>
            </a:pPr>
            <a:r>
              <a:rPr lang="en-US">
                <a:solidFill>
                  <a:srgbClr val="00B0F0"/>
                </a:solidFill>
              </a:rPr>
              <a:t>Average</a:t>
            </a:r>
            <a:r>
              <a:rPr lang="en-US" baseline="0">
                <a:solidFill>
                  <a:srgbClr val="00B0F0"/>
                </a:solidFill>
              </a:rPr>
              <a:t> price of room type</a:t>
            </a:r>
          </a:p>
        </c:rich>
      </c:tx>
      <c:overlay val="0"/>
      <c:spPr>
        <a:solidFill>
          <a:schemeClr val="tx1">
            <a:lumMod val="95000"/>
            <a:lumOff val="5000"/>
          </a:schemeClr>
        </a:solidFill>
        <a:ln>
          <a:noFill/>
        </a:ln>
        <a:effectLst/>
      </c:spPr>
      <c:txPr>
        <a:bodyPr rot="0" spcFirstLastPara="1" vertOverflow="ellipsis" vert="horz" wrap="square" anchor="ctr" anchorCtr="1"/>
        <a:lstStyle/>
        <a:p>
          <a:pPr>
            <a:defRPr sz="1400" b="0" i="0" u="none" strike="noStrike" kern="1200" spc="0" baseline="0">
              <a:solidFill>
                <a:srgbClr val="00B0F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'avg price byroom type'!$B$1</c:f>
              <c:strCache>
                <c:ptCount val="1"/>
                <c:pt idx="0">
                  <c:v>Total</c:v>
                </c:pt>
              </c:strCache>
            </c:strRef>
          </c:tx>
          <c:spPr>
            <a:solidFill>
              <a:srgbClr val="92D050"/>
            </a:solidFill>
            <a:ln>
              <a:noFill/>
            </a:ln>
            <a:effectLst/>
          </c:spPr>
          <c:invertIfNegative val="0"/>
          <c:cat>
            <c:strRef>
              <c:f>'avg price byroom type'!$A$2:$A$4</c:f>
              <c:strCache>
                <c:ptCount val="3"/>
                <c:pt idx="0">
                  <c:v>Entire home/apt</c:v>
                </c:pt>
                <c:pt idx="1">
                  <c:v>Private room</c:v>
                </c:pt>
                <c:pt idx="2">
                  <c:v>Shared room</c:v>
                </c:pt>
              </c:strCache>
            </c:strRef>
          </c:cat>
          <c:val>
            <c:numRef>
              <c:f>'avg price byroom type'!$B$2:$B$4</c:f>
              <c:numCache>
                <c:formatCode>_-[$$-409]* #,##0_ ;_-[$$-409]* \-#,##0\ ;_-[$$-409]* "-"_ ;_-@_ </c:formatCode>
                <c:ptCount val="3"/>
                <c:pt idx="0">
                  <c:v>83.348908785674311</c:v>
                </c:pt>
                <c:pt idx="1">
                  <c:v>52.479105254031559</c:v>
                </c:pt>
                <c:pt idx="2">
                  <c:v>51.564189189189186</c:v>
                </c:pt>
              </c:numCache>
            </c:numRef>
          </c:val>
          <c:extLst>
            <c:ext xmlns:c16="http://schemas.microsoft.com/office/drawing/2014/chart" uri="{C3380CC4-5D6E-409C-BE32-E72D297353CC}">
              <c16:uniqueId val="{00000000-B364-4B14-8F61-96BD57264E97}"/>
            </c:ext>
          </c:extLst>
        </c:ser>
        <c:dLbls>
          <c:showLegendKey val="0"/>
          <c:showVal val="0"/>
          <c:showCatName val="0"/>
          <c:showSerName val="0"/>
          <c:showPercent val="0"/>
          <c:showBubbleSize val="0"/>
        </c:dLbls>
        <c:gapWidth val="219"/>
        <c:overlap val="-27"/>
        <c:axId val="1358063504"/>
        <c:axId val="354327408"/>
      </c:barChart>
      <c:catAx>
        <c:axId val="1358063504"/>
        <c:scaling>
          <c:orientation val="minMax"/>
        </c:scaling>
        <c:delete val="0"/>
        <c:axPos val="b"/>
        <c:numFmt formatCode="General" sourceLinked="1"/>
        <c:majorTickMark val="none"/>
        <c:minorTickMark val="none"/>
        <c:tickLblPos val="nextTo"/>
        <c:spPr>
          <a:solidFill>
            <a:schemeClr val="tx1">
              <a:lumMod val="95000"/>
              <a:lumOff val="5000"/>
            </a:schemeClr>
          </a:solidFill>
          <a:ln w="9525" cap="flat" cmpd="sng" algn="ctr">
            <a:solidFill>
              <a:srgbClr val="7030A0"/>
            </a:solidFill>
            <a:round/>
          </a:ln>
          <a:effectLst/>
        </c:spPr>
        <c:txPr>
          <a:bodyPr rot="-60000000" spcFirstLastPara="1" vertOverflow="ellipsis" vert="horz" wrap="square" anchor="ctr" anchorCtr="1"/>
          <a:lstStyle/>
          <a:p>
            <a:pPr>
              <a:defRPr sz="1800" b="0" i="0" u="none" strike="noStrike" kern="1200" baseline="0">
                <a:solidFill>
                  <a:srgbClr val="00B0F0"/>
                </a:solidFill>
                <a:latin typeface="+mn-lt"/>
                <a:ea typeface="+mn-ea"/>
                <a:cs typeface="+mn-cs"/>
              </a:defRPr>
            </a:pPr>
            <a:endParaRPr lang="en-US"/>
          </a:p>
        </c:txPr>
        <c:crossAx val="354327408"/>
        <c:crosses val="autoZero"/>
        <c:auto val="1"/>
        <c:lblAlgn val="ctr"/>
        <c:lblOffset val="100"/>
        <c:noMultiLvlLbl val="0"/>
      </c:catAx>
      <c:valAx>
        <c:axId val="354327408"/>
        <c:scaling>
          <c:orientation val="minMax"/>
        </c:scaling>
        <c:delete val="0"/>
        <c:axPos val="l"/>
        <c:majorGridlines>
          <c:spPr>
            <a:ln w="9525" cap="flat" cmpd="sng" algn="ctr">
              <a:noFill/>
              <a:round/>
            </a:ln>
            <a:effectLst>
              <a:softEdge rad="1270000"/>
            </a:effectLst>
          </c:spPr>
        </c:majorGridlines>
        <c:numFmt formatCode="_-[$$-409]* #,##0_ ;_-[$$-409]* \-#,##0\ ;_-[$$-409]* &quot;-&quot;_ ;_-@_ " sourceLinked="1"/>
        <c:majorTickMark val="none"/>
        <c:minorTickMark val="none"/>
        <c:tickLblPos val="nextTo"/>
        <c:spPr>
          <a:solidFill>
            <a:schemeClr val="tx1">
              <a:lumMod val="95000"/>
              <a:lumOff val="5000"/>
            </a:schemeClr>
          </a:solidFill>
          <a:ln>
            <a:gradFill flip="none" rotWithShape="1">
              <a:gsLst>
                <a:gs pos="0">
                  <a:schemeClr val="accent5">
                    <a:lumMod val="75000"/>
                  </a:schemeClr>
                </a:gs>
                <a:gs pos="23000">
                  <a:schemeClr val="accent2">
                    <a:lumMod val="89000"/>
                  </a:schemeClr>
                </a:gs>
                <a:gs pos="69000">
                  <a:schemeClr val="accent2">
                    <a:lumMod val="75000"/>
                  </a:schemeClr>
                </a:gs>
                <a:gs pos="97000">
                  <a:schemeClr val="accent2">
                    <a:lumMod val="70000"/>
                  </a:schemeClr>
                </a:gs>
              </a:gsLst>
              <a:path path="rect">
                <a:fillToRect l="100000" t="100000"/>
              </a:path>
              <a:tileRect r="-100000" b="-100000"/>
            </a:gradFill>
          </a:ln>
          <a:effectLst/>
        </c:spPr>
        <c:txPr>
          <a:bodyPr rot="-60000000" spcFirstLastPara="1" vertOverflow="ellipsis" vert="horz" wrap="square" anchor="ctr" anchorCtr="1"/>
          <a:lstStyle/>
          <a:p>
            <a:pPr>
              <a:defRPr sz="1800" b="0" i="0" u="none" strike="noStrike" kern="1200" baseline="0">
                <a:solidFill>
                  <a:srgbClr val="00B0F0"/>
                </a:solidFill>
                <a:latin typeface="+mn-lt"/>
                <a:ea typeface="+mn-ea"/>
                <a:cs typeface="+mn-cs"/>
              </a:defRPr>
            </a:pPr>
            <a:endParaRPr lang="en-US"/>
          </a:p>
        </c:txPr>
        <c:crossAx val="1358063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berlin..xlsx]avg price by borough!PivotTable1</c:name>
    <c:fmtId val="10"/>
  </c:pivotSource>
  <c:chart>
    <c:title>
      <c:tx>
        <c:rich>
          <a:bodyPr rot="0" spcFirstLastPara="1" vertOverflow="ellipsis" vert="horz" wrap="square" anchor="ctr" anchorCtr="1"/>
          <a:lstStyle/>
          <a:p>
            <a:pPr>
              <a:defRPr sz="192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Price In different Borough</a:t>
            </a:r>
          </a:p>
        </c:rich>
      </c:tx>
      <c:overlay val="0"/>
      <c:spPr>
        <a:noFill/>
        <a:ln>
          <a:noFill/>
        </a:ln>
        <a:effectLst/>
      </c:spPr>
      <c:txPr>
        <a:bodyPr rot="0" spcFirstLastPara="1" vertOverflow="ellipsis" vert="horz" wrap="square" anchor="ctr" anchorCtr="1"/>
        <a:lstStyle/>
        <a:p>
          <a:pPr>
            <a:defRPr sz="192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609895826643204"/>
          <c:y val="0.13973333333333332"/>
          <c:w val="0.69741917252186869"/>
          <c:h val="0.50536597470770694"/>
        </c:manualLayout>
      </c:layout>
      <c:bar3DChart>
        <c:barDir val="col"/>
        <c:grouping val="stacked"/>
        <c:varyColors val="0"/>
        <c:ser>
          <c:idx val="0"/>
          <c:order val="0"/>
          <c:tx>
            <c:strRef>
              <c:f>'avg price by borough'!$B$3</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'avg price by borough'!$A$4:$A$15</c:f>
              <c:strCache>
                <c:ptCount val="12"/>
                <c:pt idx="0">
                  <c:v>Charlottenburg-Wilm.</c:v>
                </c:pt>
                <c:pt idx="1">
                  <c:v>Friedrichshain-Kreuzberg</c:v>
                </c:pt>
                <c:pt idx="2">
                  <c:v>Lichtenberg</c:v>
                </c:pt>
                <c:pt idx="3">
                  <c:v>Marzahn - Hellersdorf</c:v>
                </c:pt>
                <c:pt idx="4">
                  <c:v>Mitte</c:v>
                </c:pt>
                <c:pt idx="5">
                  <c:v>NeukÃ¶lln</c:v>
                </c:pt>
                <c:pt idx="6">
                  <c:v>Pankow</c:v>
                </c:pt>
                <c:pt idx="7">
                  <c:v>Reinickendorf</c:v>
                </c:pt>
                <c:pt idx="8">
                  <c:v>Spandau</c:v>
                </c:pt>
                <c:pt idx="9">
                  <c:v>Steglitz - Zehlendorf</c:v>
                </c:pt>
                <c:pt idx="10">
                  <c:v>Tempelhof - SchÃ¶neberg</c:v>
                </c:pt>
                <c:pt idx="11">
                  <c:v>Treptow - KÃ¶penick</c:v>
                </c:pt>
              </c:strCache>
            </c:strRef>
          </c:cat>
          <c:val>
            <c:numRef>
              <c:f>'avg price by borough'!$B$4:$B$15</c:f>
              <c:numCache>
                <c:formatCode>[$$-409]#,##0</c:formatCode>
                <c:ptCount val="12"/>
                <c:pt idx="0">
                  <c:v>114.27072864321607</c:v>
                </c:pt>
                <c:pt idx="1">
                  <c:v>60.828815717664177</c:v>
                </c:pt>
                <c:pt idx="2">
                  <c:v>56.113372093023258</c:v>
                </c:pt>
                <c:pt idx="3">
                  <c:v>56.50354609929078</c:v>
                </c:pt>
                <c:pt idx="4">
                  <c:v>69.699416972576117</c:v>
                </c:pt>
                <c:pt idx="5">
                  <c:v>46.567304944269793</c:v>
                </c:pt>
                <c:pt idx="6">
                  <c:v>67.822648969217738</c:v>
                </c:pt>
                <c:pt idx="7">
                  <c:v>48.263157894736842</c:v>
                </c:pt>
                <c:pt idx="8">
                  <c:v>58.233870967741936</c:v>
                </c:pt>
                <c:pt idx="9">
                  <c:v>56.327231121281464</c:v>
                </c:pt>
                <c:pt idx="10">
                  <c:v>96.572435897435895</c:v>
                </c:pt>
                <c:pt idx="11">
                  <c:v>52.216806722689078</c:v>
                </c:pt>
              </c:numCache>
            </c:numRef>
          </c:val>
          <c:extLst>
            <c:ext xmlns:c16="http://schemas.microsoft.com/office/drawing/2014/chart" uri="{C3380CC4-5D6E-409C-BE32-E72D297353CC}">
              <c16:uniqueId val="{00000000-CB5B-41DF-A2C6-C1946AFAF455}"/>
            </c:ext>
          </c:extLst>
        </c:ser>
        <c:dLbls>
          <c:showLegendKey val="0"/>
          <c:showVal val="1"/>
          <c:showCatName val="0"/>
          <c:showSerName val="0"/>
          <c:showPercent val="0"/>
          <c:showBubbleSize val="0"/>
        </c:dLbls>
        <c:gapWidth val="150"/>
        <c:shape val="box"/>
        <c:axId val="354324528"/>
        <c:axId val="302742448"/>
        <c:axId val="0"/>
      </c:bar3DChart>
      <c:catAx>
        <c:axId val="3543245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302742448"/>
        <c:crosses val="autoZero"/>
        <c:auto val="1"/>
        <c:lblAlgn val="ctr"/>
        <c:lblOffset val="100"/>
        <c:noMultiLvlLbl val="0"/>
      </c:catAx>
      <c:valAx>
        <c:axId val="302742448"/>
        <c:scaling>
          <c:orientation val="minMax"/>
        </c:scaling>
        <c:delete val="0"/>
        <c:axPos val="l"/>
        <c:majorGridlines>
          <c:spPr>
            <a:ln w="9525" cap="flat" cmpd="sng" algn="ctr">
              <a:solidFill>
                <a:schemeClr val="dk1">
                  <a:lumMod val="50000"/>
                  <a:lumOff val="50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crossAx val="354324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berlin..xlsx]room available in borough!PivotTable3</c:name>
    <c:fmtId val="15"/>
  </c:pivotSource>
  <c:chart>
    <c:title>
      <c:tx>
        <c:rich>
          <a:bodyPr rot="0" spcFirstLastPara="1" vertOverflow="ellipsis" vert="horz" wrap="square" anchor="ctr" anchorCtr="1"/>
          <a:lstStyle/>
          <a:p>
            <a:pPr>
              <a:defRPr sz="2400" b="0" i="0" u="none" strike="noStrike" kern="1200" spc="0" baseline="0">
                <a:solidFill>
                  <a:schemeClr val="accent1"/>
                </a:solidFill>
                <a:latin typeface="+mn-lt"/>
                <a:ea typeface="+mn-ea"/>
                <a:cs typeface="+mn-cs"/>
              </a:defRPr>
            </a:pPr>
            <a:r>
              <a:rPr lang="en-US"/>
              <a:t>Available Room Types By Neighbourhood</a:t>
            </a:r>
          </a:p>
        </c:rich>
      </c:tx>
      <c:layout>
        <c:manualLayout>
          <c:xMode val="edge"/>
          <c:yMode val="edge"/>
          <c:x val="0.25820592569204504"/>
          <c:y val="1.6477192175795543E-2"/>
        </c:manualLayout>
      </c:layout>
      <c:overlay val="0"/>
      <c:spPr>
        <a:solidFill>
          <a:schemeClr val="tx1">
            <a:lumMod val="95000"/>
            <a:lumOff val="5000"/>
          </a:schemeClr>
        </a:solidFill>
        <a:ln>
          <a:noFill/>
        </a:ln>
        <a:effectLst/>
      </c:spPr>
      <c:txPr>
        <a:bodyPr rot="0" spcFirstLastPara="1" vertOverflow="ellipsis" vert="horz" wrap="square" anchor="ctr" anchorCtr="1"/>
        <a:lstStyle/>
        <a:p>
          <a:pPr>
            <a:defRPr sz="2400" b="0" i="0" u="none" strike="noStrike" kern="1200" spc="0" baseline="0">
              <a:solidFill>
                <a:schemeClr val="accen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620949654020519"/>
          <c:y val="0.34057934364043907"/>
          <c:w val="0.72558840372226197"/>
          <c:h val="0.43568442630802534"/>
        </c:manualLayout>
      </c:layout>
      <c:barChart>
        <c:barDir val="col"/>
        <c:grouping val="clustered"/>
        <c:varyColors val="0"/>
        <c:ser>
          <c:idx val="0"/>
          <c:order val="0"/>
          <c:tx>
            <c:strRef>
              <c:f>'room available in borough'!$B$3</c:f>
              <c:strCache>
                <c:ptCount val="1"/>
                <c:pt idx="0">
                  <c:v>Total</c:v>
                </c:pt>
              </c:strCache>
            </c:strRef>
          </c:tx>
          <c:spPr>
            <a:solidFill>
              <a:srgbClr val="92D050"/>
            </a:solidFill>
            <a:ln>
              <a:noFill/>
            </a:ln>
            <a:effectLst/>
          </c:spPr>
          <c:invertIfNegative val="0"/>
          <c:cat>
            <c:strRef>
              <c:f>'room available in borough'!$A$4:$A$6</c:f>
              <c:strCache>
                <c:ptCount val="3"/>
                <c:pt idx="0">
                  <c:v>Entire home/apt</c:v>
                </c:pt>
                <c:pt idx="1">
                  <c:v>Private room</c:v>
                </c:pt>
                <c:pt idx="2">
                  <c:v>Shared room</c:v>
                </c:pt>
              </c:strCache>
            </c:strRef>
          </c:cat>
          <c:val>
            <c:numRef>
              <c:f>'room available in borough'!$B$4:$B$6</c:f>
              <c:numCache>
                <c:formatCode>General</c:formatCode>
                <c:ptCount val="3"/>
                <c:pt idx="0">
                  <c:v>10722</c:v>
                </c:pt>
                <c:pt idx="1">
                  <c:v>11534</c:v>
                </c:pt>
                <c:pt idx="2">
                  <c:v>296</c:v>
                </c:pt>
              </c:numCache>
            </c:numRef>
          </c:val>
          <c:extLst>
            <c:ext xmlns:c16="http://schemas.microsoft.com/office/drawing/2014/chart" uri="{C3380CC4-5D6E-409C-BE32-E72D297353CC}">
              <c16:uniqueId val="{00000000-4836-4727-8DE6-E570F754EE4F}"/>
            </c:ext>
          </c:extLst>
        </c:ser>
        <c:dLbls>
          <c:showLegendKey val="0"/>
          <c:showVal val="0"/>
          <c:showCatName val="0"/>
          <c:showSerName val="0"/>
          <c:showPercent val="0"/>
          <c:showBubbleSize val="0"/>
        </c:dLbls>
        <c:gapWidth val="219"/>
        <c:overlap val="-27"/>
        <c:axId val="302741808"/>
        <c:axId val="1357901176"/>
      </c:barChart>
      <c:catAx>
        <c:axId val="302741808"/>
        <c:scaling>
          <c:orientation val="minMax"/>
        </c:scaling>
        <c:delete val="0"/>
        <c:axPos val="b"/>
        <c:numFmt formatCode="General" sourceLinked="1"/>
        <c:majorTickMark val="none"/>
        <c:minorTickMark val="none"/>
        <c:tickLblPos val="nextTo"/>
        <c:spPr>
          <a:solidFill>
            <a:schemeClr val="tx1">
              <a:lumMod val="95000"/>
              <a:lumOff val="5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1"/>
                </a:solidFill>
                <a:latin typeface="+mn-lt"/>
                <a:ea typeface="+mn-ea"/>
                <a:cs typeface="+mn-cs"/>
              </a:defRPr>
            </a:pPr>
            <a:endParaRPr lang="en-US"/>
          </a:p>
        </c:txPr>
        <c:crossAx val="1357901176"/>
        <c:crosses val="autoZero"/>
        <c:auto val="1"/>
        <c:lblAlgn val="ctr"/>
        <c:lblOffset val="100"/>
        <c:noMultiLvlLbl val="0"/>
      </c:catAx>
      <c:valAx>
        <c:axId val="1357901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tx1">
              <a:lumMod val="95000"/>
              <a:lumOff val="5000"/>
            </a:schemeClr>
          </a:solidFill>
          <a:ln>
            <a:noFill/>
          </a:ln>
          <a:effectLst/>
        </c:spPr>
        <c:txPr>
          <a:bodyPr rot="-60000000" spcFirstLastPara="1" vertOverflow="ellipsis" vert="horz" wrap="square" anchor="ctr" anchorCtr="1"/>
          <a:lstStyle/>
          <a:p>
            <a:pPr>
              <a:defRPr sz="2000" b="0" i="0" u="none" strike="noStrike" kern="1200" baseline="0">
                <a:solidFill>
                  <a:schemeClr val="accent1"/>
                </a:solidFill>
                <a:latin typeface="+mn-lt"/>
                <a:ea typeface="+mn-ea"/>
                <a:cs typeface="+mn-cs"/>
              </a:defRPr>
            </a:pPr>
            <a:endParaRPr lang="en-US"/>
          </a:p>
        </c:txPr>
        <c:crossAx val="302741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accen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2000">
          <a:solidFill>
            <a:schemeClr val="accent1"/>
          </a:solidFill>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berlin..xlsx]listings with most counts!PivotTable19</c:name>
    <c:fmtId val="12"/>
  </c:pivotSource>
  <c:chart>
    <c:title>
      <c:tx>
        <c:rich>
          <a:bodyPr rot="0" spcFirstLastPara="1" vertOverflow="ellipsis" vert="horz" wrap="square" anchor="ctr" anchorCtr="1"/>
          <a:lstStyle/>
          <a:p>
            <a:pPr>
              <a:defRPr sz="2400" b="0" i="0" u="none" strike="noStrike" kern="1200" spc="0" baseline="0">
                <a:solidFill>
                  <a:schemeClr val="accent1"/>
                </a:solidFill>
                <a:latin typeface="+mn-lt"/>
                <a:ea typeface="+mn-ea"/>
                <a:cs typeface="+mn-cs"/>
              </a:defRPr>
            </a:pPr>
            <a:r>
              <a:rPr lang="en-IN"/>
              <a:t>top 10 listings having most number of counts</a:t>
            </a:r>
          </a:p>
        </c:rich>
      </c:tx>
      <c:overlay val="0"/>
      <c:spPr>
        <a:solidFill>
          <a:schemeClr val="tx1">
            <a:lumMod val="95000"/>
            <a:lumOff val="5000"/>
          </a:schemeClr>
        </a:solidFill>
        <a:ln>
          <a:noFill/>
        </a:ln>
        <a:effectLst/>
      </c:spPr>
      <c:txPr>
        <a:bodyPr rot="0" spcFirstLastPara="1" vertOverflow="ellipsis" vert="horz" wrap="square" anchor="ctr" anchorCtr="1"/>
        <a:lstStyle/>
        <a:p>
          <a:pPr>
            <a:defRPr sz="2400" b="0" i="0" u="none" strike="noStrike" kern="1200" spc="0" baseline="0">
              <a:solidFill>
                <a:schemeClr val="accen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'listings with most counts'!$B$3</c:f>
              <c:strCache>
                <c:ptCount val="1"/>
                <c:pt idx="0">
                  <c:v>Total</c:v>
                </c:pt>
              </c:strCache>
            </c:strRef>
          </c:tx>
          <c:spPr>
            <a:solidFill>
              <a:schemeClr val="accent1"/>
            </a:solidFill>
            <a:ln>
              <a:noFill/>
            </a:ln>
            <a:effectLst/>
          </c:spPr>
          <c:invertIfNegative val="0"/>
          <c:cat>
            <c:strRef>
              <c:f>'listings with most counts'!$A$4:$A$15</c:f>
              <c:strCache>
                <c:ptCount val="11"/>
                <c:pt idx="0">
                  <c:v>Room in NeukÃ¶lln</c:v>
                </c:pt>
                <c:pt idx="1">
                  <c:v>GemÃ¼tliches Zimmer in NeukÃ¶lln</c:v>
                </c:pt>
                <c:pt idx="2">
                  <c:v>Cozy room in NeukÃ¶lln</c:v>
                </c:pt>
                <c:pt idx="3">
                  <c:v>Cozy Room in Kreuzberg</c:v>
                </c:pt>
                <c:pt idx="4">
                  <c:v>cozy room in friedrichshain</c:v>
                </c:pt>
                <c:pt idx="5">
                  <c:v>COZY ROOM IN BERLIN</c:v>
                </c:pt>
                <c:pt idx="6">
                  <c:v>Cozy apartment in Prenzlauer Berg</c:v>
                </c:pt>
                <c:pt idx="7">
                  <c:v>Cosy room in NeukÃ¶lln</c:v>
                </c:pt>
                <c:pt idx="8">
                  <c:v>cosy room in Friedrichshain</c:v>
                </c:pt>
                <c:pt idx="9">
                  <c:v>Casa cool'n cozy Berlin</c:v>
                </c:pt>
                <c:pt idx="10">
                  <c:v>Berlin Wohnung</c:v>
                </c:pt>
              </c:strCache>
            </c:strRef>
          </c:cat>
          <c:val>
            <c:numRef>
              <c:f>'listings with most counts'!$B$4:$B$15</c:f>
              <c:numCache>
                <c:formatCode>General</c:formatCode>
                <c:ptCount val="11"/>
                <c:pt idx="0">
                  <c:v>11</c:v>
                </c:pt>
                <c:pt idx="1">
                  <c:v>10</c:v>
                </c:pt>
                <c:pt idx="2">
                  <c:v>14</c:v>
                </c:pt>
                <c:pt idx="3">
                  <c:v>10</c:v>
                </c:pt>
                <c:pt idx="4">
                  <c:v>12</c:v>
                </c:pt>
                <c:pt idx="5">
                  <c:v>11</c:v>
                </c:pt>
                <c:pt idx="6">
                  <c:v>11</c:v>
                </c:pt>
                <c:pt idx="7">
                  <c:v>9</c:v>
                </c:pt>
                <c:pt idx="8">
                  <c:v>9</c:v>
                </c:pt>
                <c:pt idx="9">
                  <c:v>59</c:v>
                </c:pt>
                <c:pt idx="10">
                  <c:v>14</c:v>
                </c:pt>
              </c:numCache>
            </c:numRef>
          </c:val>
          <c:extLst>
            <c:ext xmlns:c16="http://schemas.microsoft.com/office/drawing/2014/chart" uri="{C3380CC4-5D6E-409C-BE32-E72D297353CC}">
              <c16:uniqueId val="{00000000-23AF-4EC5-949E-029F9B6D0AAB}"/>
            </c:ext>
          </c:extLst>
        </c:ser>
        <c:dLbls>
          <c:showLegendKey val="0"/>
          <c:showVal val="0"/>
          <c:showCatName val="0"/>
          <c:showSerName val="0"/>
          <c:showPercent val="0"/>
          <c:showBubbleSize val="0"/>
        </c:dLbls>
        <c:gapWidth val="219"/>
        <c:overlap val="-27"/>
        <c:axId val="562927672"/>
        <c:axId val="562930872"/>
      </c:barChart>
      <c:catAx>
        <c:axId val="562927672"/>
        <c:scaling>
          <c:orientation val="minMax"/>
        </c:scaling>
        <c:delete val="0"/>
        <c:axPos val="b"/>
        <c:numFmt formatCode="General" sourceLinked="1"/>
        <c:majorTickMark val="none"/>
        <c:minorTickMark val="none"/>
        <c:tickLblPos val="nextTo"/>
        <c:spPr>
          <a:solidFill>
            <a:schemeClr val="tx1">
              <a:lumMod val="95000"/>
              <a:lumOff val="5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accent1"/>
                </a:solidFill>
                <a:latin typeface="+mn-lt"/>
                <a:ea typeface="+mn-ea"/>
                <a:cs typeface="+mn-cs"/>
              </a:defRPr>
            </a:pPr>
            <a:endParaRPr lang="en-US"/>
          </a:p>
        </c:txPr>
        <c:crossAx val="562930872"/>
        <c:crosses val="autoZero"/>
        <c:auto val="1"/>
        <c:lblAlgn val="ctr"/>
        <c:lblOffset val="100"/>
        <c:noMultiLvlLbl val="0"/>
      </c:catAx>
      <c:valAx>
        <c:axId val="562930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tx1">
              <a:lumMod val="95000"/>
              <a:lumOff val="5000"/>
            </a:schemeClr>
          </a:solidFill>
          <a:ln>
            <a:noFill/>
          </a:ln>
          <a:effectLst/>
        </c:spPr>
        <c:txPr>
          <a:bodyPr rot="-60000000" spcFirstLastPara="1" vertOverflow="ellipsis" vert="horz" wrap="square" anchor="ctr" anchorCtr="1"/>
          <a:lstStyle/>
          <a:p>
            <a:pPr>
              <a:defRPr sz="2000" b="0" i="0" u="none" strike="noStrike" kern="1200" baseline="0">
                <a:solidFill>
                  <a:schemeClr val="accent1"/>
                </a:solidFill>
                <a:latin typeface="+mn-lt"/>
                <a:ea typeface="+mn-ea"/>
                <a:cs typeface="+mn-cs"/>
              </a:defRPr>
            </a:pPr>
            <a:endParaRPr lang="en-US"/>
          </a:p>
        </c:txPr>
        <c:crossAx val="562927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accen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2000">
          <a:solidFill>
            <a:schemeClr val="accent1"/>
          </a:solidFill>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berlin..xlsx]top 10 listings ny reviews!PivotTable2</c:name>
    <c:fmtId val="7"/>
  </c:pivotSource>
  <c:chart>
    <c:title>
      <c:tx>
        <c:rich>
          <a:bodyPr rot="0" spcFirstLastPara="1" vertOverflow="ellipsis" vert="horz" wrap="square" anchor="ctr" anchorCtr="1"/>
          <a:lstStyle/>
          <a:p>
            <a:pPr>
              <a:defRPr sz="1600" b="0" i="0" u="none" strike="noStrike" kern="1200" spc="0" baseline="0">
                <a:solidFill>
                  <a:srgbClr val="00B0F0"/>
                </a:solidFill>
                <a:latin typeface="+mn-lt"/>
                <a:ea typeface="+mn-ea"/>
                <a:cs typeface="+mn-cs"/>
              </a:defRPr>
            </a:pPr>
            <a:r>
              <a:rPr lang="en-IN" sz="1600">
                <a:solidFill>
                  <a:srgbClr val="00B0F0"/>
                </a:solidFill>
              </a:rPr>
              <a:t>Top</a:t>
            </a:r>
            <a:r>
              <a:rPr lang="en-IN" sz="1600" baseline="0">
                <a:solidFill>
                  <a:srgbClr val="00B0F0"/>
                </a:solidFill>
              </a:rPr>
              <a:t> 10 Listings by Reviews</a:t>
            </a:r>
            <a:endParaRPr lang="en-IN" sz="1600">
              <a:solidFill>
                <a:srgbClr val="00B0F0"/>
              </a:solidFill>
            </a:endParaRPr>
          </a:p>
        </c:rich>
      </c:tx>
      <c:layout>
        <c:manualLayout>
          <c:xMode val="edge"/>
          <c:yMode val="edge"/>
          <c:x val="0.32181233595800524"/>
          <c:y val="6.1780288616339316E-2"/>
        </c:manualLayout>
      </c:layout>
      <c:overlay val="0"/>
      <c:spPr>
        <a:solidFill>
          <a:schemeClr val="tx1">
            <a:lumMod val="95000"/>
            <a:lumOff val="5000"/>
          </a:schemeClr>
        </a:solidFill>
        <a:ln>
          <a:noFill/>
        </a:ln>
        <a:effectLst/>
      </c:spPr>
      <c:txPr>
        <a:bodyPr rot="0" spcFirstLastPara="1" vertOverflow="ellipsis" vert="horz" wrap="square" anchor="ctr" anchorCtr="1"/>
        <a:lstStyle/>
        <a:p>
          <a:pPr>
            <a:defRPr sz="1600" b="0" i="0" u="none" strike="noStrike" kern="1200" spc="0" baseline="0">
              <a:solidFill>
                <a:srgbClr val="00B0F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10 listings ny reviews'!$B$3</c:f>
              <c:strCache>
                <c:ptCount val="1"/>
                <c:pt idx="0">
                  <c:v>Total</c:v>
                </c:pt>
              </c:strCache>
            </c:strRef>
          </c:tx>
          <c:spPr>
            <a:solidFill>
              <a:schemeClr val="accent1"/>
            </a:solidFill>
            <a:ln>
              <a:noFill/>
            </a:ln>
            <a:effectLst/>
          </c:spPr>
          <c:invertIfNegative val="0"/>
          <c:cat>
            <c:strRef>
              <c:f>'top 10 listings ny reviews'!$A$4:$A$13</c:f>
              <c:strCache>
                <c:ptCount val="10"/>
                <c:pt idx="0">
                  <c:v>Lounge Room â€“  Alex in 5 Min</c:v>
                </c:pt>
                <c:pt idx="1">
                  <c:v>Maritime Room - Alex in 5 Min</c:v>
                </c:pt>
                <c:pt idx="2">
                  <c:v>Berlin Room Oriental Style P'Berg</c:v>
                </c:pt>
                <c:pt idx="3">
                  <c:v>Design Jewel in the midst of MITTE!</c:v>
                </c:pt>
                <c:pt idx="4">
                  <c:v>Central, cosy and one-of-a-kind</c:v>
                </c:pt>
                <c:pt idx="5">
                  <c:v>Mediterranean Room next to Center</c:v>
                </c:pt>
                <c:pt idx="6">
                  <c:v>clean calm cosy central apartment</c:v>
                </c:pt>
                <c:pt idx="7">
                  <c:v>Central, cozy room at Alexanderplatz</c:v>
                </c:pt>
                <c:pt idx="8">
                  <c:v>FILMSALON</c:v>
                </c:pt>
                <c:pt idx="9">
                  <c:v>Cosy Studio with balcony in Mitte</c:v>
                </c:pt>
              </c:strCache>
            </c:strRef>
          </c:cat>
          <c:val>
            <c:numRef>
              <c:f>'top 10 listings ny reviews'!$B$4:$B$13</c:f>
              <c:numCache>
                <c:formatCode>General</c:formatCode>
                <c:ptCount val="10"/>
                <c:pt idx="0">
                  <c:v>498</c:v>
                </c:pt>
                <c:pt idx="1">
                  <c:v>482</c:v>
                </c:pt>
                <c:pt idx="2">
                  <c:v>459</c:v>
                </c:pt>
                <c:pt idx="3">
                  <c:v>443</c:v>
                </c:pt>
                <c:pt idx="4">
                  <c:v>426</c:v>
                </c:pt>
                <c:pt idx="5">
                  <c:v>418</c:v>
                </c:pt>
                <c:pt idx="6">
                  <c:v>413</c:v>
                </c:pt>
                <c:pt idx="7">
                  <c:v>402</c:v>
                </c:pt>
                <c:pt idx="8">
                  <c:v>398</c:v>
                </c:pt>
                <c:pt idx="9">
                  <c:v>389</c:v>
                </c:pt>
              </c:numCache>
            </c:numRef>
          </c:val>
          <c:extLst>
            <c:ext xmlns:c16="http://schemas.microsoft.com/office/drawing/2014/chart" uri="{C3380CC4-5D6E-409C-BE32-E72D297353CC}">
              <c16:uniqueId val="{00000000-CCEA-43A8-BEF3-FB81882ACD19}"/>
            </c:ext>
          </c:extLst>
        </c:ser>
        <c:dLbls>
          <c:showLegendKey val="0"/>
          <c:showVal val="0"/>
          <c:showCatName val="0"/>
          <c:showSerName val="0"/>
          <c:showPercent val="0"/>
          <c:showBubbleSize val="0"/>
        </c:dLbls>
        <c:gapWidth val="219"/>
        <c:overlap val="-27"/>
        <c:axId val="1357895736"/>
        <c:axId val="1357899576"/>
      </c:barChart>
      <c:catAx>
        <c:axId val="1357895736"/>
        <c:scaling>
          <c:orientation val="minMax"/>
        </c:scaling>
        <c:delete val="0"/>
        <c:axPos val="b"/>
        <c:numFmt formatCode="General" sourceLinked="1"/>
        <c:majorTickMark val="none"/>
        <c:minorTickMark val="none"/>
        <c:tickLblPos val="nextTo"/>
        <c:spPr>
          <a:solidFill>
            <a:schemeClr val="tx1">
              <a:lumMod val="95000"/>
              <a:lumOff val="5000"/>
            </a:schemeClr>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00B0F0"/>
                </a:solidFill>
                <a:latin typeface="+mn-lt"/>
                <a:ea typeface="+mn-ea"/>
                <a:cs typeface="+mn-cs"/>
              </a:defRPr>
            </a:pPr>
            <a:endParaRPr lang="en-US"/>
          </a:p>
        </c:txPr>
        <c:crossAx val="1357899576"/>
        <c:crosses val="autoZero"/>
        <c:auto val="1"/>
        <c:lblAlgn val="ctr"/>
        <c:lblOffset val="100"/>
        <c:noMultiLvlLbl val="0"/>
      </c:catAx>
      <c:valAx>
        <c:axId val="1357899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solidFill>
            <a:schemeClr val="tx1">
              <a:lumMod val="95000"/>
              <a:lumOff val="5000"/>
            </a:schemeClr>
          </a:solidFill>
          <a:ln>
            <a:noFill/>
          </a:ln>
          <a:effectLst/>
        </c:spPr>
        <c:txPr>
          <a:bodyPr rot="-60000000" spcFirstLastPara="1" vertOverflow="ellipsis" vert="horz" wrap="square" anchor="ctr" anchorCtr="1"/>
          <a:lstStyle/>
          <a:p>
            <a:pPr>
              <a:defRPr sz="2400" b="0" i="0" u="none" strike="noStrike" kern="1200" baseline="0">
                <a:solidFill>
                  <a:srgbClr val="00B0F0"/>
                </a:solidFill>
                <a:latin typeface="+mn-lt"/>
                <a:ea typeface="+mn-ea"/>
                <a:cs typeface="+mn-cs"/>
              </a:defRPr>
            </a:pPr>
            <a:endParaRPr lang="en-US"/>
          </a:p>
        </c:txPr>
        <c:crossAx val="13578957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 berlin..xlsx]5 borough!PivotTable18</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5 most popular borough</a:t>
            </a:r>
          </a:p>
        </c:rich>
      </c:tx>
      <c:layout>
        <c:manualLayout>
          <c:xMode val="edge"/>
          <c:yMode val="edge"/>
          <c:x val="0.3970505050505051"/>
          <c:y val="0.90864758184296734"/>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dLbl>
          <c:idx val="0"/>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7"/>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8"/>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9"/>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1"/>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2"/>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3"/>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4"/>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6"/>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16161616161616146"/>
              <c:y val="-0.2377260981912144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5.2525252525252523E-2"/>
              <c:y val="0.1963824289405683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12121212121212117"/>
              <c:y val="-5.1679586563308441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9.2591522967418127E-18"/>
              <c:y val="1.033591731266145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4.4444444444444446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3"/>
      </c:pivotFmt>
      <c:pivotFmt>
        <c:idx val="24"/>
        <c:dLbl>
          <c:idx val="0"/>
          <c:layout>
            <c:manualLayout>
              <c:x val="2.4242424242424242E-2"/>
              <c:y val="-1.0335917312661508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9222238129324742"/>
                  <c:h val="0.27868237400557488"/>
                </c:manualLayout>
              </c15:layout>
            </c:ext>
          </c:extLst>
        </c:dLbl>
      </c:pivotFmt>
      <c:pivotFmt>
        <c:idx val="2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8.4848484848484867E-2"/>
              <c:y val="-2.58397932816537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3.2323232323232323E-2"/>
              <c:y val="0.1085271317829457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7"/>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21010101010101015"/>
              <c:y val="5.167958656330749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16161616161616146"/>
              <c:y val="-0.2377260981912144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5.2525252525252523E-2"/>
              <c:y val="0.1963824289405683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21010101010101015"/>
              <c:y val="5.167958656330749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3.2323232323232323E-2"/>
              <c:y val="0.1085271317829457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8.4848484848484867E-2"/>
              <c:y val="-2.58397932816537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16161616161616146"/>
              <c:y val="-0.2377260981912144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5.2525252525252523E-2"/>
              <c:y val="0.1963824289405683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0.21010101010101015"/>
              <c:y val="5.167958656330749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3.2323232323232323E-2"/>
              <c:y val="0.1085271317829457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dLbl>
          <c:idx val="0"/>
          <c:layout>
            <c:manualLayout>
              <c:x val="-8.4848484848484867E-2"/>
              <c:y val="-2.583979328165374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23797484330852087"/>
          <c:y val="0.20902289349062683"/>
          <c:w val="0.4803347532378125"/>
          <c:h val="0.62563174265138566"/>
        </c:manualLayout>
      </c:layout>
      <c:pieChart>
        <c:varyColors val="1"/>
        <c:ser>
          <c:idx val="0"/>
          <c:order val="0"/>
          <c:tx>
            <c:strRef>
              <c:f>'5 borough'!$B$3</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9C78-4372-A677-A554FF4AEE34}"/>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9C78-4372-A677-A554FF4AEE34}"/>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9C78-4372-A677-A554FF4AEE34}"/>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9C78-4372-A677-A554FF4AEE34}"/>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9C78-4372-A677-A554FF4AEE34}"/>
              </c:ext>
            </c:extLst>
          </c:dPt>
          <c:dLbls>
            <c:dLbl>
              <c:idx val="0"/>
              <c:layout>
                <c:manualLayout>
                  <c:x val="0.18999780412823877"/>
                  <c:y val="-0.18227189077271469"/>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lt1">
                            <a:lumMod val="85000"/>
                          </a:schemeClr>
                        </a:solidFill>
                        <a:latin typeface="+mn-lt"/>
                        <a:ea typeface="+mn-ea"/>
                        <a:cs typeface="+mn-cs"/>
                      </a:defRPr>
                    </a:pPr>
                    <a:fld id="{454FE7F6-3EE0-44DC-88F2-46D5D428DFC1}" type="CATEGORYNAME">
                      <a:rPr lang="en-US" sz="1400"/>
                      <a:pPr>
                        <a:defRPr sz="1400"/>
                      </a:pPr>
                      <a:t>[CATEGORY NAME]</a:t>
                    </a:fld>
                    <a:r>
                      <a:rPr lang="en-US" sz="1400" baseline="0" dirty="0"/>
                      <a:t>
</a:t>
                    </a:r>
                    <a:fld id="{D90AE4DD-4CF7-499F-88D2-7D0C51DF873D}" type="PERCENTAGE">
                      <a:rPr lang="en-US" sz="1400" baseline="0"/>
                      <a:pPr>
                        <a:defRPr sz="1400"/>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9.8985507246376822E-2"/>
                      <c:h val="0.18378691795489108"/>
                    </c:manualLayout>
                  </c15:layout>
                  <c15:dlblFieldTable/>
                  <c15:showDataLabelsRange val="0"/>
                </c:ext>
                <c:ext xmlns:c16="http://schemas.microsoft.com/office/drawing/2014/chart" uri="{C3380CC4-5D6E-409C-BE32-E72D297353CC}">
                  <c16:uniqueId val="{00000001-9C78-4372-A677-A554FF4AEE34}"/>
                </c:ext>
              </c:extLst>
            </c:dLbl>
            <c:dLbl>
              <c:idx val="1"/>
              <c:layout>
                <c:manualLayout>
                  <c:x val="9.117259552042159E-2"/>
                  <c:y val="0.27080781258118647"/>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3098434706531248"/>
                      <c:h val="0.22172927039912782"/>
                    </c:manualLayout>
                  </c15:layout>
                </c:ext>
                <c:ext xmlns:c16="http://schemas.microsoft.com/office/drawing/2014/chart" uri="{C3380CC4-5D6E-409C-BE32-E72D297353CC}">
                  <c16:uniqueId val="{00000003-9C78-4372-A677-A554FF4AEE34}"/>
                </c:ext>
              </c:extLst>
            </c:dLbl>
            <c:dLbl>
              <c:idx val="2"/>
              <c:layout>
                <c:manualLayout>
                  <c:x val="-0.17507685551163818"/>
                  <c:y val="4.256680011613001E-2"/>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0177536231884057"/>
                      <c:h val="0.14767618603749008"/>
                    </c:manualLayout>
                  </c15:layout>
                </c:ext>
                <c:ext xmlns:c16="http://schemas.microsoft.com/office/drawing/2014/chart" uri="{C3380CC4-5D6E-409C-BE32-E72D297353CC}">
                  <c16:uniqueId val="{00000005-9C78-4372-A677-A554FF4AEE34}"/>
                </c:ext>
              </c:extLst>
            </c:dLbl>
            <c:dLbl>
              <c:idx val="3"/>
              <c:layout>
                <c:manualLayout>
                  <c:x val="-3.2323232323232323E-2"/>
                  <c:y val="0.161062696705735"/>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1783207805546046"/>
                      <c:h val="0.17794963296347008"/>
                    </c:manualLayout>
                  </c15:layout>
                </c:ext>
                <c:ext xmlns:c16="http://schemas.microsoft.com/office/drawing/2014/chart" uri="{C3380CC4-5D6E-409C-BE32-E72D297353CC}">
                  <c16:uniqueId val="{00000007-9C78-4372-A677-A554FF4AEE34}"/>
                </c:ext>
              </c:extLst>
            </c:dLbl>
            <c:dLbl>
              <c:idx val="4"/>
              <c:layout>
                <c:manualLayout>
                  <c:x val="-5.8882301273605657E-2"/>
                  <c:y val="1.939916540185924E-2"/>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lt1">
                            <a:lumMod val="85000"/>
                          </a:schemeClr>
                        </a:solidFill>
                        <a:latin typeface="+mn-lt"/>
                        <a:ea typeface="+mn-ea"/>
                        <a:cs typeface="+mn-cs"/>
                      </a:defRPr>
                    </a:pPr>
                    <a:fld id="{7CA01704-7A86-432C-8F4B-736E2EE296EC}" type="CATEGORYNAME">
                      <a:rPr lang="en-US" sz="1400"/>
                      <a:pPr>
                        <a:defRPr sz="1400"/>
                      </a:pPr>
                      <a:t>[CATEGORY NAME]</a:t>
                    </a:fld>
                    <a:r>
                      <a:rPr lang="en-US" sz="1400" baseline="0" dirty="0"/>
                      <a:t>
</a:t>
                    </a:r>
                    <a:fld id="{DF02214D-246A-4874-B8FB-48F0FCC41FA9}" type="PERCENTAGE">
                      <a:rPr lang="en-US" sz="1400" baseline="0"/>
                      <a:pPr>
                        <a:defRPr sz="1400"/>
                      </a:pPr>
                      <a:t>[PERCENTAGE]</a:t>
                    </a:fld>
                    <a:endParaRPr lang="en-US" sz="1400" baseline="0" dirty="0"/>
                  </a:p>
                </c:rich>
              </c:tx>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60568108334284"/>
                      <c:h val="0.16335642048491752"/>
                    </c:manualLayout>
                  </c15:layout>
                  <c15:dlblFieldTable/>
                  <c15:showDataLabelsRange val="0"/>
                </c:ext>
                <c:ext xmlns:c16="http://schemas.microsoft.com/office/drawing/2014/chart" uri="{C3380CC4-5D6E-409C-BE32-E72D297353CC}">
                  <c16:uniqueId val="{00000009-9C78-4372-A677-A554FF4AEE3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'5 borough'!$A$4:$A$8</c:f>
              <c:strCache>
                <c:ptCount val="5"/>
                <c:pt idx="0">
                  <c:v>Pankow</c:v>
                </c:pt>
                <c:pt idx="1">
                  <c:v>NeukÃ¶lln</c:v>
                </c:pt>
                <c:pt idx="2">
                  <c:v>Mitte</c:v>
                </c:pt>
                <c:pt idx="3">
                  <c:v>Friedrichshain-Kreuzberg</c:v>
                </c:pt>
                <c:pt idx="4">
                  <c:v>Charlottenburg-Wilm.</c:v>
                </c:pt>
              </c:strCache>
            </c:strRef>
          </c:cat>
          <c:val>
            <c:numRef>
              <c:f>'5 borough'!$B$4:$B$8</c:f>
              <c:numCache>
                <c:formatCode>General</c:formatCode>
                <c:ptCount val="5"/>
                <c:pt idx="0">
                  <c:v>3541</c:v>
                </c:pt>
                <c:pt idx="1">
                  <c:v>3499</c:v>
                </c:pt>
                <c:pt idx="2">
                  <c:v>4631</c:v>
                </c:pt>
                <c:pt idx="3">
                  <c:v>5497</c:v>
                </c:pt>
                <c:pt idx="4">
                  <c:v>1592</c:v>
                </c:pt>
              </c:numCache>
            </c:numRef>
          </c:val>
          <c:extLst>
            <c:ext xmlns:c16="http://schemas.microsoft.com/office/drawing/2014/chart" uri="{C3380CC4-5D6E-409C-BE32-E72D297353CC}">
              <c16:uniqueId val="{0000000A-9C78-4372-A677-A554FF4AEE3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oftEdge rad="127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177164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476E6-3932-4E24-8F55-163CDB774CC9}" type="datetimeFigureOut">
              <a:rPr lang="en-IN" smtClean="0"/>
              <a:t>01-03-2020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250675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2515569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64368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3477664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3701764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137818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99106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108742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343357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169937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5476E6-3932-4E24-8F55-163CDB774CC9}" type="datetimeFigureOut">
              <a:rPr lang="en-IN" smtClean="0"/>
              <a:t>01-03-2020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2246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5476E6-3932-4E24-8F55-163CDB774CC9}" type="datetimeFigureOut">
              <a:rPr lang="en-IN" smtClean="0"/>
              <a:t>01-03-2020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391667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120654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402127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85476E6-3932-4E24-8F55-163CDB774CC9}" type="datetimeFigureOut">
              <a:rPr lang="en-IN" smtClean="0"/>
              <a:t>01-03-2020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343568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5476E6-3932-4E24-8F55-163CDB774CC9}" type="datetimeFigureOut">
              <a:rPr lang="en-IN" smtClean="0"/>
              <a:t>01-03-2020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8E078F-3B8F-4441-A585-B1839FB01320}" type="slidenum">
              <a:rPr lang="en-IN" smtClean="0"/>
              <a:t>‹#›</a:t>
            </a:fld>
            <a:endParaRPr lang="en-IN"/>
          </a:p>
        </p:txBody>
      </p:sp>
    </p:spTree>
    <p:extLst>
      <p:ext uri="{BB962C8B-B14F-4D97-AF65-F5344CB8AC3E}">
        <p14:creationId xmlns:p14="http://schemas.microsoft.com/office/powerpoint/2010/main" val="2762416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5476E6-3932-4E24-8F55-163CDB774CC9}" type="datetimeFigureOut">
              <a:rPr lang="en-IN" smtClean="0"/>
              <a:t>01-03-2020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8E078F-3B8F-4441-A585-B1839FB01320}" type="slidenum">
              <a:rPr lang="en-IN" smtClean="0"/>
              <a:t>‹#›</a:t>
            </a:fld>
            <a:endParaRPr lang="en-IN"/>
          </a:p>
        </p:txBody>
      </p:sp>
    </p:spTree>
    <p:extLst>
      <p:ext uri="{BB962C8B-B14F-4D97-AF65-F5344CB8AC3E}">
        <p14:creationId xmlns:p14="http://schemas.microsoft.com/office/powerpoint/2010/main" val="309457381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5A08-FCCB-492C-BF5D-BB4B71992F4F}"/>
              </a:ext>
            </a:extLst>
          </p:cNvPr>
          <p:cNvSpPr>
            <a:spLocks noGrp="1"/>
          </p:cNvSpPr>
          <p:nvPr>
            <p:ph type="ctrTitle"/>
          </p:nvPr>
        </p:nvSpPr>
        <p:spPr/>
        <p:txBody>
          <a:bodyPr/>
          <a:lstStyle/>
          <a:p>
            <a:r>
              <a:rPr lang="en-US" dirty="0"/>
              <a:t>Final Presentation of Excel project</a:t>
            </a:r>
            <a:endParaRPr lang="en-IN" dirty="0"/>
          </a:p>
        </p:txBody>
      </p:sp>
      <p:sp>
        <p:nvSpPr>
          <p:cNvPr id="3" name="Subtitle 2">
            <a:extLst>
              <a:ext uri="{FF2B5EF4-FFF2-40B4-BE49-F238E27FC236}">
                <a16:creationId xmlns:a16="http://schemas.microsoft.com/office/drawing/2014/main" id="{94BEB763-58D2-4E7D-940E-1448CC75CEC9}"/>
              </a:ext>
            </a:extLst>
          </p:cNvPr>
          <p:cNvSpPr>
            <a:spLocks noGrp="1"/>
          </p:cNvSpPr>
          <p:nvPr>
            <p:ph type="subTitle" idx="1"/>
          </p:nvPr>
        </p:nvSpPr>
        <p:spPr/>
        <p:txBody>
          <a:bodyPr/>
          <a:lstStyle/>
          <a:p>
            <a:r>
              <a:rPr lang="en-US" dirty="0"/>
              <a:t>Feb 28, 2020</a:t>
            </a:r>
          </a:p>
          <a:p>
            <a:r>
              <a:rPr lang="en-US" dirty="0" err="1"/>
              <a:t>Anshal</a:t>
            </a:r>
            <a:r>
              <a:rPr lang="en-US" dirty="0"/>
              <a:t> Gupta</a:t>
            </a:r>
            <a:endParaRPr lang="en-IN" dirty="0"/>
          </a:p>
        </p:txBody>
      </p:sp>
      <p:sp>
        <p:nvSpPr>
          <p:cNvPr id="4" name="Rectangle 3">
            <a:extLst>
              <a:ext uri="{FF2B5EF4-FFF2-40B4-BE49-F238E27FC236}">
                <a16:creationId xmlns:a16="http://schemas.microsoft.com/office/drawing/2014/main" id="{5AEAC27F-FFFC-41C7-9441-CF297E270530}"/>
              </a:ext>
            </a:extLst>
          </p:cNvPr>
          <p:cNvSpPr/>
          <p:nvPr/>
        </p:nvSpPr>
        <p:spPr>
          <a:xfrm>
            <a:off x="5561110" y="3244334"/>
            <a:ext cx="1069780" cy="369332"/>
          </a:xfrm>
          <a:prstGeom prst="rect">
            <a:avLst/>
          </a:prstGeom>
        </p:spPr>
        <p:txBody>
          <a:bodyPr wrap="none">
            <a:spAutoFit/>
          </a:bodyPr>
          <a:lstStyle/>
          <a:p>
            <a:r>
              <a:rPr lang="en-IN" dirty="0" err="1"/>
              <a:t>Neukölln</a:t>
            </a:r>
            <a:r>
              <a:rPr lang="en-IN" dirty="0"/>
              <a:t> </a:t>
            </a:r>
          </a:p>
        </p:txBody>
      </p:sp>
    </p:spTree>
    <p:extLst>
      <p:ext uri="{BB962C8B-B14F-4D97-AF65-F5344CB8AC3E}">
        <p14:creationId xmlns:p14="http://schemas.microsoft.com/office/powerpoint/2010/main" val="46936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C448-7AED-4749-BDD5-9FB1DF138D38}"/>
              </a:ext>
            </a:extLst>
          </p:cNvPr>
          <p:cNvSpPr>
            <a:spLocks noGrp="1"/>
          </p:cNvSpPr>
          <p:nvPr>
            <p:ph type="title"/>
          </p:nvPr>
        </p:nvSpPr>
        <p:spPr/>
        <p:txBody>
          <a:bodyPr/>
          <a:lstStyle/>
          <a:p>
            <a:r>
              <a:rPr lang="en-US" dirty="0"/>
              <a:t>Top 5 borough with most number of listings</a:t>
            </a:r>
            <a:endParaRPr lang="en-IN" dirty="0"/>
          </a:p>
        </p:txBody>
      </p:sp>
      <p:graphicFrame>
        <p:nvGraphicFramePr>
          <p:cNvPr id="4" name="Content Placeholder 3">
            <a:extLst>
              <a:ext uri="{FF2B5EF4-FFF2-40B4-BE49-F238E27FC236}">
                <a16:creationId xmlns:a16="http://schemas.microsoft.com/office/drawing/2014/main" id="{E4E6A59E-D08B-4DFF-8CAD-659A396F2C56}"/>
              </a:ext>
            </a:extLst>
          </p:cNvPr>
          <p:cNvGraphicFramePr>
            <a:graphicFrameLocks noGrp="1"/>
          </p:cNvGraphicFramePr>
          <p:nvPr>
            <p:ph idx="1"/>
            <p:extLst>
              <p:ext uri="{D42A27DB-BD31-4B8C-83A1-F6EECF244321}">
                <p14:modId xmlns:p14="http://schemas.microsoft.com/office/powerpoint/2010/main" val="590804280"/>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5894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B8CD-A032-4122-8855-2BAA5DC886FC}"/>
              </a:ext>
            </a:extLst>
          </p:cNvPr>
          <p:cNvSpPr>
            <a:spLocks noGrp="1"/>
          </p:cNvSpPr>
          <p:nvPr>
            <p:ph type="title"/>
          </p:nvPr>
        </p:nvSpPr>
        <p:spPr>
          <a:xfrm>
            <a:off x="543339" y="185530"/>
            <a:ext cx="10515600" cy="1325563"/>
          </a:xfrm>
        </p:spPr>
        <p:txBody>
          <a:bodyPr/>
          <a:lstStyle/>
          <a:p>
            <a:r>
              <a:rPr lang="en-US" dirty="0"/>
              <a:t>Final outcome (dashboard snapshot)</a:t>
            </a:r>
            <a:endParaRPr lang="en-IN" dirty="0"/>
          </a:p>
        </p:txBody>
      </p:sp>
      <p:pic>
        <p:nvPicPr>
          <p:cNvPr id="4" name="Content Placeholder 3">
            <a:extLst>
              <a:ext uri="{FF2B5EF4-FFF2-40B4-BE49-F238E27FC236}">
                <a16:creationId xmlns:a16="http://schemas.microsoft.com/office/drawing/2014/main" id="{B4D3FFA7-200F-47B0-B65F-2C75FD42BFE0}"/>
              </a:ext>
            </a:extLst>
          </p:cNvPr>
          <p:cNvPicPr>
            <a:picLocks noGrp="1" noChangeAspect="1"/>
          </p:cNvPicPr>
          <p:nvPr>
            <p:ph idx="1"/>
          </p:nvPr>
        </p:nvPicPr>
        <p:blipFill>
          <a:blip r:embed="rId2"/>
          <a:stretch>
            <a:fillRect/>
          </a:stretch>
        </p:blipFill>
        <p:spPr>
          <a:xfrm>
            <a:off x="543340" y="954157"/>
            <a:ext cx="11648660" cy="5718313"/>
          </a:xfrm>
          <a:prstGeom prst="rect">
            <a:avLst/>
          </a:prstGeom>
        </p:spPr>
      </p:pic>
    </p:spTree>
    <p:extLst>
      <p:ext uri="{BB962C8B-B14F-4D97-AF65-F5344CB8AC3E}">
        <p14:creationId xmlns:p14="http://schemas.microsoft.com/office/powerpoint/2010/main" val="256517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B7AE-1851-4784-A53A-1E701A6FAF71}"/>
              </a:ext>
            </a:extLst>
          </p:cNvPr>
          <p:cNvSpPr>
            <a:spLocks noGrp="1"/>
          </p:cNvSpPr>
          <p:nvPr>
            <p:ph type="title"/>
          </p:nvPr>
        </p:nvSpPr>
        <p:spPr>
          <a:xfrm>
            <a:off x="874220" y="94909"/>
            <a:ext cx="9404723" cy="1400530"/>
          </a:xfrm>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37E42E52-3296-4104-A999-F1C27C59D719}"/>
              </a:ext>
            </a:extLst>
          </p:cNvPr>
          <p:cNvSpPr>
            <a:spLocks noGrp="1"/>
          </p:cNvSpPr>
          <p:nvPr>
            <p:ph idx="1"/>
          </p:nvPr>
        </p:nvSpPr>
        <p:spPr>
          <a:xfrm>
            <a:off x="612982" y="1681857"/>
            <a:ext cx="8946541" cy="4195481"/>
          </a:xfrm>
        </p:spPr>
        <p:txBody>
          <a:bodyPr/>
          <a:lstStyle/>
          <a:p>
            <a:r>
              <a:rPr lang="en-US" dirty="0"/>
              <a:t>After the completion of project we are able to combine all the pivot tables to form a dashboard.</a:t>
            </a:r>
          </a:p>
          <a:p>
            <a:r>
              <a:rPr lang="en-US" dirty="0"/>
              <a:t>All the analysis can be easily now with a help dashboard slicers.</a:t>
            </a:r>
          </a:p>
          <a:p>
            <a:r>
              <a:rPr lang="en-US" dirty="0"/>
              <a:t>Different Visualization charts enriches the analysis</a:t>
            </a:r>
            <a:endParaRPr lang="en-IN" dirty="0"/>
          </a:p>
        </p:txBody>
      </p:sp>
    </p:spTree>
    <p:extLst>
      <p:ext uri="{BB962C8B-B14F-4D97-AF65-F5344CB8AC3E}">
        <p14:creationId xmlns:p14="http://schemas.microsoft.com/office/powerpoint/2010/main" val="121640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D2D8-D6B0-4659-A05F-03652656394C}"/>
              </a:ext>
            </a:extLst>
          </p:cNvPr>
          <p:cNvSpPr>
            <a:spLocks noGrp="1"/>
          </p:cNvSpPr>
          <p:nvPr>
            <p:ph type="title"/>
          </p:nvPr>
        </p:nvSpPr>
        <p:spPr>
          <a:xfrm>
            <a:off x="646042" y="1889123"/>
            <a:ext cx="10515600" cy="4286389"/>
          </a:xfrm>
        </p:spPr>
        <p:txBody>
          <a:bodyPr>
            <a:normAutofit/>
          </a:bodyPr>
          <a:lstStyle/>
          <a:p>
            <a:r>
              <a:rPr lang="en-US" sz="2000" b="1" dirty="0"/>
              <a:t>Airbnb</a:t>
            </a:r>
            <a:r>
              <a:rPr lang="en-US" sz="2000" dirty="0"/>
              <a:t> is an online marketplace that connects people who want to rent out their homes with people who are looking for accommodations in that locale. It currently covers more than 81,000 cities and 191 countries worldwide. The company's name comes from "air mattress B&amp;B.”</a:t>
            </a:r>
            <a:br>
              <a:rPr lang="en-US" sz="2000" dirty="0"/>
            </a:br>
            <a:br>
              <a:rPr lang="en-US" sz="2000" dirty="0"/>
            </a:br>
            <a:r>
              <a:rPr lang="en-US" sz="2000" dirty="0"/>
              <a:t>In Germany, no city is more popular than Berlin. That implies that Berlin is one of the hottest markets for Airbnb in Europe, with over 22,552 listings as of November 2018. </a:t>
            </a:r>
            <a:endParaRPr lang="en-IN" sz="2000" dirty="0"/>
          </a:p>
        </p:txBody>
      </p:sp>
      <p:sp>
        <p:nvSpPr>
          <p:cNvPr id="4" name="Rectangle 3">
            <a:extLst>
              <a:ext uri="{FF2B5EF4-FFF2-40B4-BE49-F238E27FC236}">
                <a16:creationId xmlns:a16="http://schemas.microsoft.com/office/drawing/2014/main" id="{49B3A972-6A08-47DF-9E1C-2C99DA37DCD4}"/>
              </a:ext>
            </a:extLst>
          </p:cNvPr>
          <p:cNvSpPr/>
          <p:nvPr/>
        </p:nvSpPr>
        <p:spPr>
          <a:xfrm>
            <a:off x="1033668" y="100081"/>
            <a:ext cx="9395791" cy="1789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About Project</a:t>
            </a:r>
          </a:p>
          <a:p>
            <a:pPr algn="ctr"/>
            <a:r>
              <a:rPr lang="en-US" dirty="0"/>
              <a:t>AIRBNB BERLIN,GERMANY</a:t>
            </a:r>
            <a:endParaRPr lang="en-IN" dirty="0"/>
          </a:p>
        </p:txBody>
      </p:sp>
    </p:spTree>
    <p:extLst>
      <p:ext uri="{BB962C8B-B14F-4D97-AF65-F5344CB8AC3E}">
        <p14:creationId xmlns:p14="http://schemas.microsoft.com/office/powerpoint/2010/main" val="102947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F480-AA5E-4D78-92D0-83B3A9FD278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FFD49E-8AAE-4314-B3B0-02089ED695BD}"/>
              </a:ext>
            </a:extLst>
          </p:cNvPr>
          <p:cNvSpPr>
            <a:spLocks noGrp="1"/>
          </p:cNvSpPr>
          <p:nvPr>
            <p:ph sz="half" idx="2"/>
          </p:nvPr>
        </p:nvSpPr>
        <p:spPr>
          <a:xfrm>
            <a:off x="836612" y="1668324"/>
            <a:ext cx="5157787" cy="4268649"/>
          </a:xfrm>
        </p:spPr>
        <p:txBody>
          <a:bodyPr>
            <a:normAutofit/>
          </a:bodyPr>
          <a:lstStyle/>
          <a:p>
            <a:pPr marL="514350" indent="-514350">
              <a:buFont typeface="+mj-lt"/>
              <a:buAutoNum type="arabicPeriod"/>
            </a:pPr>
            <a:r>
              <a:rPr lang="en-US" dirty="0"/>
              <a:t>Average Price of rooms in different areas of berlin.</a:t>
            </a:r>
          </a:p>
          <a:p>
            <a:pPr marL="514350" indent="-514350">
              <a:buFont typeface="+mj-lt"/>
              <a:buAutoNum type="arabicPeriod"/>
            </a:pPr>
            <a:r>
              <a:rPr lang="en-US" dirty="0"/>
              <a:t>Average price by number of nights.</a:t>
            </a:r>
          </a:p>
          <a:p>
            <a:pPr marL="514350" indent="-514350">
              <a:buFont typeface="+mj-lt"/>
              <a:buAutoNum type="arabicPeriod"/>
            </a:pPr>
            <a:r>
              <a:rPr lang="en-US" dirty="0"/>
              <a:t>Most popular boroughs in berlin.</a:t>
            </a:r>
          </a:p>
          <a:p>
            <a:pPr marL="514350" indent="-514350">
              <a:buFont typeface="+mj-lt"/>
              <a:buAutoNum type="arabicPeriod"/>
            </a:pPr>
            <a:r>
              <a:rPr lang="en-US" dirty="0"/>
              <a:t>Most popular listings in borough.</a:t>
            </a:r>
          </a:p>
          <a:p>
            <a:pPr marL="514350" indent="-514350">
              <a:buFont typeface="+mj-lt"/>
              <a:buAutoNum type="arabicPeriod"/>
            </a:pPr>
            <a:r>
              <a:rPr lang="en-US" dirty="0"/>
              <a:t>Types of rooms available in different borough.</a:t>
            </a:r>
          </a:p>
          <a:p>
            <a:pPr marL="514350" indent="-514350">
              <a:buFont typeface="+mj-lt"/>
              <a:buAutoNum type="arabicPeriod"/>
            </a:pPr>
            <a:r>
              <a:rPr lang="en-US" dirty="0"/>
              <a:t>number of beds in each listings.</a:t>
            </a:r>
          </a:p>
          <a:p>
            <a:pPr marL="514350" indent="-514350">
              <a:buFont typeface="+mj-lt"/>
              <a:buAutoNum type="arabicPeriod"/>
            </a:pPr>
            <a:r>
              <a:rPr lang="en-US" dirty="0"/>
              <a:t>Price by minimum nights.</a:t>
            </a:r>
            <a:endParaRPr lang="en-IN" dirty="0"/>
          </a:p>
        </p:txBody>
      </p:sp>
      <p:sp>
        <p:nvSpPr>
          <p:cNvPr id="6" name="Content Placeholder 5">
            <a:extLst>
              <a:ext uri="{FF2B5EF4-FFF2-40B4-BE49-F238E27FC236}">
                <a16:creationId xmlns:a16="http://schemas.microsoft.com/office/drawing/2014/main" id="{FCD4BCCE-1063-459B-8F8D-DBCA090B90B1}"/>
              </a:ext>
            </a:extLst>
          </p:cNvPr>
          <p:cNvSpPr>
            <a:spLocks noGrp="1"/>
          </p:cNvSpPr>
          <p:nvPr>
            <p:ph sz="quarter" idx="4"/>
          </p:nvPr>
        </p:nvSpPr>
        <p:spPr>
          <a:xfrm>
            <a:off x="6083299" y="1668325"/>
            <a:ext cx="5183188" cy="3684588"/>
          </a:xfrm>
        </p:spPr>
        <p:txBody>
          <a:bodyPr>
            <a:normAutofit/>
          </a:bodyPr>
          <a:lstStyle/>
          <a:p>
            <a:pPr marL="0" indent="0">
              <a:buNone/>
            </a:pPr>
            <a:r>
              <a:rPr lang="en-US" dirty="0"/>
              <a:t>Source of data: Kaggle</a:t>
            </a:r>
          </a:p>
          <a:p>
            <a:pPr marL="0" indent="0">
              <a:buNone/>
            </a:pPr>
            <a:r>
              <a:rPr lang="en-US" dirty="0"/>
              <a:t>Link-</a:t>
            </a:r>
            <a:r>
              <a:rPr lang="en-US" sz="2200" dirty="0"/>
              <a:t>https://www.kaggle.com/brittabettendorf/berlin-airbnb-data</a:t>
            </a:r>
          </a:p>
          <a:p>
            <a:pPr marL="0" indent="0">
              <a:buNone/>
            </a:pPr>
            <a:r>
              <a:rPr lang="en-US" sz="2200" dirty="0"/>
              <a:t>Created by </a:t>
            </a:r>
            <a:r>
              <a:rPr lang="en-US" sz="2200" dirty="0" err="1"/>
              <a:t>murray</a:t>
            </a:r>
            <a:r>
              <a:rPr lang="en-US" sz="2200" dirty="0"/>
              <a:t> cox-</a:t>
            </a:r>
          </a:p>
          <a:p>
            <a:pPr marL="0" indent="0">
              <a:buNone/>
            </a:pPr>
            <a:r>
              <a:rPr lang="en-IN" sz="2200" dirty="0">
                <a:solidFill>
                  <a:srgbClr val="FF0000"/>
                </a:solidFill>
              </a:rPr>
              <a:t>http://insideairbnb.com/get-the-data.html</a:t>
            </a:r>
          </a:p>
        </p:txBody>
      </p:sp>
    </p:spTree>
    <p:extLst>
      <p:ext uri="{BB962C8B-B14F-4D97-AF65-F5344CB8AC3E}">
        <p14:creationId xmlns:p14="http://schemas.microsoft.com/office/powerpoint/2010/main" val="241874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0F771E-7DAD-4464-BA31-E43E744D83FD}"/>
              </a:ext>
            </a:extLst>
          </p:cNvPr>
          <p:cNvSpPr>
            <a:spLocks noGrp="1"/>
          </p:cNvSpPr>
          <p:nvPr>
            <p:ph type="title"/>
          </p:nvPr>
        </p:nvSpPr>
        <p:spPr>
          <a:xfrm>
            <a:off x="838200" y="3154019"/>
            <a:ext cx="10515600" cy="4823790"/>
          </a:xfrm>
        </p:spPr>
        <p:txBody>
          <a:bodyPr/>
          <a:lstStyle/>
          <a:p>
            <a:r>
              <a:rPr lang="en-US" dirty="0"/>
              <a:t> Basic Analysis on Problem Statement</a:t>
            </a:r>
            <a:endParaRPr lang="en-IN" dirty="0"/>
          </a:p>
        </p:txBody>
      </p:sp>
    </p:spTree>
    <p:extLst>
      <p:ext uri="{BB962C8B-B14F-4D97-AF65-F5344CB8AC3E}">
        <p14:creationId xmlns:p14="http://schemas.microsoft.com/office/powerpoint/2010/main" val="420956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AD1F-A87E-4999-B758-5D3DB592AE20}"/>
              </a:ext>
            </a:extLst>
          </p:cNvPr>
          <p:cNvSpPr>
            <a:spLocks noGrp="1"/>
          </p:cNvSpPr>
          <p:nvPr>
            <p:ph type="title"/>
          </p:nvPr>
        </p:nvSpPr>
        <p:spPr/>
        <p:txBody>
          <a:bodyPr/>
          <a:lstStyle/>
          <a:p>
            <a:r>
              <a:rPr lang="en-US" dirty="0"/>
              <a:t>Average price by room type</a:t>
            </a:r>
            <a:endParaRPr lang="en-IN" dirty="0"/>
          </a:p>
        </p:txBody>
      </p:sp>
      <p:graphicFrame>
        <p:nvGraphicFramePr>
          <p:cNvPr id="4" name="Content Placeholder 3">
            <a:extLst>
              <a:ext uri="{FF2B5EF4-FFF2-40B4-BE49-F238E27FC236}">
                <a16:creationId xmlns:a16="http://schemas.microsoft.com/office/drawing/2014/main" id="{160BFEE8-4798-4811-9093-D4CDC106DBBA}"/>
              </a:ext>
            </a:extLst>
          </p:cNvPr>
          <p:cNvGraphicFramePr>
            <a:graphicFrameLocks noGrp="1"/>
          </p:cNvGraphicFramePr>
          <p:nvPr>
            <p:ph idx="1"/>
            <p:extLst>
              <p:ext uri="{D42A27DB-BD31-4B8C-83A1-F6EECF244321}">
                <p14:modId xmlns:p14="http://schemas.microsoft.com/office/powerpoint/2010/main" val="3295986640"/>
              </p:ext>
            </p:extLst>
          </p:nvPr>
        </p:nvGraphicFramePr>
        <p:xfrm>
          <a:off x="543339" y="1272209"/>
          <a:ext cx="10810461" cy="49047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257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341F-4F05-4D71-94D6-5B76B7283F9D}"/>
              </a:ext>
            </a:extLst>
          </p:cNvPr>
          <p:cNvSpPr>
            <a:spLocks noGrp="1"/>
          </p:cNvSpPr>
          <p:nvPr>
            <p:ph type="title"/>
          </p:nvPr>
        </p:nvSpPr>
        <p:spPr/>
        <p:txBody>
          <a:bodyPr/>
          <a:lstStyle/>
          <a:p>
            <a:r>
              <a:rPr lang="en-US" dirty="0"/>
              <a:t>Average price in different borough</a:t>
            </a:r>
            <a:endParaRPr lang="en-IN" dirty="0"/>
          </a:p>
        </p:txBody>
      </p:sp>
      <p:graphicFrame>
        <p:nvGraphicFramePr>
          <p:cNvPr id="4" name="Content Placeholder 3">
            <a:extLst>
              <a:ext uri="{FF2B5EF4-FFF2-40B4-BE49-F238E27FC236}">
                <a16:creationId xmlns:a16="http://schemas.microsoft.com/office/drawing/2014/main" id="{36B938D3-4DFB-43A3-9DE3-07EF04A1D108}"/>
              </a:ext>
            </a:extLst>
          </p:cNvPr>
          <p:cNvGraphicFramePr>
            <a:graphicFrameLocks noGrp="1"/>
          </p:cNvGraphicFramePr>
          <p:nvPr>
            <p:ph idx="1"/>
            <p:extLst>
              <p:ext uri="{D42A27DB-BD31-4B8C-83A1-F6EECF244321}">
                <p14:modId xmlns:p14="http://schemas.microsoft.com/office/powerpoint/2010/main" val="3312783657"/>
              </p:ext>
            </p:extLst>
          </p:nvPr>
        </p:nvGraphicFramePr>
        <p:xfrm>
          <a:off x="838200" y="1825625"/>
          <a:ext cx="10515600" cy="4667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892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2EC8-6E1D-47E8-B183-C3749B8E9129}"/>
              </a:ext>
            </a:extLst>
          </p:cNvPr>
          <p:cNvSpPr>
            <a:spLocks noGrp="1"/>
          </p:cNvSpPr>
          <p:nvPr>
            <p:ph type="title"/>
          </p:nvPr>
        </p:nvSpPr>
        <p:spPr/>
        <p:txBody>
          <a:bodyPr/>
          <a:lstStyle/>
          <a:p>
            <a:r>
              <a:rPr lang="en-US" dirty="0"/>
              <a:t>Available room types in different borough</a:t>
            </a:r>
            <a:endParaRPr lang="en-IN" dirty="0"/>
          </a:p>
        </p:txBody>
      </p:sp>
      <p:graphicFrame>
        <p:nvGraphicFramePr>
          <p:cNvPr id="4" name="Content Placeholder 3">
            <a:extLst>
              <a:ext uri="{FF2B5EF4-FFF2-40B4-BE49-F238E27FC236}">
                <a16:creationId xmlns:a16="http://schemas.microsoft.com/office/drawing/2014/main" id="{00574A34-AFF5-4F68-9F93-184898503D37}"/>
              </a:ext>
            </a:extLst>
          </p:cNvPr>
          <p:cNvGraphicFramePr>
            <a:graphicFrameLocks noGrp="1"/>
          </p:cNvGraphicFramePr>
          <p:nvPr>
            <p:ph idx="1"/>
            <p:extLst>
              <p:ext uri="{D42A27DB-BD31-4B8C-83A1-F6EECF244321}">
                <p14:modId xmlns:p14="http://schemas.microsoft.com/office/powerpoint/2010/main" val="3239440458"/>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397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89EB-AE14-4CDF-8C94-5F8740F109A9}"/>
              </a:ext>
            </a:extLst>
          </p:cNvPr>
          <p:cNvSpPr>
            <a:spLocks noGrp="1"/>
          </p:cNvSpPr>
          <p:nvPr>
            <p:ph type="title"/>
          </p:nvPr>
        </p:nvSpPr>
        <p:spPr/>
        <p:txBody>
          <a:bodyPr/>
          <a:lstStyle/>
          <a:p>
            <a:r>
              <a:rPr lang="en-US" dirty="0"/>
              <a:t>Top 10 listings having most number counts</a:t>
            </a:r>
            <a:endParaRPr lang="en-IN" dirty="0"/>
          </a:p>
        </p:txBody>
      </p:sp>
      <p:graphicFrame>
        <p:nvGraphicFramePr>
          <p:cNvPr id="4" name="Chart 3">
            <a:extLst>
              <a:ext uri="{FF2B5EF4-FFF2-40B4-BE49-F238E27FC236}">
                <a16:creationId xmlns:a16="http://schemas.microsoft.com/office/drawing/2014/main" id="{25624E11-A824-41B6-A104-CE82B11AB410}"/>
              </a:ext>
            </a:extLst>
          </p:cNvPr>
          <p:cNvGraphicFramePr>
            <a:graphicFrameLocks/>
          </p:cNvGraphicFramePr>
          <p:nvPr>
            <p:extLst>
              <p:ext uri="{D42A27DB-BD31-4B8C-83A1-F6EECF244321}">
                <p14:modId xmlns:p14="http://schemas.microsoft.com/office/powerpoint/2010/main" val="4227704438"/>
              </p:ext>
            </p:extLst>
          </p:nvPr>
        </p:nvGraphicFramePr>
        <p:xfrm>
          <a:off x="742122" y="1947862"/>
          <a:ext cx="10045148" cy="43640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943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F8EF-C8FC-400F-B1A3-E536EC5C3DE4}"/>
              </a:ext>
            </a:extLst>
          </p:cNvPr>
          <p:cNvSpPr>
            <a:spLocks noGrp="1"/>
          </p:cNvSpPr>
          <p:nvPr>
            <p:ph type="title"/>
          </p:nvPr>
        </p:nvSpPr>
        <p:spPr/>
        <p:txBody>
          <a:bodyPr/>
          <a:lstStyle/>
          <a:p>
            <a:r>
              <a:rPr lang="en-US" dirty="0"/>
              <a:t>Top 10 listings by number of reviews</a:t>
            </a:r>
            <a:endParaRPr lang="en-IN" dirty="0"/>
          </a:p>
        </p:txBody>
      </p:sp>
      <p:graphicFrame>
        <p:nvGraphicFramePr>
          <p:cNvPr id="4" name="Content Placeholder 3">
            <a:extLst>
              <a:ext uri="{FF2B5EF4-FFF2-40B4-BE49-F238E27FC236}">
                <a16:creationId xmlns:a16="http://schemas.microsoft.com/office/drawing/2014/main" id="{7275B8B6-0B3D-4D26-BD13-D2EE45C342C3}"/>
              </a:ext>
            </a:extLst>
          </p:cNvPr>
          <p:cNvGraphicFramePr>
            <a:graphicFrameLocks noGrp="1"/>
          </p:cNvGraphicFramePr>
          <p:nvPr>
            <p:ph idx="1"/>
            <p:extLst>
              <p:ext uri="{D42A27DB-BD31-4B8C-83A1-F6EECF244321}">
                <p14:modId xmlns:p14="http://schemas.microsoft.com/office/powerpoint/2010/main" val="3026764540"/>
              </p:ext>
            </p:extLst>
          </p:nvPr>
        </p:nvGraphicFramePr>
        <p:xfrm>
          <a:off x="1103313" y="2052638"/>
          <a:ext cx="8947150" cy="41957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3963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312</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Final Presentation of Excel project</vt:lpstr>
      <vt:lpstr>Airbnb is an online marketplace that connects people who want to rent out their homes with people who are looking for accommodations in that locale. It currently covers more than 81,000 cities and 191 countries worldwide. The company's name comes from "air mattress B&amp;B.”  In Germany, no city is more popular than Berlin. That implies that Berlin is one of the hottest markets for Airbnb in Europe, with over 22,552 listings as of November 2018. </vt:lpstr>
      <vt:lpstr>Problem statement</vt:lpstr>
      <vt:lpstr> Basic Analysis on Problem Statement</vt:lpstr>
      <vt:lpstr>Average price by room type</vt:lpstr>
      <vt:lpstr>Average price in different borough</vt:lpstr>
      <vt:lpstr>Available room types in different borough</vt:lpstr>
      <vt:lpstr>Top 10 listings having most number counts</vt:lpstr>
      <vt:lpstr>Top 10 listings by number of reviews</vt:lpstr>
      <vt:lpstr>Top 5 borough with most number of listings</vt:lpstr>
      <vt:lpstr>Final outcome (dashboard snapshot)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 of Excel project</dc:title>
  <dc:creator>Dharmesh Dharmesh</dc:creator>
  <cp:lastModifiedBy>Dharmesh Dharmesh</cp:lastModifiedBy>
  <cp:revision>6</cp:revision>
  <dcterms:created xsi:type="dcterms:W3CDTF">2020-03-01T12:23:32Z</dcterms:created>
  <dcterms:modified xsi:type="dcterms:W3CDTF">2020-03-01T15:36:01Z</dcterms:modified>
</cp:coreProperties>
</file>