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61" r:id="rId4"/>
    <p:sldId id="264" r:id="rId5"/>
    <p:sldId id="263" r:id="rId6"/>
    <p:sldId id="265" r:id="rId7"/>
    <p:sldId id="262" r:id="rId8"/>
    <p:sldId id="268" r:id="rId9"/>
    <p:sldId id="267" r:id="rId10"/>
    <p:sldId id="326" r:id="rId11"/>
    <p:sldId id="269" r:id="rId12"/>
    <p:sldId id="266" r:id="rId13"/>
    <p:sldId id="271" r:id="rId14"/>
    <p:sldId id="328" r:id="rId15"/>
    <p:sldId id="272" r:id="rId16"/>
    <p:sldId id="273" r:id="rId17"/>
    <p:sldId id="327" r:id="rId18"/>
    <p:sldId id="270" r:id="rId19"/>
    <p:sldId id="276" r:id="rId20"/>
    <p:sldId id="277" r:id="rId21"/>
    <p:sldId id="274" r:id="rId22"/>
    <p:sldId id="278" r:id="rId23"/>
    <p:sldId id="279" r:id="rId24"/>
    <p:sldId id="275" r:id="rId25"/>
    <p:sldId id="284" r:id="rId26"/>
    <p:sldId id="285" r:id="rId27"/>
    <p:sldId id="280" r:id="rId28"/>
    <p:sldId id="286" r:id="rId29"/>
    <p:sldId id="287" r:id="rId30"/>
    <p:sldId id="281" r:id="rId31"/>
    <p:sldId id="283" r:id="rId32"/>
    <p:sldId id="288" r:id="rId33"/>
    <p:sldId id="282" r:id="rId34"/>
    <p:sldId id="295" r:id="rId35"/>
    <p:sldId id="296" r:id="rId36"/>
    <p:sldId id="291" r:id="rId37"/>
    <p:sldId id="297" r:id="rId38"/>
    <p:sldId id="298" r:id="rId39"/>
    <p:sldId id="292" r:id="rId40"/>
    <p:sldId id="299" r:id="rId41"/>
    <p:sldId id="300" r:id="rId42"/>
    <p:sldId id="293" r:id="rId43"/>
    <p:sldId id="301" r:id="rId44"/>
    <p:sldId id="302" r:id="rId45"/>
    <p:sldId id="306" r:id="rId46"/>
    <p:sldId id="309" r:id="rId47"/>
    <p:sldId id="310" r:id="rId48"/>
    <p:sldId id="311" r:id="rId49"/>
    <p:sldId id="314" r:id="rId50"/>
    <p:sldId id="315" r:id="rId51"/>
    <p:sldId id="307" r:id="rId52"/>
    <p:sldId id="312" r:id="rId53"/>
    <p:sldId id="313" r:id="rId54"/>
    <p:sldId id="308" r:id="rId55"/>
    <p:sldId id="289" r:id="rId56"/>
    <p:sldId id="290" r:id="rId57"/>
    <p:sldId id="316" r:id="rId58"/>
    <p:sldId id="317" r:id="rId59"/>
    <p:sldId id="318" r:id="rId60"/>
    <p:sldId id="319" r:id="rId61"/>
    <p:sldId id="322" r:id="rId62"/>
    <p:sldId id="323" r:id="rId63"/>
    <p:sldId id="320" r:id="rId64"/>
    <p:sldId id="324" r:id="rId65"/>
    <p:sldId id="325" r:id="rId66"/>
    <p:sldId id="32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4381-1CF8-46E5-B554-170A984D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75E90-C551-4A10-B7AF-20909DE12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42AF-D3D6-4575-AF6E-CF9A853F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3AD-67AC-41FC-BE77-43FF51E6CA64}" type="datetimeFigureOut">
              <a:rPr lang="en-IN" smtClean="0"/>
              <a:t>14/10/2017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0119-A96E-4DAD-8A1B-EC48BBF7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B0EF-8DE9-4611-90EF-70471052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CA53C9-DF89-4BE4-9CEB-6305E8C14E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65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4394-44FB-47E5-8CFF-47867BA6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5A4A2-868F-4348-93C3-D563030BA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8B7F-8620-42F4-B5CE-21E9EAB6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3AD-67AC-41FC-BE77-43FF51E6CA64}" type="datetimeFigureOut">
              <a:rPr lang="en-IN" smtClean="0"/>
              <a:t>14/10/2017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2E98-51C5-45A1-BC43-EA185A14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723A6-1614-43B6-85DE-8A04DB3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CA53C9-DF89-4BE4-9CEB-6305E8C14E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7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AED36-32D4-4646-BF2A-ABEB940E9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BC8F3-D0FF-4310-97C9-149727D2D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1B041-307E-45E2-B06A-FB246CB2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3AD-67AC-41FC-BE77-43FF51E6CA64}" type="datetimeFigureOut">
              <a:rPr lang="en-IN" smtClean="0"/>
              <a:t>14/10/2017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2B69-DD19-414B-A3C4-DE0F4521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57FB-69CD-42CF-A2F1-95CF7092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CA53C9-DF89-4BE4-9CEB-6305E8C14E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34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F3EC-7DC6-472D-8CE3-1704DE2D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770E-022B-4307-9ACF-CA566460B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9D7A-9AD0-4DFB-9045-FF1A426C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3AD-67AC-41FC-BE77-43FF51E6CA64}" type="datetimeFigureOut">
              <a:rPr lang="en-IN" smtClean="0"/>
              <a:t>14/10/2017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0E02B-EC15-42CC-AD98-95C33758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A187-D250-4EE1-9950-C4A69599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CA53C9-DF89-4BE4-9CEB-6305E8C14E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53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22ED-1C07-4B95-88F1-FD48F626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0ACBA-DD10-4440-BA58-BF096B0CB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8E1D-E7B7-48A7-A01E-B47211D4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3AD-67AC-41FC-BE77-43FF51E6CA64}" type="datetimeFigureOut">
              <a:rPr lang="en-IN" smtClean="0"/>
              <a:t>14/10/2017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733BB-A229-4E2D-BDB4-4F33BE82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869A3-183D-4594-A58F-26856235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CA53C9-DF89-4BE4-9CEB-6305E8C14E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02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E217-059D-4471-9B1E-F423D158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FB25-2D10-4ADF-BF4F-53BAF627C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B0B18-31EA-4415-919E-03F8CB6CE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94B87-F47C-4CC6-BDF0-0C558D1D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3AD-67AC-41FC-BE77-43FF51E6CA64}" type="datetimeFigureOut">
              <a:rPr lang="en-IN" smtClean="0"/>
              <a:t>14/10/2017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6C338-61A4-4328-AEC4-C360B273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F624-389D-4FE7-B0B4-780429DF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CA53C9-DF89-4BE4-9CEB-6305E8C14E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620B-9010-4C4D-BF98-9E58E4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6DEC8-1834-44ED-A05C-1BC35AC1C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166A4-9F1F-4FEF-A28E-11CB7B9B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0B80E-528D-46DC-BF9C-387704B19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7518A-C184-4CC8-B530-6EABE4C10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A5DE0-4B9F-4BB8-A602-5090CBE6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3AD-67AC-41FC-BE77-43FF51E6CA64}" type="datetimeFigureOut">
              <a:rPr lang="en-IN" smtClean="0"/>
              <a:t>14/10/2017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C89A2-80E8-4F05-923D-3557D2F4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F637F-2ADC-4E0E-A3B4-A78B123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CA53C9-DF89-4BE4-9CEB-6305E8C14E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49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5744-B12B-4568-92D3-858F3E61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D19C3-A373-4E5D-A658-21E78A54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3AD-67AC-41FC-BE77-43FF51E6CA64}" type="datetimeFigureOut">
              <a:rPr lang="en-IN" smtClean="0"/>
              <a:t>14/10/2017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DA992-AD27-43F9-AC67-C8E805FE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B3F32-8A2D-4E8E-A4D9-F65EE157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CA53C9-DF89-4BE4-9CEB-6305E8C14E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91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A34C7-2538-4C29-993D-86F0294E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3AD-67AC-41FC-BE77-43FF51E6CA64}" type="datetimeFigureOut">
              <a:rPr lang="en-IN" smtClean="0"/>
              <a:t>14/10/2017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11B22-0900-4891-817D-7FDC7E59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B6C56-E73B-4D73-B36B-5C49C2A2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CA53C9-DF89-4BE4-9CEB-6305E8C14E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81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390E-30BA-4C6A-B783-F4EAA305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C625-13C1-4407-9B39-47D0DA139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8A2B5-0A67-40DE-BF7D-6A00205C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87C19-3148-47EB-84B2-FEF17E09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3AD-67AC-41FC-BE77-43FF51E6CA64}" type="datetimeFigureOut">
              <a:rPr lang="en-IN" smtClean="0"/>
              <a:t>14/10/2017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CCFDD-7416-426D-8351-78014F51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954F7-5B70-46DE-AEDB-1C5E9E69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CA53C9-DF89-4BE4-9CEB-6305E8C14E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9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2700-C91E-4171-BD6A-F2A1E460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38423-F1D7-43DE-90CE-8013814C0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2540B-B576-4FCA-9638-F7708A466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B9995-19D7-48CE-8FD3-6E25E705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3AD-67AC-41FC-BE77-43FF51E6CA64}" type="datetimeFigureOut">
              <a:rPr lang="en-IN" smtClean="0"/>
              <a:t>14/10/2017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A0A9-71C2-424A-BFDC-8305F7BA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140A-55C8-40A4-9AF4-89A69D5B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CA53C9-DF89-4BE4-9CEB-6305E8C14E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96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CC2FF-690E-4D35-BB90-29971826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85F8A-08E1-4C37-BB8E-14ACA8AE7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C092-5FFF-44F1-B093-BBBFDD148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93AD-67AC-41FC-BE77-43FF51E6CA64}" type="datetimeFigureOut">
              <a:rPr lang="en-IN" smtClean="0"/>
              <a:t>14/10/2017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F460-9F54-4EC6-B882-CD9ED4B74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CCD0A8-A299-44B3-A11A-3A0A91E71A7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64" y="6178153"/>
            <a:ext cx="2788836" cy="7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58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6553EB-0745-404D-BCF0-E77E2802D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5" t="9325" r="14131" b="8385"/>
          <a:stretch/>
        </p:blipFill>
        <p:spPr>
          <a:xfrm>
            <a:off x="0" y="0"/>
            <a:ext cx="11997845" cy="68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8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F963-6F8C-4C96-A94B-FE19926D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33E5-2716-4C51-80CC-D35AB83AA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1713" cy="43513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/>
              <a:t>an outlier is an observation point that is distant from other observations. An outlier may be due to variability in the measurement or it may indicate experimental error; the latter are sometimes excluded from the data set.</a:t>
            </a:r>
          </a:p>
        </p:txBody>
      </p:sp>
      <p:pic>
        <p:nvPicPr>
          <p:cNvPr id="5122" name="Picture 2" descr="http://mathworld.wolfram.com/images/eps-gif/OutlierScatterplot_1000.gif">
            <a:extLst>
              <a:ext uri="{FF2B5EF4-FFF2-40B4-BE49-F238E27FC236}">
                <a16:creationId xmlns:a16="http://schemas.microsoft.com/office/drawing/2014/main" id="{9FBCEA37-C8C2-445E-9C1C-9734D937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74" y="1825625"/>
            <a:ext cx="5064242" cy="31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7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Distribution and Relative Position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96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E0E7-50FC-4E39-A4DB-2EFD7E1A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D34A-3879-414A-9326-B21CCDF3C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4687" cy="43513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/>
              <a:t>A z-score is the number of standard deviations from the mean a data point is. But more technically it's a measure of how many standard deviations below or above the population mean a raw score is.</a:t>
            </a:r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69F8BF65-EA0A-4AC7-83E2-99E8A200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94" y="3008243"/>
            <a:ext cx="5077179" cy="290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33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50ECE3-0302-439A-A4AA-8C9B17CBA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29" b="10706"/>
          <a:stretch/>
        </p:blipFill>
        <p:spPr>
          <a:xfrm>
            <a:off x="-1863040" y="0"/>
            <a:ext cx="15879338" cy="70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9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6AB5-499F-4CEA-92DF-FE385076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Emphirical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ACEC-56E4-4629-A7B3-CA23D92D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empirical rule states that for a normal distribution, nearly all of the data will fall within three standard deviations of the mean. The empirical rule can be broken down into three parts:</a:t>
            </a:r>
          </a:p>
          <a:p>
            <a:endParaRPr lang="en-US" sz="2000"/>
          </a:p>
          <a:p>
            <a:r>
              <a:rPr lang="en-US" sz="2000"/>
              <a:t>68% of data falls within the first standard deviation from the mean. (1 Sigma)</a:t>
            </a:r>
          </a:p>
          <a:p>
            <a:r>
              <a:rPr lang="en-US" sz="2000"/>
              <a:t>95% fall within two standard deviations. (2 Sigma)</a:t>
            </a:r>
          </a:p>
          <a:p>
            <a:r>
              <a:rPr lang="en-US" sz="2000"/>
              <a:t>99.7% fall within three standard deviations. (3 Sigma)</a:t>
            </a:r>
          </a:p>
          <a:p>
            <a:r>
              <a:rPr lang="en-IN" sz="2000"/>
              <a:t> 99.99966%   </a:t>
            </a:r>
            <a:r>
              <a:rPr lang="en-IN" sz="2000">
                <a:sym typeface="Wingdings" panose="05000000000000000000" pitchFamily="2" charset="2"/>
              </a:rPr>
              <a:t> (6 Sigma)</a:t>
            </a:r>
            <a:endParaRPr lang="en-US" sz="2000"/>
          </a:p>
        </p:txBody>
      </p:sp>
      <p:pic>
        <p:nvPicPr>
          <p:cNvPr id="2050" name="Picture 2" descr="distribution displaying the features of the empirical rule">
            <a:extLst>
              <a:ext uri="{FF2B5EF4-FFF2-40B4-BE49-F238E27FC236}">
                <a16:creationId xmlns:a16="http://schemas.microsoft.com/office/drawing/2014/main" id="{A2072090-5760-485B-BABE-1889FAB26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451" y="4001294"/>
            <a:ext cx="5477549" cy="216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68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15CB-A093-4FB9-96E5-F15FDD10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8DC3-EA2A-42C4-A233-7B68D407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5" y="1799120"/>
            <a:ext cx="10515600" cy="4351338"/>
          </a:xfrm>
        </p:spPr>
        <p:txBody>
          <a:bodyPr/>
          <a:lstStyle/>
          <a:p>
            <a:r>
              <a:rPr lang="en-US"/>
              <a:t>A percentile (or a centile) is a measure used in statistics indicating the value below which a given percentage of observations in a group of observations fall. </a:t>
            </a:r>
          </a:p>
        </p:txBody>
      </p:sp>
      <p:pic>
        <p:nvPicPr>
          <p:cNvPr id="1026" name="Picture 2" descr="https://upload.wikimedia.org/wikipedia/commons/thumb/8/8c/Standard_deviation_diagram.svg/325px-Standard_deviation_diagram.svg.png">
            <a:extLst>
              <a:ext uri="{FF2B5EF4-FFF2-40B4-BE49-F238E27FC236}">
                <a16:creationId xmlns:a16="http://schemas.microsoft.com/office/drawing/2014/main" id="{F286BB32-5628-4F1B-9294-1E57B1E04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41" y="3058021"/>
            <a:ext cx="5801759" cy="290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5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42274B-BF00-46FF-9779-4CF395471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6" t="11175" r="14113" b="16027"/>
          <a:stretch/>
        </p:blipFill>
        <p:spPr>
          <a:xfrm>
            <a:off x="0" y="344556"/>
            <a:ext cx="11829234" cy="62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2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Probability Explained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5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9307-3639-47A5-9A3F-9D419853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FDC9-CCF2-450F-B647-37CAE3A4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8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F926-4E20-414B-A366-9D12E4AF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Exploratory Data Analysis can never be the whole story, but nothing else can serve as the foundation </a:t>
            </a:r>
            <a:r>
              <a:rPr lang="en-US" sz="4000"/>
              <a:t>stone.</a:t>
            </a:r>
          </a:p>
          <a:p>
            <a:pPr marL="0" indent="0" algn="ctr">
              <a:buNone/>
            </a:pPr>
            <a:endParaRPr lang="en-US" sz="4000"/>
          </a:p>
          <a:p>
            <a:pPr marL="0" indent="0" algn="ctr">
              <a:buNone/>
            </a:pPr>
            <a:r>
              <a:rPr lang="en-US" sz="3200"/>
              <a:t>-Tukey(1977)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632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8BE7-E5D0-4827-BB43-4A8BA4C6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44B8-488B-47E4-A6DC-F401526D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Multiple Event Probability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539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E0A4-0DBC-4548-B4B7-11A65489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B2D6-DEA8-4A28-8A89-51634A6E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79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B0D5-ECB5-4CB1-A366-9CEA5E01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4C28-7405-4677-A185-18296DC5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92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Permutations and Combinations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997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9871-D110-4C68-9D60-5EFF82FA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BE4B-0B37-4BA2-8801-0CB7917CE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1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1F81-9DF3-4783-B25C-BEF02AB0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C6EB-BFDA-49DA-B5F8-C781504F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97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Discrete vs Continuous Distribution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091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D5E5-4FD1-4D30-B8ED-FD538940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6C7A-532C-445C-9165-7A4A5EAF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12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54D0-9331-4EA2-9FE6-8615E043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0B9A-7E31-4D19-9F2B-5CD12334C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Measures of Central Tendency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076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Continuous Probability Distribution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618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CC25-B8FA-445D-A166-A8E9BEB1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B71A-CA19-4282-8E2F-8C8D8B115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3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FCE3-CA41-4133-BD3A-55F03881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4A0B-E9D9-445D-9D20-A08AFA86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67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Sampling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079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754C-BBAF-4A79-9C0A-37E7183C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C766-4142-4ABF-902B-0F3D7233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55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CD14-8FCD-4DA8-BEC6-C030CF2C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E6BF-A7BB-499E-BB06-9F7B712C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36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Sample Size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159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642C-2821-46F8-9206-B0ABF6F0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FA54-E508-486D-8219-7A1C1FF47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99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56D1-6B5B-4326-A797-7EC36B63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1B71-CB77-4D94-AA49-3C41DABA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52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Confidence Interval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56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B914-99ED-44AE-9C9C-32F02646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54D0-2DBC-4574-BB1C-438C6FA47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5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/>
              <a:t>The mean is the average of all numbers and is sometimes called the arithmetic mean.</a:t>
            </a:r>
          </a:p>
        </p:txBody>
      </p:sp>
    </p:spTree>
    <p:extLst>
      <p:ext uri="{BB962C8B-B14F-4D97-AF65-F5344CB8AC3E}">
        <p14:creationId xmlns:p14="http://schemas.microsoft.com/office/powerpoint/2010/main" val="1799417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4921-D841-4073-84CD-844D4F5C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8B6B-29A9-4411-B780-7C914AD0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59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1C05-67FE-4C8E-A6CD-5EF27006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BDF4-B34D-4682-BFF8-4EBCA7D3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2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Hypothesis Testing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683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51E8-D06C-4977-B1C9-6D2012C3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E297-E8B6-4FD3-A707-443E3933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27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87F4-2CFF-4D14-8901-69ABA166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0EB2-C8ED-44A1-8812-FD655D23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1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 and Z distributions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769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0D52-0562-49D5-AE7F-0DBAA6E2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D31D-58EC-43B7-AA3F-B6A436186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20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F4B6-EE81-462D-8EA6-A1666F31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AE6D-3595-449A-8EBA-B05672938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89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 and Z distributions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316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C764-8D88-4BC7-9702-38A5BF01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EE63-8F4B-48D3-A01C-A095BFD8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BE86-E1B8-44A5-98B3-D6F8D94A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EFBE-40B1-483A-9C15-AA7B39325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/>
              <a:t>The statistical median is the middle number in a sequence of numbers. To find the median, organize each number in order by size; the number in the middle is the median</a:t>
            </a:r>
          </a:p>
        </p:txBody>
      </p:sp>
    </p:spTree>
    <p:extLst>
      <p:ext uri="{BB962C8B-B14F-4D97-AF65-F5344CB8AC3E}">
        <p14:creationId xmlns:p14="http://schemas.microsoft.com/office/powerpoint/2010/main" val="1692196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B493-231E-4235-B32D-15E35502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21E5-B0B9-4EF3-B716-46B9F642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6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Comparing Two Populations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Proportions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892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AF4B-589A-4D70-AD9F-266AB0BA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C35B-D58E-4682-B703-DFD4D83F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6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B592-72DA-44EA-A128-4ADE7193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675-3CBC-4E49-9B63-E3587C3B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29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Comparing Two Populations (Means)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561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EC1A-BA36-463A-8DEA-0E364E28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6E4-3DC9-4FE4-9DC5-067264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34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4AAF-1B45-4E06-83C5-23BB7E41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9FDF-944F-48BB-9003-1570EFCC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51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Chi-Square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9174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FD13-1C90-468F-BAC4-B3D80ABD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3FA6-C237-4334-BA19-BE4C960AD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07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2E42-8656-4999-B2FB-7581144D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0972-2AB8-42D4-958B-66361A16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4455-FF27-4403-A3EB-8D539F78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E5F68-546D-4530-BBC6-85D8CC0C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/>
              <a:t>The mode is the number that occurs most often within a set of numbers.</a:t>
            </a:r>
          </a:p>
        </p:txBody>
      </p:sp>
    </p:spTree>
    <p:extLst>
      <p:ext uri="{BB962C8B-B14F-4D97-AF65-F5344CB8AC3E}">
        <p14:creationId xmlns:p14="http://schemas.microsoft.com/office/powerpoint/2010/main" val="1986625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Anova: Analysis of Variance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5477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54A8-AC23-4832-857D-FD0DF4BF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6B53-BC3A-4E5E-BE36-598E08E9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10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E761-54DD-4A2A-982D-C6CA0A4E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D45D-F54E-4CCA-819C-73A5CE78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56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Regression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817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299F-A8F6-47A9-8C16-CABE0B7E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5FC7-D5B1-46C4-86DF-36623237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474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247D-584F-4858-805B-8B8C433D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F498-9BD9-4206-BC47-7DF2D468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175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Co-relation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F1C01-F23B-49BC-98EA-D490856C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23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970-23FD-4AAE-8088-D546707EC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Data Variability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43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483F-8AD9-4681-A3EB-420CC02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6873-4DA0-4FFB-B834-9EF537570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31" y="1706355"/>
            <a:ext cx="5469834" cy="43513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/>
              <a:t>The range is the difference between the highest and lowest values within a set of numbers.</a:t>
            </a:r>
          </a:p>
        </p:txBody>
      </p:sp>
      <p:pic>
        <p:nvPicPr>
          <p:cNvPr id="4098" name="Picture 2" descr="http://my.ilstu.edu/~gjin/hsc204-hed/Module-5-Summary-Measure-2/Figure-3-8.png">
            <a:extLst>
              <a:ext uri="{FF2B5EF4-FFF2-40B4-BE49-F238E27FC236}">
                <a16:creationId xmlns:a16="http://schemas.microsoft.com/office/drawing/2014/main" id="{B597A3ED-01B6-46C8-AB86-051C64339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005" y="845861"/>
            <a:ext cx="42195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82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B55D-064A-4127-B36D-095E70F8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Deviation (</a:t>
            </a:r>
            <a:r>
              <a:rPr lang="el-GR" b="1"/>
              <a:t>σ</a:t>
            </a:r>
            <a:r>
              <a:rPr lang="en-US" b="1"/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E601-00BF-4C29-96AB-1EF4728D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/>
          <a:lstStyle/>
          <a:p>
            <a:pPr marL="0" indent="0">
              <a:buNone/>
            </a:pPr>
            <a:r>
              <a:rPr lang="en-US"/>
              <a:t>Standard Deviation (SD) is a measure that is used to quantify the amount of variation or dispersion of a </a:t>
            </a:r>
            <a:r>
              <a:rPr lang="en-US" sz="3600"/>
              <a:t>set</a:t>
            </a:r>
            <a:r>
              <a:rPr lang="en-US"/>
              <a:t> of data values.</a:t>
            </a:r>
          </a:p>
        </p:txBody>
      </p:sp>
      <p:pic>
        <p:nvPicPr>
          <p:cNvPr id="3074" name="Picture 2" descr="https://upload.wikimedia.org/wikipedia/commons/thumb/8/8c/Standard_deviation_diagram.svg/400px-Standard_deviation_diagram.svg.png">
            <a:extLst>
              <a:ext uri="{FF2B5EF4-FFF2-40B4-BE49-F238E27FC236}">
                <a16:creationId xmlns:a16="http://schemas.microsoft.com/office/drawing/2014/main" id="{A24E13D7-BD78-4422-BC89-D7F76518D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25417"/>
            <a:ext cx="5403574" cy="270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73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395</Words>
  <Application>Microsoft Office PowerPoint</Application>
  <PresentationFormat>Widescreen</PresentationFormat>
  <Paragraphs>48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Wingdings</vt:lpstr>
      <vt:lpstr>Office Theme</vt:lpstr>
      <vt:lpstr>Exploratory Data Analysis</vt:lpstr>
      <vt:lpstr>PowerPoint Presentation</vt:lpstr>
      <vt:lpstr>Measures of Central Tendency</vt:lpstr>
      <vt:lpstr>Mean</vt:lpstr>
      <vt:lpstr>Median</vt:lpstr>
      <vt:lpstr>Mode</vt:lpstr>
      <vt:lpstr>Data Variability</vt:lpstr>
      <vt:lpstr>Range</vt:lpstr>
      <vt:lpstr>Standard Deviation (σ)</vt:lpstr>
      <vt:lpstr>PowerPoint Presentation</vt:lpstr>
      <vt:lpstr>Outliers</vt:lpstr>
      <vt:lpstr>Distribution and Relative Position</vt:lpstr>
      <vt:lpstr>Z-Score</vt:lpstr>
      <vt:lpstr>PowerPoint Presentation</vt:lpstr>
      <vt:lpstr>Emphirical Rule</vt:lpstr>
      <vt:lpstr>Calculating Percentiles</vt:lpstr>
      <vt:lpstr>PowerPoint Presentation</vt:lpstr>
      <vt:lpstr>Probability Explained</vt:lpstr>
      <vt:lpstr>PowerPoint Presentation</vt:lpstr>
      <vt:lpstr>PowerPoint Presentation</vt:lpstr>
      <vt:lpstr>Multiple Event Probability</vt:lpstr>
      <vt:lpstr>PowerPoint Presentation</vt:lpstr>
      <vt:lpstr>PowerPoint Presentation</vt:lpstr>
      <vt:lpstr>Permutations and Combinations</vt:lpstr>
      <vt:lpstr>PowerPoint Presentation</vt:lpstr>
      <vt:lpstr>PowerPoint Presentation</vt:lpstr>
      <vt:lpstr>Discrete vs Continuous Distribution</vt:lpstr>
      <vt:lpstr>PowerPoint Presentation</vt:lpstr>
      <vt:lpstr>PowerPoint Presentation</vt:lpstr>
      <vt:lpstr>Continuous Probability Distribution</vt:lpstr>
      <vt:lpstr>PowerPoint Presentation</vt:lpstr>
      <vt:lpstr>PowerPoint Presentation</vt:lpstr>
      <vt:lpstr>Sampling</vt:lpstr>
      <vt:lpstr>PowerPoint Presentation</vt:lpstr>
      <vt:lpstr>PowerPoint Presentation</vt:lpstr>
      <vt:lpstr>Sample Size</vt:lpstr>
      <vt:lpstr>PowerPoint Presentation</vt:lpstr>
      <vt:lpstr>PowerPoint Presentation</vt:lpstr>
      <vt:lpstr>Confidence Interval</vt:lpstr>
      <vt:lpstr>PowerPoint Presentation</vt:lpstr>
      <vt:lpstr>PowerPoint Presentation</vt:lpstr>
      <vt:lpstr>Hypothesis Testing</vt:lpstr>
      <vt:lpstr>PowerPoint Presentation</vt:lpstr>
      <vt:lpstr>PowerPoint Presentation</vt:lpstr>
      <vt:lpstr>T and Z distributions</vt:lpstr>
      <vt:lpstr>PowerPoint Presentation</vt:lpstr>
      <vt:lpstr>PowerPoint Presentation</vt:lpstr>
      <vt:lpstr>T and Z distributions</vt:lpstr>
      <vt:lpstr>PowerPoint Presentation</vt:lpstr>
      <vt:lpstr>PowerPoint Presentation</vt:lpstr>
      <vt:lpstr>Comparing Two Populations</vt:lpstr>
      <vt:lpstr>PowerPoint Presentation</vt:lpstr>
      <vt:lpstr>PowerPoint Presentation</vt:lpstr>
      <vt:lpstr>Comparing Two Populations (Means)</vt:lpstr>
      <vt:lpstr>PowerPoint Presentation</vt:lpstr>
      <vt:lpstr>PowerPoint Presentation</vt:lpstr>
      <vt:lpstr>Chi-Square</vt:lpstr>
      <vt:lpstr>PowerPoint Presentation</vt:lpstr>
      <vt:lpstr>PowerPoint Presentation</vt:lpstr>
      <vt:lpstr>Anova: Analysis of Variance</vt:lpstr>
      <vt:lpstr>PowerPoint Presentation</vt:lpstr>
      <vt:lpstr>PowerPoint Presentation</vt:lpstr>
      <vt:lpstr>Regression</vt:lpstr>
      <vt:lpstr>PowerPoint Presentation</vt:lpstr>
      <vt:lpstr>PowerPoint Presentation</vt:lpstr>
      <vt:lpstr>Co-relation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Ashok HOME</dc:creator>
  <cp:lastModifiedBy>Ashok HOME</cp:lastModifiedBy>
  <cp:revision>9</cp:revision>
  <dcterms:created xsi:type="dcterms:W3CDTF">2017-10-13T17:51:12Z</dcterms:created>
  <dcterms:modified xsi:type="dcterms:W3CDTF">2017-10-14T04:01:22Z</dcterms:modified>
</cp:coreProperties>
</file>