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jxdtCSZ1t5AzF/oh+Xuen2PpV0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43" autoAdjust="0"/>
  </p:normalViewPr>
  <p:slideViewPr>
    <p:cSldViewPr snapToGrid="0">
      <p:cViewPr>
        <p:scale>
          <a:sx n="100" d="100"/>
          <a:sy n="100" d="100"/>
        </p:scale>
        <p:origin x="94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1792288" y="612775"/>
            <a:ext cx="5486400" cy="4114800"/>
          </a:xfrm>
          <a:prstGeom prst="rect">
            <a:avLst/>
          </a:prstGeom>
          <a:noFill/>
          <a:ln>
            <a:noFill/>
          </a:ln>
        </p:spPr>
      </p:sp>
      <p:sp>
        <p:nvSpPr>
          <p:cNvPr id="64" name="Google Shape;64;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1821873" y="861158"/>
            <a:ext cx="5317978" cy="1210514"/>
          </a:xfrm>
          <a:prstGeom prst="rect">
            <a:avLst/>
          </a:prstGeom>
          <a:noFill/>
          <a:ln>
            <a:noFill/>
          </a:ln>
        </p:spPr>
      </p:pic>
      <p:pic>
        <p:nvPicPr>
          <p:cNvPr id="85" name="Google Shape;85;p1"/>
          <p:cNvPicPr preferRelativeResize="0"/>
          <p:nvPr/>
        </p:nvPicPr>
        <p:blipFill rotWithShape="1">
          <a:blip r:embed="rId4">
            <a:alphaModFix/>
          </a:blip>
          <a:srcRect/>
          <a:stretch/>
        </p:blipFill>
        <p:spPr>
          <a:xfrm>
            <a:off x="6477000" y="402906"/>
            <a:ext cx="2286000" cy="905307"/>
          </a:xfrm>
          <a:prstGeom prst="rect">
            <a:avLst/>
          </a:prstGeom>
          <a:noFill/>
          <a:ln>
            <a:noFill/>
          </a:ln>
        </p:spPr>
      </p:pic>
      <p:pic>
        <p:nvPicPr>
          <p:cNvPr id="86" name="Google Shape;86;p1"/>
          <p:cNvPicPr preferRelativeResize="0"/>
          <p:nvPr/>
        </p:nvPicPr>
        <p:blipFill rotWithShape="1">
          <a:blip r:embed="rId5">
            <a:alphaModFix/>
          </a:blip>
          <a:srcRect/>
          <a:stretch/>
        </p:blipFill>
        <p:spPr>
          <a:xfrm>
            <a:off x="685800" y="512761"/>
            <a:ext cx="1752600" cy="795452"/>
          </a:xfrm>
          <a:prstGeom prst="rect">
            <a:avLst/>
          </a:prstGeom>
          <a:noFill/>
          <a:ln>
            <a:noFill/>
          </a:ln>
        </p:spPr>
      </p:pic>
      <p:sp>
        <p:nvSpPr>
          <p:cNvPr id="87" name="Google Shape;87;p1"/>
          <p:cNvSpPr txBox="1"/>
          <p:nvPr/>
        </p:nvSpPr>
        <p:spPr>
          <a:xfrm>
            <a:off x="685800" y="4121875"/>
            <a:ext cx="7867800"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rgbClr val="0070C0"/>
                </a:solidFill>
                <a:latin typeface="Calibri"/>
                <a:ea typeface="Calibri"/>
                <a:cs typeface="Calibri"/>
                <a:sym typeface="Calibri"/>
              </a:rPr>
              <a:t>Team Name: CASIC(Coordinated Academic Schedule Integrated Calendar)</a:t>
            </a: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r>
              <a:rPr lang="en-US" sz="1800" dirty="0" err="1">
                <a:solidFill>
                  <a:srgbClr val="0070C0"/>
                </a:solidFill>
                <a:latin typeface="Calibri"/>
                <a:ea typeface="Calibri"/>
                <a:cs typeface="Calibri"/>
                <a:sym typeface="Calibri"/>
              </a:rPr>
              <a:t>Members:Anshuman</a:t>
            </a:r>
            <a:r>
              <a:rPr lang="en-US" sz="1800" dirty="0">
                <a:solidFill>
                  <a:srgbClr val="0070C0"/>
                </a:solidFill>
                <a:latin typeface="Calibri"/>
                <a:ea typeface="Calibri"/>
                <a:cs typeface="Calibri"/>
                <a:sym typeface="Calibri"/>
              </a:rPr>
              <a:t> Das, Shashank </a:t>
            </a:r>
            <a:r>
              <a:rPr lang="en-US" sz="1800" dirty="0" err="1">
                <a:solidFill>
                  <a:srgbClr val="0070C0"/>
                </a:solidFill>
                <a:latin typeface="Calibri"/>
                <a:ea typeface="Calibri"/>
                <a:cs typeface="Calibri"/>
                <a:sym typeface="Calibri"/>
              </a:rPr>
              <a:t>Suggala</a:t>
            </a:r>
            <a:r>
              <a:rPr lang="en-US" sz="1800" dirty="0">
                <a:solidFill>
                  <a:srgbClr val="0070C0"/>
                </a:solidFill>
                <a:latin typeface="Calibri"/>
                <a:ea typeface="Calibri"/>
                <a:cs typeface="Calibri"/>
                <a:sym typeface="Calibri"/>
              </a:rPr>
              <a:t>, Harsh Kumar, Sweta Soundarya, Madhur Patel, </a:t>
            </a:r>
            <a:r>
              <a:rPr lang="en-US" sz="1800" dirty="0" err="1">
                <a:solidFill>
                  <a:srgbClr val="0070C0"/>
                </a:solidFill>
                <a:latin typeface="Calibri"/>
                <a:ea typeface="Calibri"/>
                <a:cs typeface="Calibri"/>
                <a:sym typeface="Calibri"/>
              </a:rPr>
              <a:t>Sushrith</a:t>
            </a:r>
            <a:r>
              <a:rPr lang="en-US" sz="1800" dirty="0">
                <a:solidFill>
                  <a:srgbClr val="0070C0"/>
                </a:solidFill>
                <a:latin typeface="Calibri"/>
                <a:ea typeface="Calibri"/>
                <a:cs typeface="Calibri"/>
                <a:sym typeface="Calibri"/>
              </a:rPr>
              <a:t> Reddy A, DR M </a:t>
            </a:r>
            <a:r>
              <a:rPr lang="en-US" sz="1800" dirty="0" err="1">
                <a:solidFill>
                  <a:srgbClr val="0070C0"/>
                </a:solidFill>
                <a:latin typeface="Calibri"/>
                <a:ea typeface="Calibri"/>
                <a:cs typeface="Calibri"/>
                <a:sym typeface="Calibri"/>
              </a:rPr>
              <a:t>Madiajagan</a:t>
            </a:r>
            <a:r>
              <a:rPr lang="en-US" sz="1800" dirty="0">
                <a:solidFill>
                  <a:srgbClr val="0070C0"/>
                </a:solidFill>
                <a:latin typeface="Calibri"/>
                <a:ea typeface="Calibri"/>
                <a:cs typeface="Calibri"/>
                <a:sym typeface="Calibri"/>
              </a:rPr>
              <a:t>(Professional Mentor), Dr </a:t>
            </a:r>
            <a:r>
              <a:rPr lang="en-US" sz="1800" dirty="0" err="1">
                <a:solidFill>
                  <a:srgbClr val="0070C0"/>
                </a:solidFill>
                <a:latin typeface="Calibri"/>
                <a:ea typeface="Calibri"/>
                <a:cs typeface="Calibri"/>
                <a:sym typeface="Calibri"/>
              </a:rPr>
              <a:t>Staalin</a:t>
            </a:r>
            <a:r>
              <a:rPr lang="en-US" sz="1800" dirty="0">
                <a:solidFill>
                  <a:srgbClr val="0070C0"/>
                </a:solidFill>
                <a:latin typeface="Calibri"/>
                <a:ea typeface="Calibri"/>
                <a:cs typeface="Calibri"/>
                <a:sym typeface="Calibri"/>
              </a:rPr>
              <a:t>(Industrial Mentor)</a:t>
            </a: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r>
              <a:rPr lang="en-US" sz="1800" dirty="0">
                <a:solidFill>
                  <a:srgbClr val="0070C0"/>
                </a:solidFill>
                <a:latin typeface="Calibri"/>
                <a:ea typeface="Calibri"/>
                <a:cs typeface="Calibri"/>
                <a:sym typeface="Calibri"/>
              </a:rPr>
              <a:t>Institute Name: Vellore Institute of </a:t>
            </a:r>
            <a:r>
              <a:rPr lang="en-US" sz="1800" dirty="0" err="1">
                <a:solidFill>
                  <a:srgbClr val="0070C0"/>
                </a:solidFill>
                <a:latin typeface="Calibri"/>
                <a:ea typeface="Calibri"/>
                <a:cs typeface="Calibri"/>
                <a:sym typeface="Calibri"/>
              </a:rPr>
              <a:t>Technology,Vellore</a:t>
            </a:r>
            <a:r>
              <a:rPr lang="en-US" sz="1800" dirty="0">
                <a:solidFill>
                  <a:srgbClr val="0070C0"/>
                </a:solidFill>
                <a:latin typeface="Calibri"/>
                <a:ea typeface="Calibri"/>
                <a:cs typeface="Calibri"/>
                <a:sym typeface="Calibri"/>
              </a:rPr>
              <a:t> Campus</a:t>
            </a:r>
            <a:endParaRPr sz="1800" dirty="0">
              <a:solidFill>
                <a:srgbClr val="0070C0"/>
              </a:solidFill>
              <a:latin typeface="Calibri"/>
              <a:ea typeface="Calibri"/>
              <a:cs typeface="Calibri"/>
              <a:sym typeface="Calibri"/>
            </a:endParaRPr>
          </a:p>
        </p:txBody>
      </p:sp>
      <p:sp>
        <p:nvSpPr>
          <p:cNvPr id="88" name="Google Shape;88;p1"/>
          <p:cNvSpPr txBox="1"/>
          <p:nvPr/>
        </p:nvSpPr>
        <p:spPr>
          <a:xfrm>
            <a:off x="685800" y="2195824"/>
            <a:ext cx="7867800" cy="16008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Problem Statement</a:t>
            </a:r>
            <a:r>
              <a:rPr lang="en-US" sz="2000">
                <a:solidFill>
                  <a:schemeClr val="dk1"/>
                </a:solidFill>
                <a:latin typeface="Calibri"/>
                <a:ea typeface="Calibri"/>
                <a:cs typeface="Calibri"/>
                <a:sym typeface="Calibri"/>
              </a:rPr>
              <a:t>: </a:t>
            </a:r>
            <a:r>
              <a:rPr lang="en-US" sz="2000">
                <a:solidFill>
                  <a:schemeClr val="dk1"/>
                </a:solidFill>
              </a:rPr>
              <a:t>Integrated annual academic calendar for all the   Indian universities.</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Organization</a:t>
            </a:r>
            <a:r>
              <a:rPr lang="en-US" sz="2000">
                <a:solidFill>
                  <a:schemeClr val="dk1"/>
                </a:solidFill>
                <a:latin typeface="Calibri"/>
                <a:ea typeface="Calibri"/>
                <a:cs typeface="Calibri"/>
                <a:sym typeface="Calibri"/>
              </a:rPr>
              <a:t>: All India Council for Technical Education (AICTE)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dirty="0">
                <a:latin typeface="Times New Roman"/>
                <a:ea typeface="Times New Roman"/>
                <a:cs typeface="Times New Roman"/>
                <a:sym typeface="Times New Roman"/>
              </a:rPr>
              <a:t>Proposed Idea</a:t>
            </a:r>
            <a:endParaRPr u="sng" dirty="0">
              <a:latin typeface="Times New Roman"/>
              <a:ea typeface="Times New Roman"/>
              <a:cs typeface="Times New Roman"/>
              <a:sym typeface="Times New Roman"/>
            </a:endParaRPr>
          </a:p>
        </p:txBody>
      </p:sp>
      <p:sp>
        <p:nvSpPr>
          <p:cNvPr id="94" name="Google Shape;94;p2"/>
          <p:cNvSpPr txBox="1">
            <a:spLocks noGrp="1"/>
          </p:cNvSpPr>
          <p:nvPr>
            <p:ph type="body" idx="1"/>
          </p:nvPr>
        </p:nvSpPr>
        <p:spPr>
          <a:xfrm>
            <a:off x="457199" y="1025164"/>
            <a:ext cx="8460557" cy="5705573"/>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15000"/>
              </a:lnSpc>
              <a:spcBef>
                <a:spcPts val="1200"/>
              </a:spcBef>
              <a:spcAft>
                <a:spcPts val="0"/>
              </a:spcAft>
              <a:buClr>
                <a:schemeClr val="dk1"/>
              </a:buClr>
              <a:buSzPts val="1100"/>
              <a:buNone/>
            </a:pPr>
            <a:r>
              <a:rPr lang="en-US" sz="2500" dirty="0">
                <a:latin typeface="Times New Roman"/>
                <a:ea typeface="Times New Roman"/>
                <a:cs typeface="Times New Roman"/>
                <a:sym typeface="Times New Roman"/>
              </a:rPr>
              <a:t>=&gt;To develop an integrated annual academic calendar for all the Indian Universities which caters to the needs of the students across the country in an efficient and smooth manner.</a:t>
            </a:r>
            <a:endParaRPr sz="2500" dirty="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None/>
            </a:pPr>
            <a:r>
              <a:rPr lang="en-US" sz="2500" dirty="0">
                <a:latin typeface="Times New Roman"/>
                <a:ea typeface="Times New Roman"/>
                <a:cs typeface="Times New Roman"/>
                <a:sym typeface="Times New Roman"/>
              </a:rPr>
              <a:t>=&gt; To provide a proper level playing field for every student irrespective of where they come from and the course they have enrolled in</a:t>
            </a:r>
            <a:endParaRPr sz="2500" dirty="0">
              <a:latin typeface="Times New Roman"/>
              <a:ea typeface="Times New Roman"/>
              <a:cs typeface="Times New Roman"/>
              <a:sym typeface="Times New Roman"/>
            </a:endParaRPr>
          </a:p>
          <a:p>
            <a:pPr marL="342900" lvl="0" algn="l" rtl="0">
              <a:lnSpc>
                <a:spcPct val="115000"/>
              </a:lnSpc>
              <a:spcBef>
                <a:spcPts val="1200"/>
              </a:spcBef>
              <a:spcAft>
                <a:spcPts val="0"/>
              </a:spcAft>
              <a:buClr>
                <a:schemeClr val="dk1"/>
              </a:buClr>
              <a:buSzPts val="1100"/>
              <a:buFont typeface="Symbol" panose="05050102010706020507" pitchFamily="18" charset="2"/>
              <a:buChar char="Þ"/>
            </a:pPr>
            <a:r>
              <a:rPr lang="en-US" sz="2500" dirty="0">
                <a:latin typeface="Times New Roman"/>
                <a:ea typeface="Times New Roman"/>
                <a:cs typeface="Times New Roman"/>
                <a:sym typeface="Times New Roman"/>
              </a:rPr>
              <a:t>Inter college competition scope like </a:t>
            </a:r>
            <a:r>
              <a:rPr lang="en-US" sz="2500" dirty="0" err="1">
                <a:latin typeface="Times New Roman"/>
                <a:ea typeface="Times New Roman"/>
                <a:cs typeface="Times New Roman"/>
                <a:sym typeface="Times New Roman"/>
              </a:rPr>
              <a:t>Hackathons,Code</a:t>
            </a:r>
            <a:r>
              <a:rPr lang="en-US" sz="2500" dirty="0">
                <a:latin typeface="Times New Roman"/>
                <a:ea typeface="Times New Roman"/>
                <a:cs typeface="Times New Roman"/>
                <a:sym typeface="Times New Roman"/>
              </a:rPr>
              <a:t> </a:t>
            </a:r>
            <a:r>
              <a:rPr lang="en-US" sz="2500" dirty="0" err="1">
                <a:latin typeface="Times New Roman"/>
                <a:ea typeface="Times New Roman"/>
                <a:cs typeface="Times New Roman"/>
                <a:sym typeface="Times New Roman"/>
              </a:rPr>
              <a:t>Fests,Toyathon,Hactober</a:t>
            </a:r>
            <a:r>
              <a:rPr lang="en-US" sz="2500" dirty="0">
                <a:latin typeface="Times New Roman"/>
                <a:ea typeface="Times New Roman"/>
                <a:cs typeface="Times New Roman"/>
                <a:sym typeface="Times New Roman"/>
              </a:rPr>
              <a:t> fest </a:t>
            </a:r>
            <a:r>
              <a:rPr lang="en-US" sz="2500" dirty="0" err="1">
                <a:latin typeface="Times New Roman"/>
                <a:ea typeface="Times New Roman"/>
                <a:cs typeface="Times New Roman"/>
                <a:sym typeface="Times New Roman"/>
              </a:rPr>
              <a:t>etc</a:t>
            </a:r>
            <a:r>
              <a:rPr lang="en-US" sz="2500" dirty="0">
                <a:latin typeface="Times New Roman"/>
                <a:ea typeface="Times New Roman"/>
                <a:cs typeface="Times New Roman"/>
                <a:sym typeface="Times New Roman"/>
              </a:rPr>
              <a:t> along with their skills and syllabus details for students during </a:t>
            </a:r>
            <a:r>
              <a:rPr lang="en-US" sz="2500" dirty="0" err="1">
                <a:latin typeface="Times New Roman"/>
                <a:ea typeface="Times New Roman"/>
                <a:cs typeface="Times New Roman"/>
                <a:sym typeface="Times New Roman"/>
              </a:rPr>
              <a:t>vacations,weekends</a:t>
            </a:r>
            <a:r>
              <a:rPr lang="en-US" sz="2500" dirty="0">
                <a:latin typeface="Times New Roman"/>
                <a:ea typeface="Times New Roman"/>
                <a:cs typeface="Times New Roman"/>
                <a:sym typeface="Times New Roman"/>
              </a:rPr>
              <a:t>,.</a:t>
            </a:r>
          </a:p>
          <a:p>
            <a:pPr marL="342900" lvl="0" algn="l" rtl="0">
              <a:lnSpc>
                <a:spcPct val="115000"/>
              </a:lnSpc>
              <a:spcBef>
                <a:spcPts val="1200"/>
              </a:spcBef>
              <a:spcAft>
                <a:spcPts val="0"/>
              </a:spcAft>
              <a:buClr>
                <a:schemeClr val="dk1"/>
              </a:buClr>
              <a:buSzPts val="1100"/>
              <a:buFont typeface="Symbol" panose="05050102010706020507" pitchFamily="18" charset="2"/>
              <a:buChar char="Þ"/>
            </a:pPr>
            <a:r>
              <a:rPr lang="en-IN" sz="2500" dirty="0">
                <a:latin typeface="Times New Roman"/>
                <a:ea typeface="Times New Roman"/>
                <a:cs typeface="Times New Roman"/>
                <a:sym typeface="Times New Roman"/>
              </a:rPr>
              <a:t>Adding short duration workshops and professional training courses during weekends and the links will be provided in the calendars.</a:t>
            </a:r>
          </a:p>
          <a:p>
            <a:pPr marL="342900" lvl="0" algn="l" rtl="0">
              <a:lnSpc>
                <a:spcPct val="115000"/>
              </a:lnSpc>
              <a:spcBef>
                <a:spcPts val="1200"/>
              </a:spcBef>
              <a:spcAft>
                <a:spcPts val="0"/>
              </a:spcAft>
              <a:buClr>
                <a:schemeClr val="dk1"/>
              </a:buClr>
              <a:buSzPts val="1100"/>
              <a:buFont typeface="Symbol" panose="05050102010706020507" pitchFamily="18" charset="2"/>
              <a:buChar char="Þ"/>
            </a:pPr>
            <a:r>
              <a:rPr lang="en-IN" sz="2500" dirty="0">
                <a:latin typeface="Times New Roman"/>
                <a:ea typeface="Times New Roman"/>
                <a:cs typeface="Times New Roman"/>
                <a:sym typeface="Times New Roman"/>
              </a:rPr>
              <a:t>Providing all details regarding college fests (like GRAVITAS ,RIVIERA in VIT)in calendars so that </a:t>
            </a:r>
            <a:r>
              <a:rPr lang="en-IN" sz="2500" dirty="0" err="1">
                <a:latin typeface="Times New Roman"/>
                <a:ea typeface="Times New Roman"/>
                <a:cs typeface="Times New Roman"/>
                <a:sym typeface="Times New Roman"/>
              </a:rPr>
              <a:t>sudents</a:t>
            </a:r>
            <a:r>
              <a:rPr lang="en-IN" sz="2500" dirty="0">
                <a:latin typeface="Times New Roman"/>
                <a:ea typeface="Times New Roman"/>
                <a:cs typeface="Times New Roman"/>
                <a:sym typeface="Times New Roman"/>
              </a:rPr>
              <a:t> of different college can come to VIT or any other institutes during fests and can participate in tech and cultural  competitions like Robo Wars, Code </a:t>
            </a:r>
            <a:r>
              <a:rPr lang="en-IN" sz="2500" dirty="0" err="1">
                <a:latin typeface="Times New Roman"/>
                <a:ea typeface="Times New Roman"/>
                <a:cs typeface="Times New Roman"/>
                <a:sym typeface="Times New Roman"/>
              </a:rPr>
              <a:t>Fest,Small</a:t>
            </a:r>
            <a:r>
              <a:rPr lang="en-IN" sz="2500" dirty="0">
                <a:latin typeface="Times New Roman"/>
                <a:ea typeface="Times New Roman"/>
                <a:cs typeface="Times New Roman"/>
                <a:sym typeface="Times New Roman"/>
              </a:rPr>
              <a:t> Practical Workshops etc</a:t>
            </a:r>
          </a:p>
          <a:p>
            <a:pPr marL="342900" lvl="0" algn="l" rtl="0">
              <a:lnSpc>
                <a:spcPct val="115000"/>
              </a:lnSpc>
              <a:spcBef>
                <a:spcPts val="1200"/>
              </a:spcBef>
              <a:spcAft>
                <a:spcPts val="0"/>
              </a:spcAft>
              <a:buClr>
                <a:schemeClr val="dk1"/>
              </a:buClr>
              <a:buSzPts val="1100"/>
              <a:buFont typeface="Symbol" panose="05050102010706020507" pitchFamily="18" charset="2"/>
              <a:buChar char="Þ"/>
            </a:pPr>
            <a:r>
              <a:rPr lang="en-IN" sz="2500" dirty="0">
                <a:latin typeface="Times New Roman"/>
                <a:ea typeface="Times New Roman"/>
                <a:cs typeface="Times New Roman"/>
                <a:sym typeface="Times New Roman"/>
              </a:rPr>
              <a:t>Providing Inter College Gaming </a:t>
            </a:r>
            <a:r>
              <a:rPr lang="en-IN" sz="2500" dirty="0" err="1">
                <a:latin typeface="Times New Roman"/>
                <a:ea typeface="Times New Roman"/>
                <a:cs typeface="Times New Roman"/>
                <a:sym typeface="Times New Roman"/>
              </a:rPr>
              <a:t>touranments</a:t>
            </a:r>
            <a:r>
              <a:rPr lang="en-IN" sz="2500" dirty="0">
                <a:latin typeface="Times New Roman"/>
                <a:ea typeface="Times New Roman"/>
                <a:cs typeface="Times New Roman"/>
                <a:sym typeface="Times New Roman"/>
              </a:rPr>
              <a:t> and  seasons during holidays all over Indian colleges along with collaboration of Esports so that large number of students can participate and the best players of respective colleges will face each other virtually through games like </a:t>
            </a:r>
            <a:r>
              <a:rPr lang="en-IN" sz="2500" dirty="0" err="1">
                <a:latin typeface="Times New Roman"/>
                <a:ea typeface="Times New Roman"/>
                <a:cs typeface="Times New Roman"/>
                <a:sym typeface="Times New Roman"/>
              </a:rPr>
              <a:t>chess,bgmi,valorant,csgo</a:t>
            </a:r>
            <a:r>
              <a:rPr lang="en-IN" sz="2500" dirty="0">
                <a:latin typeface="Times New Roman"/>
                <a:ea typeface="Times New Roman"/>
                <a:cs typeface="Times New Roman"/>
                <a:sym typeface="Times New Roman"/>
              </a:rPr>
              <a:t> etc and these will be updated in the gaming events of calendar.</a:t>
            </a:r>
          </a:p>
          <a:p>
            <a:pPr marL="342900">
              <a:lnSpc>
                <a:spcPct val="115000"/>
              </a:lnSpc>
              <a:spcBef>
                <a:spcPts val="1200"/>
              </a:spcBef>
              <a:buSzPts val="1100"/>
              <a:buFont typeface="Symbol" panose="05050102010706020507" pitchFamily="18" charset="2"/>
              <a:buChar char="Þ"/>
            </a:pPr>
            <a:r>
              <a:rPr lang="en-US" sz="2500" b="0" i="0" dirty="0">
                <a:solidFill>
                  <a:srgbClr val="000000"/>
                </a:solidFill>
                <a:effectLst/>
                <a:latin typeface="inherit"/>
              </a:rPr>
              <a:t>We can also create a page in our website in which we can upload the academic calendar of those colleges which are not following the integrated academic </a:t>
            </a:r>
            <a:r>
              <a:rPr lang="en-US" sz="2500" b="0" i="0" dirty="0" err="1">
                <a:solidFill>
                  <a:srgbClr val="000000"/>
                </a:solidFill>
                <a:effectLst/>
                <a:latin typeface="inherit"/>
              </a:rPr>
              <a:t>calender</a:t>
            </a:r>
            <a:r>
              <a:rPr lang="en-US" sz="2500" b="0" i="0" dirty="0">
                <a:solidFill>
                  <a:srgbClr val="000000"/>
                </a:solidFill>
                <a:effectLst/>
                <a:latin typeface="inherit"/>
              </a:rPr>
              <a:t>. Students can download the file from here.</a:t>
            </a:r>
          </a:p>
          <a:p>
            <a:pPr marL="342900">
              <a:lnSpc>
                <a:spcPct val="115000"/>
              </a:lnSpc>
              <a:spcBef>
                <a:spcPts val="1200"/>
              </a:spcBef>
              <a:buSzPts val="1100"/>
              <a:buFont typeface="Symbol" panose="05050102010706020507" pitchFamily="18" charset="2"/>
              <a:buChar char="Þ"/>
            </a:pPr>
            <a:r>
              <a:rPr lang="en-US" sz="2500" b="0" i="0" dirty="0">
                <a:solidFill>
                  <a:srgbClr val="000000"/>
                </a:solidFill>
                <a:effectLst/>
                <a:latin typeface="inherit"/>
              </a:rPr>
              <a:t>Create a page in our website in which various scholarships offered by govt and different organizations will be displayed. This page will be updated time to time with the latest scholarship </a:t>
            </a:r>
            <a:r>
              <a:rPr lang="en-US" sz="2500" b="0" i="0" dirty="0" err="1">
                <a:solidFill>
                  <a:srgbClr val="000000"/>
                </a:solidFill>
                <a:effectLst/>
                <a:latin typeface="inherit"/>
              </a:rPr>
              <a:t>programmes</a:t>
            </a:r>
            <a:endParaRPr lang="en-US" sz="2500" b="0" i="0" dirty="0">
              <a:solidFill>
                <a:srgbClr val="000000"/>
              </a:solidFill>
              <a:effectLst/>
              <a:latin typeface="inherit"/>
            </a:endParaRPr>
          </a:p>
          <a:p>
            <a:pPr marL="342900">
              <a:lnSpc>
                <a:spcPct val="115000"/>
              </a:lnSpc>
              <a:spcBef>
                <a:spcPts val="1200"/>
              </a:spcBef>
              <a:buSzPts val="1100"/>
              <a:buFont typeface="Symbol" panose="05050102010706020507" pitchFamily="18" charset="2"/>
              <a:buChar char="Þ"/>
            </a:pPr>
            <a:endParaRPr lang="en-US" sz="2500" b="0" i="0" dirty="0">
              <a:solidFill>
                <a:srgbClr val="000000"/>
              </a:solidFill>
              <a:effectLst/>
              <a:latin typeface="inherit"/>
            </a:endParaRPr>
          </a:p>
          <a:p>
            <a:pPr marL="342900" lvl="0" algn="l" rtl="0">
              <a:lnSpc>
                <a:spcPct val="115000"/>
              </a:lnSpc>
              <a:spcBef>
                <a:spcPts val="1200"/>
              </a:spcBef>
              <a:spcAft>
                <a:spcPts val="0"/>
              </a:spcAft>
              <a:buClr>
                <a:schemeClr val="dk1"/>
              </a:buClr>
              <a:buSzPts val="1100"/>
              <a:buFont typeface="Symbol" panose="05050102010706020507" pitchFamily="18" charset="2"/>
              <a:buChar char="Þ"/>
            </a:pPr>
            <a:endParaRPr lang="en-IN" sz="2500" dirty="0">
              <a:latin typeface="Times New Roman"/>
              <a:ea typeface="Times New Roman"/>
              <a:cs typeface="Times New Roman"/>
              <a:sym typeface="Times New Roman"/>
            </a:endParaRPr>
          </a:p>
          <a:p>
            <a:pPr marL="342900" lvl="0" algn="l" rtl="0">
              <a:lnSpc>
                <a:spcPct val="115000"/>
              </a:lnSpc>
              <a:spcBef>
                <a:spcPts val="1200"/>
              </a:spcBef>
              <a:spcAft>
                <a:spcPts val="0"/>
              </a:spcAft>
              <a:buClr>
                <a:schemeClr val="dk1"/>
              </a:buClr>
              <a:buSzPts val="1100"/>
              <a:buFont typeface="Symbol" panose="05050102010706020507" pitchFamily="18" charset="2"/>
              <a:buChar char="Þ"/>
            </a:pPr>
            <a:endParaRPr sz="2500" dirty="0">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None/>
            </a:pPr>
            <a:endParaRPr sz="25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u="sng">
                <a:latin typeface="Times New Roman"/>
                <a:ea typeface="Times New Roman"/>
                <a:cs typeface="Times New Roman"/>
                <a:sym typeface="Times New Roman"/>
              </a:rPr>
              <a:t>Implementation</a:t>
            </a:r>
            <a:endParaRPr u="sng">
              <a:latin typeface="Times New Roman"/>
              <a:ea typeface="Times New Roman"/>
              <a:cs typeface="Times New Roman"/>
              <a:sym typeface="Times New Roman"/>
            </a:endParaRPr>
          </a:p>
        </p:txBody>
      </p:sp>
      <p:sp>
        <p:nvSpPr>
          <p:cNvPr id="100" name="Google Shape;100;p3"/>
          <p:cNvSpPr txBox="1">
            <a:spLocks noGrp="1"/>
          </p:cNvSpPr>
          <p:nvPr>
            <p:ph type="body" idx="1"/>
          </p:nvPr>
        </p:nvSpPr>
        <p:spPr>
          <a:xfrm>
            <a:off x="202764" y="1150071"/>
            <a:ext cx="8837541" cy="563722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800"/>
              </a:spcBef>
              <a:spcAft>
                <a:spcPts val="0"/>
              </a:spcAft>
              <a:buClr>
                <a:schemeClr val="dk1"/>
              </a:buClr>
              <a:buSzPct val="34375"/>
              <a:buFont typeface="Arial"/>
              <a:buNone/>
            </a:pPr>
            <a:r>
              <a:rPr lang="en-US" dirty="0">
                <a:latin typeface="Arial"/>
                <a:ea typeface="Arial"/>
                <a:cs typeface="Arial"/>
                <a:sym typeface="Arial"/>
              </a:rPr>
              <a:t>-</a:t>
            </a:r>
            <a:r>
              <a:rPr lang="en-US" sz="1400" dirty="0"/>
              <a:t>Creating a website/app that will allow students to check the academic calendar, to know about internship opportunities(remote and physical) and participate in inter college fests and competitions </a:t>
            </a:r>
            <a:endParaRPr sz="1400" dirty="0"/>
          </a:p>
          <a:p>
            <a:pPr marL="0" lvl="0" indent="0" algn="l" rtl="0">
              <a:lnSpc>
                <a:spcPct val="115000"/>
              </a:lnSpc>
              <a:spcBef>
                <a:spcPts val="800"/>
              </a:spcBef>
              <a:spcAft>
                <a:spcPts val="0"/>
              </a:spcAft>
              <a:buClr>
                <a:schemeClr val="dk1"/>
              </a:buClr>
              <a:buSzPct val="34375"/>
              <a:buFont typeface="Arial"/>
              <a:buNone/>
            </a:pPr>
            <a:r>
              <a:rPr lang="en-US" sz="1400" dirty="0"/>
              <a:t>-This website was made using the following tech stacks:</a:t>
            </a:r>
            <a:endParaRPr sz="1400" dirty="0"/>
          </a:p>
          <a:p>
            <a:pPr marL="0" lvl="0" indent="0" algn="l" rtl="0">
              <a:lnSpc>
                <a:spcPct val="115000"/>
              </a:lnSpc>
              <a:spcBef>
                <a:spcPts val="800"/>
              </a:spcBef>
              <a:spcAft>
                <a:spcPts val="0"/>
              </a:spcAft>
              <a:buClr>
                <a:schemeClr val="dk1"/>
              </a:buClr>
              <a:buSzPct val="34375"/>
              <a:buFont typeface="Arial"/>
              <a:buNone/>
            </a:pPr>
            <a:r>
              <a:rPr lang="en-US" sz="1400" dirty="0"/>
              <a:t>-HTML - to create a general skeleton of the website semantically.</a:t>
            </a:r>
            <a:endParaRPr sz="1400" dirty="0"/>
          </a:p>
          <a:p>
            <a:pPr marL="0" lvl="0" indent="0" algn="l" rtl="0">
              <a:lnSpc>
                <a:spcPct val="115000"/>
              </a:lnSpc>
              <a:spcBef>
                <a:spcPts val="800"/>
              </a:spcBef>
              <a:spcAft>
                <a:spcPts val="0"/>
              </a:spcAft>
              <a:buClr>
                <a:schemeClr val="dk1"/>
              </a:buClr>
              <a:buSzPct val="34375"/>
              <a:buFont typeface="Arial"/>
              <a:buNone/>
            </a:pPr>
            <a:r>
              <a:rPr lang="en-US" sz="1400" dirty="0"/>
              <a:t>-CSS - to make the website look presentable, improve content accessibility and provide more flexibility to the website.</a:t>
            </a:r>
            <a:endParaRPr sz="1400" dirty="0"/>
          </a:p>
          <a:p>
            <a:pPr marL="0" lvl="0" indent="0" algn="l" rtl="0">
              <a:lnSpc>
                <a:spcPct val="115000"/>
              </a:lnSpc>
              <a:spcBef>
                <a:spcPts val="800"/>
              </a:spcBef>
              <a:spcAft>
                <a:spcPts val="0"/>
              </a:spcAft>
              <a:buClr>
                <a:schemeClr val="dk1"/>
              </a:buClr>
              <a:buSzPct val="34375"/>
              <a:buFont typeface="Arial"/>
              <a:buNone/>
            </a:pPr>
            <a:r>
              <a:rPr lang="en-US" sz="1400" dirty="0"/>
              <a:t>-JavaScript - To the make the website interactive.</a:t>
            </a:r>
          </a:p>
          <a:p>
            <a:pPr marL="0" lvl="0" indent="0" algn="l" rtl="0">
              <a:lnSpc>
                <a:spcPct val="115000"/>
              </a:lnSpc>
              <a:spcBef>
                <a:spcPts val="800"/>
              </a:spcBef>
              <a:spcAft>
                <a:spcPts val="0"/>
              </a:spcAft>
              <a:buClr>
                <a:schemeClr val="dk1"/>
              </a:buClr>
              <a:buSzPct val="34375"/>
              <a:buFont typeface="Arial"/>
              <a:buNone/>
            </a:pPr>
            <a:r>
              <a:rPr lang="en-US" sz="1400" dirty="0"/>
              <a:t>-     Making a Indian map which will display the colleges fest or events or </a:t>
            </a:r>
            <a:r>
              <a:rPr lang="en-US" sz="1400" dirty="0" err="1"/>
              <a:t>programmes</a:t>
            </a:r>
            <a:r>
              <a:rPr lang="en-US" sz="1400" dirty="0"/>
              <a:t> and will be shown in cinematic ways through our website.</a:t>
            </a:r>
          </a:p>
          <a:p>
            <a:pPr marL="285750" lvl="0" indent="-285750" algn="l" rtl="0">
              <a:lnSpc>
                <a:spcPct val="115000"/>
              </a:lnSpc>
              <a:spcBef>
                <a:spcPts val="800"/>
              </a:spcBef>
              <a:spcAft>
                <a:spcPts val="0"/>
              </a:spcAft>
              <a:buClr>
                <a:schemeClr val="dk1"/>
              </a:buClr>
              <a:buSzPct val="34375"/>
              <a:buFont typeface="Symbol" panose="05050102010706020507" pitchFamily="18" charset="2"/>
              <a:buChar char="Þ"/>
            </a:pPr>
            <a:r>
              <a:rPr lang="en-US" sz="1400" dirty="0"/>
              <a:t>Collaborating with different </a:t>
            </a:r>
            <a:r>
              <a:rPr lang="en-IN" sz="1400" dirty="0"/>
              <a:t>institutions (</a:t>
            </a:r>
            <a:r>
              <a:rPr lang="en-IN" sz="1400" dirty="0" err="1"/>
              <a:t>likeVIT,IITS,NITS</a:t>
            </a:r>
            <a:r>
              <a:rPr lang="en-IN" sz="1400" dirty="0"/>
              <a:t>) for providing skilled courses and internship programme for students and it will be advertised in the calendar.</a:t>
            </a:r>
          </a:p>
          <a:p>
            <a:pPr marL="285750" lvl="0" indent="-285750" algn="l" rtl="0">
              <a:lnSpc>
                <a:spcPct val="115000"/>
              </a:lnSpc>
              <a:spcBef>
                <a:spcPts val="800"/>
              </a:spcBef>
              <a:spcAft>
                <a:spcPts val="0"/>
              </a:spcAft>
              <a:buClr>
                <a:schemeClr val="dk1"/>
              </a:buClr>
              <a:buSzPct val="34375"/>
              <a:buFontTx/>
              <a:buChar char="-"/>
            </a:pPr>
            <a:r>
              <a:rPr lang="en-IN" sz="1400" dirty="0"/>
              <a:t>Making the calendar open source such that students can promote their college fests and events and those details will be updated in the calendar.(It will be done under authorization with student welfare community)</a:t>
            </a:r>
          </a:p>
          <a:p>
            <a:pPr marL="285750" lvl="0" indent="-285750" algn="l" rtl="0">
              <a:lnSpc>
                <a:spcPct val="115000"/>
              </a:lnSpc>
              <a:spcBef>
                <a:spcPts val="800"/>
              </a:spcBef>
              <a:spcAft>
                <a:spcPts val="0"/>
              </a:spcAft>
              <a:buClr>
                <a:schemeClr val="dk1"/>
              </a:buClr>
              <a:buSzPct val="34375"/>
              <a:buFontTx/>
              <a:buChar char="-"/>
            </a:pPr>
            <a:r>
              <a:rPr lang="en-IN" sz="1400" dirty="0"/>
              <a:t>During festive seasons all colleges can share their </a:t>
            </a:r>
            <a:r>
              <a:rPr lang="en-IN" sz="1400" dirty="0" err="1"/>
              <a:t>photos,videos</a:t>
            </a:r>
            <a:r>
              <a:rPr lang="en-IN" sz="1400" dirty="0"/>
              <a:t> which all will be advertised and  an Indian map with their photos will be designed and will be displayed through our website.</a:t>
            </a:r>
          </a:p>
          <a:p>
            <a:pPr marL="285750" lvl="0" indent="-285750" algn="l" rtl="0">
              <a:lnSpc>
                <a:spcPct val="115000"/>
              </a:lnSpc>
              <a:spcBef>
                <a:spcPts val="800"/>
              </a:spcBef>
              <a:spcAft>
                <a:spcPts val="0"/>
              </a:spcAft>
              <a:buClr>
                <a:schemeClr val="dk1"/>
              </a:buClr>
              <a:buSzPct val="34375"/>
              <a:buFontTx/>
              <a:buChar char="-"/>
            </a:pPr>
            <a:r>
              <a:rPr lang="en-IN" sz="1400" dirty="0"/>
              <a:t>Adding option for  linking the registered events timing with alarm clocks so that 2 alarm signal(one ---- before and one  few time before the event) can be given so that registered students shouldn’t miss their events.</a:t>
            </a:r>
          </a:p>
          <a:p>
            <a:pPr marL="285750" lvl="0" indent="-285750" algn="l" rtl="0">
              <a:lnSpc>
                <a:spcPct val="115000"/>
              </a:lnSpc>
              <a:spcBef>
                <a:spcPts val="800"/>
              </a:spcBef>
              <a:spcAft>
                <a:spcPts val="0"/>
              </a:spcAft>
              <a:buClr>
                <a:schemeClr val="dk1"/>
              </a:buClr>
              <a:buSzPct val="34375"/>
              <a:buFontTx/>
              <a:buChar char="-"/>
            </a:pPr>
            <a:r>
              <a:rPr lang="en-IN" sz="1400" dirty="0"/>
              <a:t>Providing latest tech </a:t>
            </a:r>
            <a:r>
              <a:rPr lang="en-IN" sz="1400" dirty="0" err="1"/>
              <a:t>news,startup</a:t>
            </a:r>
            <a:r>
              <a:rPr lang="en-IN" sz="1400" dirty="0"/>
              <a:t> </a:t>
            </a:r>
            <a:r>
              <a:rPr lang="en-IN" sz="1400" dirty="0" err="1"/>
              <a:t>news,facts,tips,alternatives</a:t>
            </a:r>
            <a:r>
              <a:rPr lang="en-IN" sz="1400" dirty="0"/>
              <a:t>, and daily motivation quotes for students to daily visit us with the help of social </a:t>
            </a:r>
            <a:r>
              <a:rPr lang="en-IN" sz="1400" dirty="0" err="1"/>
              <a:t>media,youtubers,google</a:t>
            </a:r>
            <a:r>
              <a:rPr lang="en-IN" sz="1400" dirty="0"/>
              <a:t> etc.</a:t>
            </a:r>
          </a:p>
          <a:p>
            <a:pPr marL="285750" lvl="0" indent="-285750" algn="l" rtl="0">
              <a:lnSpc>
                <a:spcPct val="115000"/>
              </a:lnSpc>
              <a:spcBef>
                <a:spcPts val="800"/>
              </a:spcBef>
              <a:spcAft>
                <a:spcPts val="0"/>
              </a:spcAft>
              <a:buClr>
                <a:schemeClr val="dk1"/>
              </a:buClr>
              <a:buSzPct val="34375"/>
              <a:buFontTx/>
              <a:buChar char="-"/>
            </a:pPr>
            <a:endParaRPr lang="en-IN" sz="1400" dirty="0"/>
          </a:p>
          <a:p>
            <a:pPr marL="285750" lvl="0" indent="-285750" algn="l" rtl="0">
              <a:lnSpc>
                <a:spcPct val="115000"/>
              </a:lnSpc>
              <a:spcBef>
                <a:spcPts val="800"/>
              </a:spcBef>
              <a:spcAft>
                <a:spcPts val="0"/>
              </a:spcAft>
              <a:buClr>
                <a:schemeClr val="dk1"/>
              </a:buClr>
              <a:buSzPct val="34375"/>
              <a:buFontTx/>
              <a:buChar char="-"/>
            </a:pPr>
            <a:endParaRPr lang="en-IN" sz="1400" dirty="0"/>
          </a:p>
          <a:p>
            <a:pPr marL="285750" lvl="0" indent="-285750" algn="l" rtl="0">
              <a:lnSpc>
                <a:spcPct val="115000"/>
              </a:lnSpc>
              <a:spcBef>
                <a:spcPts val="800"/>
              </a:spcBef>
              <a:spcAft>
                <a:spcPts val="0"/>
              </a:spcAft>
              <a:buClr>
                <a:schemeClr val="dk1"/>
              </a:buClr>
              <a:buSzPct val="34375"/>
              <a:buFontTx/>
              <a:buChar char="-"/>
            </a:pPr>
            <a:endParaRPr lang="en-IN" sz="1400" dirty="0"/>
          </a:p>
          <a:p>
            <a:pPr marL="285750" lvl="0" indent="-285750" algn="l" rtl="0">
              <a:lnSpc>
                <a:spcPct val="115000"/>
              </a:lnSpc>
              <a:spcBef>
                <a:spcPts val="800"/>
              </a:spcBef>
              <a:spcAft>
                <a:spcPts val="0"/>
              </a:spcAft>
              <a:buClr>
                <a:schemeClr val="dk1"/>
              </a:buClr>
              <a:buSzPct val="34375"/>
              <a:buFontTx/>
              <a:buChar char="-"/>
            </a:pPr>
            <a:endParaRPr lang="en-IN" sz="1400" dirty="0"/>
          </a:p>
          <a:p>
            <a:pPr marL="285750" lvl="0" indent="-285750" algn="l" rtl="0">
              <a:lnSpc>
                <a:spcPct val="115000"/>
              </a:lnSpc>
              <a:spcBef>
                <a:spcPts val="800"/>
              </a:spcBef>
              <a:spcAft>
                <a:spcPts val="0"/>
              </a:spcAft>
              <a:buClr>
                <a:schemeClr val="dk1"/>
              </a:buClr>
              <a:buSzPct val="34375"/>
              <a:buFontTx/>
              <a:buChar char="-"/>
            </a:pPr>
            <a:endParaRPr sz="4000" dirty="0"/>
          </a:p>
          <a:p>
            <a:pPr marL="342900" lvl="0" indent="-139700" algn="l" rtl="0">
              <a:spcBef>
                <a:spcPts val="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633952" y="0"/>
            <a:ext cx="8017497" cy="57865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a:buNone/>
            </a:pPr>
            <a:r>
              <a:rPr lang="en-US" u="sng" dirty="0">
                <a:latin typeface="Times New Roman"/>
                <a:ea typeface="Times New Roman"/>
                <a:cs typeface="Times New Roman"/>
                <a:sym typeface="Times New Roman"/>
              </a:rPr>
              <a:t>Outcome of the Proposed Idea</a:t>
            </a:r>
            <a:endParaRPr u="sng" dirty="0">
              <a:latin typeface="Times New Roman"/>
              <a:ea typeface="Times New Roman"/>
              <a:cs typeface="Times New Roman"/>
              <a:sym typeface="Times New Roman"/>
            </a:endParaRPr>
          </a:p>
        </p:txBody>
      </p:sp>
      <p:sp>
        <p:nvSpPr>
          <p:cNvPr id="106" name="Google Shape;106;p4"/>
          <p:cNvSpPr txBox="1">
            <a:spLocks noGrp="1"/>
          </p:cNvSpPr>
          <p:nvPr>
            <p:ph type="body" idx="1"/>
          </p:nvPr>
        </p:nvSpPr>
        <p:spPr>
          <a:xfrm>
            <a:off x="141401" y="473637"/>
            <a:ext cx="9002598" cy="6308948"/>
          </a:xfrm>
          <a:prstGeom prst="rect">
            <a:avLst/>
          </a:prstGeom>
          <a:noFill/>
          <a:ln>
            <a:noFill/>
          </a:ln>
        </p:spPr>
        <p:txBody>
          <a:bodyPr spcFirstLastPara="1" wrap="square" lIns="91425" tIns="45700" rIns="91425" bIns="45700" anchor="t" anchorCtr="0">
            <a:noAutofit/>
          </a:bodyPr>
          <a:lstStyle/>
          <a:p>
            <a:pPr marL="342900" lvl="0" indent="-292100" algn="l" rtl="0">
              <a:spcBef>
                <a:spcPts val="0"/>
              </a:spcBef>
              <a:spcAft>
                <a:spcPts val="0"/>
              </a:spcAft>
              <a:buClr>
                <a:schemeClr val="dk1"/>
              </a:buClr>
              <a:buSzPts val="2400"/>
              <a:buFont typeface="Times New Roman"/>
              <a:buChar char="•"/>
            </a:pPr>
            <a:r>
              <a:rPr lang="en-US" sz="1900" dirty="0">
                <a:latin typeface="Times New Roman"/>
                <a:ea typeface="Times New Roman"/>
                <a:cs typeface="Times New Roman"/>
                <a:sym typeface="Times New Roman"/>
              </a:rPr>
              <a:t>This will help the government agencies to implement their schemes , scholarship tests and research </a:t>
            </a:r>
            <a:r>
              <a:rPr lang="en-US" sz="1900" dirty="0" err="1">
                <a:latin typeface="Times New Roman"/>
                <a:ea typeface="Times New Roman"/>
                <a:cs typeface="Times New Roman"/>
                <a:sym typeface="Times New Roman"/>
              </a:rPr>
              <a:t>programmes</a:t>
            </a:r>
            <a:r>
              <a:rPr lang="en-US" sz="1900" dirty="0">
                <a:latin typeface="Times New Roman"/>
                <a:ea typeface="Times New Roman"/>
                <a:cs typeface="Times New Roman"/>
                <a:sym typeface="Times New Roman"/>
              </a:rPr>
              <a:t> in all the academic institutions effectively due to a single integrated calendar. </a:t>
            </a:r>
            <a:endParaRPr sz="1900" dirty="0">
              <a:latin typeface="Times New Roman"/>
              <a:ea typeface="Times New Roman"/>
              <a:cs typeface="Times New Roman"/>
              <a:sym typeface="Times New Roman"/>
            </a:endParaRPr>
          </a:p>
          <a:p>
            <a:pPr marL="342900" lvl="0" indent="-292100" algn="l" rtl="0">
              <a:spcBef>
                <a:spcPts val="0"/>
              </a:spcBef>
              <a:spcAft>
                <a:spcPts val="0"/>
              </a:spcAft>
              <a:buSzPts val="2400"/>
              <a:buFont typeface="Times New Roman"/>
              <a:buChar char="•"/>
            </a:pPr>
            <a:r>
              <a:rPr lang="en-US" sz="1900" dirty="0">
                <a:latin typeface="Times New Roman"/>
                <a:ea typeface="Times New Roman"/>
                <a:cs typeface="Times New Roman"/>
                <a:sym typeface="Times New Roman"/>
              </a:rPr>
              <a:t>This will  help the students across the country to go ahead with their preferred courses in a hassle-free manner.</a:t>
            </a:r>
            <a:endParaRPr sz="1900" dirty="0">
              <a:latin typeface="Times New Roman"/>
              <a:ea typeface="Times New Roman"/>
              <a:cs typeface="Times New Roman"/>
              <a:sym typeface="Times New Roman"/>
            </a:endParaRPr>
          </a:p>
          <a:p>
            <a:pPr marL="342900" lvl="0" indent="-381000" algn="l" rtl="0">
              <a:lnSpc>
                <a:spcPct val="115000"/>
              </a:lnSpc>
              <a:spcBef>
                <a:spcPts val="0"/>
              </a:spcBef>
              <a:spcAft>
                <a:spcPts val="0"/>
              </a:spcAft>
              <a:buSzPts val="2400"/>
              <a:buFont typeface="Times New Roman"/>
              <a:buChar char="•"/>
            </a:pPr>
            <a:r>
              <a:rPr lang="en-US" sz="1900" dirty="0">
                <a:latin typeface="Times New Roman"/>
                <a:ea typeface="Times New Roman"/>
                <a:cs typeface="Times New Roman"/>
                <a:sym typeface="Times New Roman"/>
              </a:rPr>
              <a:t>Students will  get a well organized timetable so that their exams and counselling for higher education won't clash with each other which will reduce their waste of time and money.</a:t>
            </a:r>
            <a:endParaRPr sz="1900" dirty="0">
              <a:latin typeface="Times New Roman"/>
              <a:ea typeface="Times New Roman"/>
              <a:cs typeface="Times New Roman"/>
              <a:sym typeface="Times New Roman"/>
            </a:endParaRPr>
          </a:p>
          <a:p>
            <a:pPr marL="342900" lvl="0" indent="-381000" algn="l" rtl="0">
              <a:lnSpc>
                <a:spcPct val="115000"/>
              </a:lnSpc>
              <a:spcBef>
                <a:spcPts val="0"/>
              </a:spcBef>
              <a:spcAft>
                <a:spcPts val="0"/>
              </a:spcAft>
              <a:buSzPts val="2400"/>
              <a:buFont typeface="Times New Roman"/>
              <a:buChar char="•"/>
            </a:pPr>
            <a:r>
              <a:rPr lang="en-US" sz="1900" dirty="0">
                <a:latin typeface="Times New Roman"/>
                <a:ea typeface="Times New Roman"/>
                <a:cs typeface="Times New Roman"/>
                <a:sym typeface="Times New Roman"/>
              </a:rPr>
              <a:t>It will be easy for government to launch their new schemes or update their existing schemes.</a:t>
            </a:r>
          </a:p>
          <a:p>
            <a:pPr marL="342900" lvl="0" indent="-381000" algn="l" rtl="0">
              <a:lnSpc>
                <a:spcPct val="115000"/>
              </a:lnSpc>
              <a:spcBef>
                <a:spcPts val="0"/>
              </a:spcBef>
              <a:spcAft>
                <a:spcPts val="0"/>
              </a:spcAft>
              <a:buSzPts val="2400"/>
              <a:buFont typeface="Times New Roman"/>
              <a:buChar char="•"/>
            </a:pPr>
            <a:r>
              <a:rPr lang="en-US" sz="1900" dirty="0">
                <a:latin typeface="Times New Roman"/>
                <a:ea typeface="Times New Roman"/>
                <a:cs typeface="Times New Roman"/>
                <a:sym typeface="Times New Roman"/>
              </a:rPr>
              <a:t>Colleges can sell tickets to outsiders who wants to visit respective colleges during fests and revenue can be generated and colleges will get exposure.</a:t>
            </a:r>
          </a:p>
          <a:p>
            <a:pPr marL="342900" lvl="0" indent="-381000" algn="l" rtl="0">
              <a:lnSpc>
                <a:spcPct val="115000"/>
              </a:lnSpc>
              <a:spcBef>
                <a:spcPts val="0"/>
              </a:spcBef>
              <a:spcAft>
                <a:spcPts val="0"/>
              </a:spcAft>
              <a:buSzPts val="2400"/>
              <a:buFont typeface="Times New Roman"/>
              <a:buChar char="•"/>
            </a:pPr>
            <a:r>
              <a:rPr lang="en-US" sz="1900" dirty="0">
                <a:latin typeface="Times New Roman"/>
                <a:ea typeface="Times New Roman"/>
                <a:cs typeface="Times New Roman"/>
                <a:sym typeface="Times New Roman"/>
              </a:rPr>
              <a:t>Bringing professional courses with collab of institutes like </a:t>
            </a:r>
            <a:r>
              <a:rPr lang="en-US" sz="1900" dirty="0" err="1">
                <a:latin typeface="Times New Roman"/>
                <a:ea typeface="Times New Roman"/>
                <a:cs typeface="Times New Roman"/>
                <a:sym typeface="Times New Roman"/>
              </a:rPr>
              <a:t>VITs,IITs,NITs</a:t>
            </a:r>
            <a:r>
              <a:rPr lang="en-US" sz="1900" dirty="0">
                <a:latin typeface="Times New Roman"/>
                <a:ea typeface="Times New Roman"/>
                <a:cs typeface="Times New Roman"/>
                <a:sym typeface="Times New Roman"/>
              </a:rPr>
              <a:t> (like NPTEL) during different seasons of the year and revenues can be generated on the basis of demand.</a:t>
            </a:r>
          </a:p>
          <a:p>
            <a:pPr marL="342900" lvl="0" indent="-381000" algn="l" rtl="0">
              <a:lnSpc>
                <a:spcPct val="115000"/>
              </a:lnSpc>
              <a:spcBef>
                <a:spcPts val="0"/>
              </a:spcBef>
              <a:spcAft>
                <a:spcPts val="0"/>
              </a:spcAft>
              <a:buSzPts val="2400"/>
              <a:buFont typeface="Times New Roman"/>
              <a:buChar char="•"/>
            </a:pPr>
            <a:r>
              <a:rPr lang="en-US" sz="1900" dirty="0">
                <a:latin typeface="Times New Roman"/>
                <a:ea typeface="Times New Roman"/>
                <a:cs typeface="Times New Roman"/>
                <a:sym typeface="Times New Roman"/>
              </a:rPr>
              <a:t>During gaming tournaments large students can participate and students and colleges will get huge exposure and revenue can be generated because every college has a gamer</a:t>
            </a:r>
          </a:p>
          <a:p>
            <a:pPr marL="342900" lvl="0" indent="-381000" algn="l" rtl="0">
              <a:lnSpc>
                <a:spcPct val="115000"/>
              </a:lnSpc>
              <a:spcBef>
                <a:spcPts val="0"/>
              </a:spcBef>
              <a:spcAft>
                <a:spcPts val="0"/>
              </a:spcAft>
              <a:buSzPts val="2400"/>
              <a:buFont typeface="Times New Roman"/>
              <a:buChar char="•"/>
            </a:pPr>
            <a:r>
              <a:rPr lang="en-US" sz="1900" dirty="0">
                <a:latin typeface="Times New Roman"/>
                <a:ea typeface="Times New Roman"/>
                <a:cs typeface="Times New Roman"/>
                <a:sym typeface="Times New Roman"/>
              </a:rPr>
              <a:t>Students will remain updated towards all </a:t>
            </a:r>
            <a:r>
              <a:rPr lang="en-IN" sz="1900" dirty="0">
                <a:latin typeface="Times New Roman"/>
                <a:ea typeface="Times New Roman"/>
                <a:cs typeface="Times New Roman"/>
                <a:sym typeface="Times New Roman"/>
              </a:rPr>
              <a:t>opportunities</a:t>
            </a:r>
            <a:r>
              <a:rPr lang="en-US" sz="1900" dirty="0">
                <a:latin typeface="Times New Roman"/>
                <a:ea typeface="Times New Roman"/>
                <a:cs typeface="Times New Roman"/>
                <a:sym typeface="Times New Roman"/>
              </a:rPr>
              <a:t>,</a:t>
            </a:r>
            <a:r>
              <a:rPr lang="en-US" sz="1900" dirty="0" err="1">
                <a:latin typeface="Times New Roman"/>
                <a:ea typeface="Times New Roman"/>
                <a:cs typeface="Times New Roman"/>
                <a:sym typeface="Times New Roman"/>
              </a:rPr>
              <a:t>tests,quiz,hackathons,tech</a:t>
            </a:r>
            <a:r>
              <a:rPr lang="en-US" sz="1900" dirty="0">
                <a:latin typeface="Times New Roman"/>
                <a:ea typeface="Times New Roman"/>
                <a:cs typeface="Times New Roman"/>
                <a:sym typeface="Times New Roman"/>
              </a:rPr>
              <a:t> </a:t>
            </a:r>
            <a:r>
              <a:rPr lang="en-US" sz="1900" dirty="0" err="1">
                <a:latin typeface="Times New Roman"/>
                <a:ea typeface="Times New Roman"/>
                <a:cs typeface="Times New Roman"/>
                <a:sym typeface="Times New Roman"/>
              </a:rPr>
              <a:t>news,and</a:t>
            </a:r>
            <a:r>
              <a:rPr lang="en-US" sz="1900" dirty="0">
                <a:latin typeface="Times New Roman"/>
                <a:ea typeface="Times New Roman"/>
                <a:cs typeface="Times New Roman"/>
                <a:sym typeface="Times New Roman"/>
              </a:rPr>
              <a:t> daily </a:t>
            </a:r>
            <a:r>
              <a:rPr lang="en-IN" sz="1900" dirty="0">
                <a:latin typeface="Times New Roman"/>
                <a:ea typeface="Times New Roman"/>
                <a:cs typeface="Times New Roman"/>
                <a:sym typeface="Times New Roman"/>
              </a:rPr>
              <a:t>motivation quotes.</a:t>
            </a:r>
            <a:endParaRPr lang="en-US" sz="1900" dirty="0">
              <a:latin typeface="Times New Roman"/>
              <a:ea typeface="Times New Roman"/>
              <a:cs typeface="Times New Roman"/>
              <a:sym typeface="Times New Roman"/>
            </a:endParaRPr>
          </a:p>
          <a:p>
            <a:pPr marL="342900" lvl="0" indent="-381000" algn="l" rtl="0">
              <a:lnSpc>
                <a:spcPct val="115000"/>
              </a:lnSpc>
              <a:spcBef>
                <a:spcPts val="0"/>
              </a:spcBef>
              <a:spcAft>
                <a:spcPts val="0"/>
              </a:spcAft>
              <a:buSzPts val="2400"/>
              <a:buFont typeface="Times New Roman"/>
              <a:buChar char="•"/>
            </a:pPr>
            <a:endParaRPr lang="en-US" sz="2000" dirty="0">
              <a:latin typeface="Times New Roman"/>
              <a:ea typeface="Times New Roman"/>
              <a:cs typeface="Times New Roman"/>
              <a:sym typeface="Times New Roman"/>
            </a:endParaRPr>
          </a:p>
          <a:p>
            <a:pPr marL="342900" lvl="0" indent="-381000" algn="l" rtl="0">
              <a:lnSpc>
                <a:spcPct val="115000"/>
              </a:lnSpc>
              <a:spcBef>
                <a:spcPts val="0"/>
              </a:spcBef>
              <a:spcAft>
                <a:spcPts val="0"/>
              </a:spcAft>
              <a:buSzPts val="2400"/>
              <a:buFont typeface="Times New Roman"/>
              <a:buChar char="•"/>
            </a:pPr>
            <a:endParaRPr sz="2000" dirty="0">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sz="24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867</Words>
  <Application>Microsoft Office PowerPoint</Application>
  <PresentationFormat>On-screen Show (4:3)</PresentationFormat>
  <Paragraphs>45</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inherit</vt:lpstr>
      <vt:lpstr>Symbol</vt:lpstr>
      <vt:lpstr>Times New Roman</vt:lpstr>
      <vt:lpstr>Office Theme</vt:lpstr>
      <vt:lpstr>PowerPoint Presentation</vt:lpstr>
      <vt:lpstr>Proposed Idea</vt:lpstr>
      <vt:lpstr>Implementation</vt:lpstr>
      <vt:lpstr>Outcome of the Proposed Idea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Anshuman Das</cp:lastModifiedBy>
  <cp:revision>11</cp:revision>
  <dcterms:created xsi:type="dcterms:W3CDTF">2006-08-16T00:00:00Z</dcterms:created>
  <dcterms:modified xsi:type="dcterms:W3CDTF">2022-04-10T17:53:17Z</dcterms:modified>
</cp:coreProperties>
</file>