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0"/>
  </p:normalViewPr>
  <p:slideViewPr>
    <p:cSldViewPr snapToGrid="0" snapToObjects="1">
      <p:cViewPr varScale="1">
        <p:scale>
          <a:sx n="145" d="100"/>
          <a:sy n="145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8B11C-34BC-426E-9B59-CD385A46949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7EBCC6-B77F-4F89-9B8E-EB87DADCF56F}">
      <dgm:prSet/>
      <dgm:spPr/>
      <dgm:t>
        <a:bodyPr/>
        <a:lstStyle/>
        <a:p>
          <a:r>
            <a:rPr lang="en-US"/>
            <a:t>1. To analyze historical crime data to identify trends and patterns.</a:t>
          </a:r>
        </a:p>
      </dgm:t>
    </dgm:pt>
    <dgm:pt modelId="{25FF6380-6885-4E71-A94C-BC199D3667F6}" type="parTrans" cxnId="{11571918-0C8E-45F6-B631-D52D941786EF}">
      <dgm:prSet/>
      <dgm:spPr/>
      <dgm:t>
        <a:bodyPr/>
        <a:lstStyle/>
        <a:p>
          <a:endParaRPr lang="en-US"/>
        </a:p>
      </dgm:t>
    </dgm:pt>
    <dgm:pt modelId="{6483A690-7BC5-4A9D-BA11-DB1CCEB7FA9F}" type="sibTrans" cxnId="{11571918-0C8E-45F6-B631-D52D941786EF}">
      <dgm:prSet/>
      <dgm:spPr/>
      <dgm:t>
        <a:bodyPr/>
        <a:lstStyle/>
        <a:p>
          <a:endParaRPr lang="en-US"/>
        </a:p>
      </dgm:t>
    </dgm:pt>
    <dgm:pt modelId="{F9756EC9-D568-49ED-9AF4-44340D4401DE}">
      <dgm:prSet/>
      <dgm:spPr/>
      <dgm:t>
        <a:bodyPr/>
        <a:lstStyle/>
        <a:p>
          <a:r>
            <a:rPr lang="en-US"/>
            <a:t>2. To forecast future crime rates using predictive modeling.</a:t>
          </a:r>
        </a:p>
      </dgm:t>
    </dgm:pt>
    <dgm:pt modelId="{DE3EB968-2BB5-4DCC-BFB8-8346D6C1D8F2}" type="parTrans" cxnId="{0ECB31E8-FCBE-4836-9AD3-943189CDAD84}">
      <dgm:prSet/>
      <dgm:spPr/>
      <dgm:t>
        <a:bodyPr/>
        <a:lstStyle/>
        <a:p>
          <a:endParaRPr lang="en-US"/>
        </a:p>
      </dgm:t>
    </dgm:pt>
    <dgm:pt modelId="{9037AC9E-E764-4BA1-A5DF-4074D94D4C6C}" type="sibTrans" cxnId="{0ECB31E8-FCBE-4836-9AD3-943189CDAD84}">
      <dgm:prSet/>
      <dgm:spPr/>
      <dgm:t>
        <a:bodyPr/>
        <a:lstStyle/>
        <a:p>
          <a:endParaRPr lang="en-US"/>
        </a:p>
      </dgm:t>
    </dgm:pt>
    <dgm:pt modelId="{039C5B11-33C3-497E-A612-3EA33F85D1CB}">
      <dgm:prSet/>
      <dgm:spPr/>
      <dgm:t>
        <a:bodyPr/>
        <a:lstStyle/>
        <a:p>
          <a:r>
            <a:rPr lang="en-US"/>
            <a:t>3. To identify high-risk regions and suggest preventive measures.</a:t>
          </a:r>
        </a:p>
      </dgm:t>
    </dgm:pt>
    <dgm:pt modelId="{47A165C5-D0DD-49B7-B584-0C9861DFCD26}" type="parTrans" cxnId="{D144B228-5FB9-416B-9504-C822E5997605}">
      <dgm:prSet/>
      <dgm:spPr/>
      <dgm:t>
        <a:bodyPr/>
        <a:lstStyle/>
        <a:p>
          <a:endParaRPr lang="en-US"/>
        </a:p>
      </dgm:t>
    </dgm:pt>
    <dgm:pt modelId="{9E6F8E6F-1FF9-402F-B85B-388279CB8679}" type="sibTrans" cxnId="{D144B228-5FB9-416B-9504-C822E5997605}">
      <dgm:prSet/>
      <dgm:spPr/>
      <dgm:t>
        <a:bodyPr/>
        <a:lstStyle/>
        <a:p>
          <a:endParaRPr lang="en-US"/>
        </a:p>
      </dgm:t>
    </dgm:pt>
    <dgm:pt modelId="{7C742D85-1A86-934E-B2F0-86C9E75442B8}" type="pres">
      <dgm:prSet presAssocID="{2568B11C-34BC-426E-9B59-CD385A469490}" presName="outerComposite" presStyleCnt="0">
        <dgm:presLayoutVars>
          <dgm:chMax val="5"/>
          <dgm:dir/>
          <dgm:resizeHandles val="exact"/>
        </dgm:presLayoutVars>
      </dgm:prSet>
      <dgm:spPr/>
    </dgm:pt>
    <dgm:pt modelId="{71BA9515-5CBA-BC49-9858-69926DCA84B0}" type="pres">
      <dgm:prSet presAssocID="{2568B11C-34BC-426E-9B59-CD385A469490}" presName="dummyMaxCanvas" presStyleCnt="0">
        <dgm:presLayoutVars/>
      </dgm:prSet>
      <dgm:spPr/>
    </dgm:pt>
    <dgm:pt modelId="{CC398897-4536-B341-A9AC-DDAC2D9EE96C}" type="pres">
      <dgm:prSet presAssocID="{2568B11C-34BC-426E-9B59-CD385A469490}" presName="ThreeNodes_1" presStyleLbl="node1" presStyleIdx="0" presStyleCnt="3">
        <dgm:presLayoutVars>
          <dgm:bulletEnabled val="1"/>
        </dgm:presLayoutVars>
      </dgm:prSet>
      <dgm:spPr/>
    </dgm:pt>
    <dgm:pt modelId="{CF2C40F9-2EF0-AB46-951D-1604128AD4DA}" type="pres">
      <dgm:prSet presAssocID="{2568B11C-34BC-426E-9B59-CD385A469490}" presName="ThreeNodes_2" presStyleLbl="node1" presStyleIdx="1" presStyleCnt="3">
        <dgm:presLayoutVars>
          <dgm:bulletEnabled val="1"/>
        </dgm:presLayoutVars>
      </dgm:prSet>
      <dgm:spPr/>
    </dgm:pt>
    <dgm:pt modelId="{F348FF56-34EA-254A-8E22-4A129D56A72E}" type="pres">
      <dgm:prSet presAssocID="{2568B11C-34BC-426E-9B59-CD385A469490}" presName="ThreeNodes_3" presStyleLbl="node1" presStyleIdx="2" presStyleCnt="3">
        <dgm:presLayoutVars>
          <dgm:bulletEnabled val="1"/>
        </dgm:presLayoutVars>
      </dgm:prSet>
      <dgm:spPr/>
    </dgm:pt>
    <dgm:pt modelId="{6201D8DE-103C-BD4A-A1B4-133953FB0307}" type="pres">
      <dgm:prSet presAssocID="{2568B11C-34BC-426E-9B59-CD385A469490}" presName="ThreeConn_1-2" presStyleLbl="fgAccFollowNode1" presStyleIdx="0" presStyleCnt="2">
        <dgm:presLayoutVars>
          <dgm:bulletEnabled val="1"/>
        </dgm:presLayoutVars>
      </dgm:prSet>
      <dgm:spPr/>
    </dgm:pt>
    <dgm:pt modelId="{0E8F4111-068F-3841-8FD2-FD64BD52D2D8}" type="pres">
      <dgm:prSet presAssocID="{2568B11C-34BC-426E-9B59-CD385A469490}" presName="ThreeConn_2-3" presStyleLbl="fgAccFollowNode1" presStyleIdx="1" presStyleCnt="2">
        <dgm:presLayoutVars>
          <dgm:bulletEnabled val="1"/>
        </dgm:presLayoutVars>
      </dgm:prSet>
      <dgm:spPr/>
    </dgm:pt>
    <dgm:pt modelId="{73D91A91-56FC-1F4F-B5DF-E3005E7A8E4D}" type="pres">
      <dgm:prSet presAssocID="{2568B11C-34BC-426E-9B59-CD385A469490}" presName="ThreeNodes_1_text" presStyleLbl="node1" presStyleIdx="2" presStyleCnt="3">
        <dgm:presLayoutVars>
          <dgm:bulletEnabled val="1"/>
        </dgm:presLayoutVars>
      </dgm:prSet>
      <dgm:spPr/>
    </dgm:pt>
    <dgm:pt modelId="{253627DE-38FD-3144-BE24-403BEC24295C}" type="pres">
      <dgm:prSet presAssocID="{2568B11C-34BC-426E-9B59-CD385A469490}" presName="ThreeNodes_2_text" presStyleLbl="node1" presStyleIdx="2" presStyleCnt="3">
        <dgm:presLayoutVars>
          <dgm:bulletEnabled val="1"/>
        </dgm:presLayoutVars>
      </dgm:prSet>
      <dgm:spPr/>
    </dgm:pt>
    <dgm:pt modelId="{8D76EC35-9C61-FF45-9F43-648DADD8BDD3}" type="pres">
      <dgm:prSet presAssocID="{2568B11C-34BC-426E-9B59-CD385A46949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571918-0C8E-45F6-B631-D52D941786EF}" srcId="{2568B11C-34BC-426E-9B59-CD385A469490}" destId="{097EBCC6-B77F-4F89-9B8E-EB87DADCF56F}" srcOrd="0" destOrd="0" parTransId="{25FF6380-6885-4E71-A94C-BC199D3667F6}" sibTransId="{6483A690-7BC5-4A9D-BA11-DB1CCEB7FA9F}"/>
    <dgm:cxn modelId="{D144B228-5FB9-416B-9504-C822E5997605}" srcId="{2568B11C-34BC-426E-9B59-CD385A469490}" destId="{039C5B11-33C3-497E-A612-3EA33F85D1CB}" srcOrd="2" destOrd="0" parTransId="{47A165C5-D0DD-49B7-B584-0C9861DFCD26}" sibTransId="{9E6F8E6F-1FF9-402F-B85B-388279CB8679}"/>
    <dgm:cxn modelId="{1244554C-40AB-B34F-AFBB-228C96B9BEFB}" type="presOf" srcId="{F9756EC9-D568-49ED-9AF4-44340D4401DE}" destId="{253627DE-38FD-3144-BE24-403BEC24295C}" srcOrd="1" destOrd="0" presId="urn:microsoft.com/office/officeart/2005/8/layout/vProcess5"/>
    <dgm:cxn modelId="{3B1F395B-6BE1-0041-9AE7-7174277EE076}" type="presOf" srcId="{097EBCC6-B77F-4F89-9B8E-EB87DADCF56F}" destId="{CC398897-4536-B341-A9AC-DDAC2D9EE96C}" srcOrd="0" destOrd="0" presId="urn:microsoft.com/office/officeart/2005/8/layout/vProcess5"/>
    <dgm:cxn modelId="{F8F2FEA1-CD45-DE40-9723-BE6C694C6543}" type="presOf" srcId="{9037AC9E-E764-4BA1-A5DF-4074D94D4C6C}" destId="{0E8F4111-068F-3841-8FD2-FD64BD52D2D8}" srcOrd="0" destOrd="0" presId="urn:microsoft.com/office/officeart/2005/8/layout/vProcess5"/>
    <dgm:cxn modelId="{593B38A2-0D6C-B940-8CE6-0C0D11D25D82}" type="presOf" srcId="{2568B11C-34BC-426E-9B59-CD385A469490}" destId="{7C742D85-1A86-934E-B2F0-86C9E75442B8}" srcOrd="0" destOrd="0" presId="urn:microsoft.com/office/officeart/2005/8/layout/vProcess5"/>
    <dgm:cxn modelId="{A44D8CA3-5B19-8745-B2C3-10A167232907}" type="presOf" srcId="{039C5B11-33C3-497E-A612-3EA33F85D1CB}" destId="{F348FF56-34EA-254A-8E22-4A129D56A72E}" srcOrd="0" destOrd="0" presId="urn:microsoft.com/office/officeart/2005/8/layout/vProcess5"/>
    <dgm:cxn modelId="{9BB2E8AA-91D4-D846-82C1-50D0B6760CC5}" type="presOf" srcId="{039C5B11-33C3-497E-A612-3EA33F85D1CB}" destId="{8D76EC35-9C61-FF45-9F43-648DADD8BDD3}" srcOrd="1" destOrd="0" presId="urn:microsoft.com/office/officeart/2005/8/layout/vProcess5"/>
    <dgm:cxn modelId="{8FD0F3B8-20C9-F24B-A9A1-3A49EE9F4819}" type="presOf" srcId="{6483A690-7BC5-4A9D-BA11-DB1CCEB7FA9F}" destId="{6201D8DE-103C-BD4A-A1B4-133953FB0307}" srcOrd="0" destOrd="0" presId="urn:microsoft.com/office/officeart/2005/8/layout/vProcess5"/>
    <dgm:cxn modelId="{8A1A72D3-BDEA-2C41-996A-BE01A98E6D0D}" type="presOf" srcId="{F9756EC9-D568-49ED-9AF4-44340D4401DE}" destId="{CF2C40F9-2EF0-AB46-951D-1604128AD4DA}" srcOrd="0" destOrd="0" presId="urn:microsoft.com/office/officeart/2005/8/layout/vProcess5"/>
    <dgm:cxn modelId="{9CBCBFD7-8451-9542-86D5-7F6F44E1ED3B}" type="presOf" srcId="{097EBCC6-B77F-4F89-9B8E-EB87DADCF56F}" destId="{73D91A91-56FC-1F4F-B5DF-E3005E7A8E4D}" srcOrd="1" destOrd="0" presId="urn:microsoft.com/office/officeart/2005/8/layout/vProcess5"/>
    <dgm:cxn modelId="{0ECB31E8-FCBE-4836-9AD3-943189CDAD84}" srcId="{2568B11C-34BC-426E-9B59-CD385A469490}" destId="{F9756EC9-D568-49ED-9AF4-44340D4401DE}" srcOrd="1" destOrd="0" parTransId="{DE3EB968-2BB5-4DCC-BFB8-8346D6C1D8F2}" sibTransId="{9037AC9E-E764-4BA1-A5DF-4074D94D4C6C}"/>
    <dgm:cxn modelId="{7C633A04-6086-E743-B703-D6B976E90460}" type="presParOf" srcId="{7C742D85-1A86-934E-B2F0-86C9E75442B8}" destId="{71BA9515-5CBA-BC49-9858-69926DCA84B0}" srcOrd="0" destOrd="0" presId="urn:microsoft.com/office/officeart/2005/8/layout/vProcess5"/>
    <dgm:cxn modelId="{A2B6D3AF-2A0E-8B4A-9BAD-BD1EA5E45B52}" type="presParOf" srcId="{7C742D85-1A86-934E-B2F0-86C9E75442B8}" destId="{CC398897-4536-B341-A9AC-DDAC2D9EE96C}" srcOrd="1" destOrd="0" presId="urn:microsoft.com/office/officeart/2005/8/layout/vProcess5"/>
    <dgm:cxn modelId="{9E28E2D8-577B-DA46-9EE4-7B00BE24B475}" type="presParOf" srcId="{7C742D85-1A86-934E-B2F0-86C9E75442B8}" destId="{CF2C40F9-2EF0-AB46-951D-1604128AD4DA}" srcOrd="2" destOrd="0" presId="urn:microsoft.com/office/officeart/2005/8/layout/vProcess5"/>
    <dgm:cxn modelId="{E5F26605-EBB1-1147-97E4-09ADA1C0C1DA}" type="presParOf" srcId="{7C742D85-1A86-934E-B2F0-86C9E75442B8}" destId="{F348FF56-34EA-254A-8E22-4A129D56A72E}" srcOrd="3" destOrd="0" presId="urn:microsoft.com/office/officeart/2005/8/layout/vProcess5"/>
    <dgm:cxn modelId="{AB1AE7A6-28E4-6440-9D9D-F24DDB4871D5}" type="presParOf" srcId="{7C742D85-1A86-934E-B2F0-86C9E75442B8}" destId="{6201D8DE-103C-BD4A-A1B4-133953FB0307}" srcOrd="4" destOrd="0" presId="urn:microsoft.com/office/officeart/2005/8/layout/vProcess5"/>
    <dgm:cxn modelId="{84B587CB-B9AD-904B-BAC4-E9B65EDFE18E}" type="presParOf" srcId="{7C742D85-1A86-934E-B2F0-86C9E75442B8}" destId="{0E8F4111-068F-3841-8FD2-FD64BD52D2D8}" srcOrd="5" destOrd="0" presId="urn:microsoft.com/office/officeart/2005/8/layout/vProcess5"/>
    <dgm:cxn modelId="{06F42788-9697-9A4E-B663-77198BF844F0}" type="presParOf" srcId="{7C742D85-1A86-934E-B2F0-86C9E75442B8}" destId="{73D91A91-56FC-1F4F-B5DF-E3005E7A8E4D}" srcOrd="6" destOrd="0" presId="urn:microsoft.com/office/officeart/2005/8/layout/vProcess5"/>
    <dgm:cxn modelId="{A062499A-C978-2345-9EA1-5E29A85BC3BF}" type="presParOf" srcId="{7C742D85-1A86-934E-B2F0-86C9E75442B8}" destId="{253627DE-38FD-3144-BE24-403BEC24295C}" srcOrd="7" destOrd="0" presId="urn:microsoft.com/office/officeart/2005/8/layout/vProcess5"/>
    <dgm:cxn modelId="{37DDCF7F-F936-7D4A-92FC-B2E3641EAD82}" type="presParOf" srcId="{7C742D85-1A86-934E-B2F0-86C9E75442B8}" destId="{8D76EC35-9C61-FF45-9F43-648DADD8BDD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0D606-18D7-4877-9121-907A3273134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0BF842-D6DE-4BC0-B5B9-14219E9884DF}">
      <dgm:prSet/>
      <dgm:spPr/>
      <dgm:t>
        <a:bodyPr/>
        <a:lstStyle/>
        <a:p>
          <a:r>
            <a:rPr lang="en-US"/>
            <a:t>Dataset: 'Crimes Against Women' (2001-2014)</a:t>
          </a:r>
        </a:p>
      </dgm:t>
    </dgm:pt>
    <dgm:pt modelId="{FE0880D0-5AD7-43D7-A6E8-A8AA04701C86}" type="parTrans" cxnId="{5BD51FBB-CEAF-40FB-A289-DFE401F133B1}">
      <dgm:prSet/>
      <dgm:spPr/>
      <dgm:t>
        <a:bodyPr/>
        <a:lstStyle/>
        <a:p>
          <a:endParaRPr lang="en-US"/>
        </a:p>
      </dgm:t>
    </dgm:pt>
    <dgm:pt modelId="{D80DF440-BE4E-4FF0-9103-4C801DC4D85C}" type="sibTrans" cxnId="{5BD51FBB-CEAF-40FB-A289-DFE401F133B1}">
      <dgm:prSet/>
      <dgm:spPr/>
      <dgm:t>
        <a:bodyPr/>
        <a:lstStyle/>
        <a:p>
          <a:endParaRPr lang="en-US"/>
        </a:p>
      </dgm:t>
    </dgm:pt>
    <dgm:pt modelId="{4C993A66-2970-4D6F-95A8-E21F9D4FDFE5}">
      <dgm:prSet/>
      <dgm:spPr/>
      <dgm:t>
        <a:bodyPr/>
        <a:lstStyle/>
        <a:p>
          <a:r>
            <a:rPr lang="en-US"/>
            <a:t>- Contains data on crime types: Rape, Kidnapping/Abduction, Dowry Deaths.</a:t>
          </a:r>
        </a:p>
      </dgm:t>
    </dgm:pt>
    <dgm:pt modelId="{D76FC60F-0DB7-42A1-9CCC-D0DA5DAA31B0}" type="parTrans" cxnId="{7375DDA9-C324-4095-9D5E-F5E19398FE86}">
      <dgm:prSet/>
      <dgm:spPr/>
      <dgm:t>
        <a:bodyPr/>
        <a:lstStyle/>
        <a:p>
          <a:endParaRPr lang="en-US"/>
        </a:p>
      </dgm:t>
    </dgm:pt>
    <dgm:pt modelId="{3D8A6266-471E-4665-960C-8D70BC8D42AB}" type="sibTrans" cxnId="{7375DDA9-C324-4095-9D5E-F5E19398FE86}">
      <dgm:prSet/>
      <dgm:spPr/>
      <dgm:t>
        <a:bodyPr/>
        <a:lstStyle/>
        <a:p>
          <a:endParaRPr lang="en-US"/>
        </a:p>
      </dgm:t>
    </dgm:pt>
    <dgm:pt modelId="{F693BED7-12D3-49D4-9C0C-8ED8CA8C26D9}">
      <dgm:prSet/>
      <dgm:spPr/>
      <dgm:t>
        <a:bodyPr/>
        <a:lstStyle/>
        <a:p>
          <a:r>
            <a:rPr lang="en-US"/>
            <a:t>- Attributes include year, state, crime type, and frequency of occurrences.</a:t>
          </a:r>
        </a:p>
      </dgm:t>
    </dgm:pt>
    <dgm:pt modelId="{DA4012B6-92A8-48B3-BECB-7FD63D5FAC6D}" type="parTrans" cxnId="{13A59D25-E388-4717-B4FB-CB472D1555A9}">
      <dgm:prSet/>
      <dgm:spPr/>
      <dgm:t>
        <a:bodyPr/>
        <a:lstStyle/>
        <a:p>
          <a:endParaRPr lang="en-US"/>
        </a:p>
      </dgm:t>
    </dgm:pt>
    <dgm:pt modelId="{F4C69B47-6689-44EC-AD99-7BA6B9F8E150}" type="sibTrans" cxnId="{13A59D25-E388-4717-B4FB-CB472D1555A9}">
      <dgm:prSet/>
      <dgm:spPr/>
      <dgm:t>
        <a:bodyPr/>
        <a:lstStyle/>
        <a:p>
          <a:endParaRPr lang="en-US"/>
        </a:p>
      </dgm:t>
    </dgm:pt>
    <dgm:pt modelId="{28E009E1-00CB-FA4B-BAC8-ABD82D21E93F}" type="pres">
      <dgm:prSet presAssocID="{DE20D606-18D7-4877-9121-907A32731345}" presName="outerComposite" presStyleCnt="0">
        <dgm:presLayoutVars>
          <dgm:chMax val="5"/>
          <dgm:dir/>
          <dgm:resizeHandles val="exact"/>
        </dgm:presLayoutVars>
      </dgm:prSet>
      <dgm:spPr/>
    </dgm:pt>
    <dgm:pt modelId="{ABAEF548-939A-8647-9575-11B0905F22D9}" type="pres">
      <dgm:prSet presAssocID="{DE20D606-18D7-4877-9121-907A32731345}" presName="dummyMaxCanvas" presStyleCnt="0">
        <dgm:presLayoutVars/>
      </dgm:prSet>
      <dgm:spPr/>
    </dgm:pt>
    <dgm:pt modelId="{3475EB6B-809C-CE46-99B7-B8B8D0B41DC9}" type="pres">
      <dgm:prSet presAssocID="{DE20D606-18D7-4877-9121-907A32731345}" presName="ThreeNodes_1" presStyleLbl="node1" presStyleIdx="0" presStyleCnt="3">
        <dgm:presLayoutVars>
          <dgm:bulletEnabled val="1"/>
        </dgm:presLayoutVars>
      </dgm:prSet>
      <dgm:spPr/>
    </dgm:pt>
    <dgm:pt modelId="{B14DBC3D-E1B3-664D-A1AF-698084F08948}" type="pres">
      <dgm:prSet presAssocID="{DE20D606-18D7-4877-9121-907A32731345}" presName="ThreeNodes_2" presStyleLbl="node1" presStyleIdx="1" presStyleCnt="3">
        <dgm:presLayoutVars>
          <dgm:bulletEnabled val="1"/>
        </dgm:presLayoutVars>
      </dgm:prSet>
      <dgm:spPr/>
    </dgm:pt>
    <dgm:pt modelId="{72EA5E8C-21D1-0147-B744-F0D5897E0240}" type="pres">
      <dgm:prSet presAssocID="{DE20D606-18D7-4877-9121-907A32731345}" presName="ThreeNodes_3" presStyleLbl="node1" presStyleIdx="2" presStyleCnt="3">
        <dgm:presLayoutVars>
          <dgm:bulletEnabled val="1"/>
        </dgm:presLayoutVars>
      </dgm:prSet>
      <dgm:spPr/>
    </dgm:pt>
    <dgm:pt modelId="{2259DFD1-2E94-E44F-8AFD-0BEF2EA23654}" type="pres">
      <dgm:prSet presAssocID="{DE20D606-18D7-4877-9121-907A32731345}" presName="ThreeConn_1-2" presStyleLbl="fgAccFollowNode1" presStyleIdx="0" presStyleCnt="2">
        <dgm:presLayoutVars>
          <dgm:bulletEnabled val="1"/>
        </dgm:presLayoutVars>
      </dgm:prSet>
      <dgm:spPr/>
    </dgm:pt>
    <dgm:pt modelId="{A9E36C4E-A4E7-E34A-A0FD-05785708FD87}" type="pres">
      <dgm:prSet presAssocID="{DE20D606-18D7-4877-9121-907A32731345}" presName="ThreeConn_2-3" presStyleLbl="fgAccFollowNode1" presStyleIdx="1" presStyleCnt="2">
        <dgm:presLayoutVars>
          <dgm:bulletEnabled val="1"/>
        </dgm:presLayoutVars>
      </dgm:prSet>
      <dgm:spPr/>
    </dgm:pt>
    <dgm:pt modelId="{367973BE-1625-9F4A-938D-1FF782574F56}" type="pres">
      <dgm:prSet presAssocID="{DE20D606-18D7-4877-9121-907A32731345}" presName="ThreeNodes_1_text" presStyleLbl="node1" presStyleIdx="2" presStyleCnt="3">
        <dgm:presLayoutVars>
          <dgm:bulletEnabled val="1"/>
        </dgm:presLayoutVars>
      </dgm:prSet>
      <dgm:spPr/>
    </dgm:pt>
    <dgm:pt modelId="{B3D42C21-D101-1F42-8288-34D5C2B10997}" type="pres">
      <dgm:prSet presAssocID="{DE20D606-18D7-4877-9121-907A32731345}" presName="ThreeNodes_2_text" presStyleLbl="node1" presStyleIdx="2" presStyleCnt="3">
        <dgm:presLayoutVars>
          <dgm:bulletEnabled val="1"/>
        </dgm:presLayoutVars>
      </dgm:prSet>
      <dgm:spPr/>
    </dgm:pt>
    <dgm:pt modelId="{FF8A6909-FFB2-BB49-9509-DFB882F9F757}" type="pres">
      <dgm:prSet presAssocID="{DE20D606-18D7-4877-9121-907A3273134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051110E-3879-954C-97D1-4C6A4D93B938}" type="presOf" srcId="{F693BED7-12D3-49D4-9C0C-8ED8CA8C26D9}" destId="{FF8A6909-FFB2-BB49-9509-DFB882F9F757}" srcOrd="1" destOrd="0" presId="urn:microsoft.com/office/officeart/2005/8/layout/vProcess5"/>
    <dgm:cxn modelId="{13A59D25-E388-4717-B4FB-CB472D1555A9}" srcId="{DE20D606-18D7-4877-9121-907A32731345}" destId="{F693BED7-12D3-49D4-9C0C-8ED8CA8C26D9}" srcOrd="2" destOrd="0" parTransId="{DA4012B6-92A8-48B3-BECB-7FD63D5FAC6D}" sibTransId="{F4C69B47-6689-44EC-AD99-7BA6B9F8E150}"/>
    <dgm:cxn modelId="{59741C35-CD0B-6843-806F-F1C566BCC1B7}" type="presOf" srcId="{F693BED7-12D3-49D4-9C0C-8ED8CA8C26D9}" destId="{72EA5E8C-21D1-0147-B744-F0D5897E0240}" srcOrd="0" destOrd="0" presId="urn:microsoft.com/office/officeart/2005/8/layout/vProcess5"/>
    <dgm:cxn modelId="{5EC5C33C-8828-C643-BE27-5495001ED987}" type="presOf" srcId="{4C993A66-2970-4D6F-95A8-E21F9D4FDFE5}" destId="{B3D42C21-D101-1F42-8288-34D5C2B10997}" srcOrd="1" destOrd="0" presId="urn:microsoft.com/office/officeart/2005/8/layout/vProcess5"/>
    <dgm:cxn modelId="{0A848389-C740-7A47-8E36-9C8D3EBADE49}" type="presOf" srcId="{4C993A66-2970-4D6F-95A8-E21F9D4FDFE5}" destId="{B14DBC3D-E1B3-664D-A1AF-698084F08948}" srcOrd="0" destOrd="0" presId="urn:microsoft.com/office/officeart/2005/8/layout/vProcess5"/>
    <dgm:cxn modelId="{7375DDA9-C324-4095-9D5E-F5E19398FE86}" srcId="{DE20D606-18D7-4877-9121-907A32731345}" destId="{4C993A66-2970-4D6F-95A8-E21F9D4FDFE5}" srcOrd="1" destOrd="0" parTransId="{D76FC60F-0DB7-42A1-9CCC-D0DA5DAA31B0}" sibTransId="{3D8A6266-471E-4665-960C-8D70BC8D42AB}"/>
    <dgm:cxn modelId="{5BD51FBB-CEAF-40FB-A289-DFE401F133B1}" srcId="{DE20D606-18D7-4877-9121-907A32731345}" destId="{EF0BF842-D6DE-4BC0-B5B9-14219E9884DF}" srcOrd="0" destOrd="0" parTransId="{FE0880D0-5AD7-43D7-A6E8-A8AA04701C86}" sibTransId="{D80DF440-BE4E-4FF0-9103-4C801DC4D85C}"/>
    <dgm:cxn modelId="{F8BDEAC7-4ED7-5143-B34B-EA3D4C720769}" type="presOf" srcId="{EF0BF842-D6DE-4BC0-B5B9-14219E9884DF}" destId="{3475EB6B-809C-CE46-99B7-B8B8D0B41DC9}" srcOrd="0" destOrd="0" presId="urn:microsoft.com/office/officeart/2005/8/layout/vProcess5"/>
    <dgm:cxn modelId="{EAF449E3-78D0-CE4C-88F2-B3729B200A61}" type="presOf" srcId="{D80DF440-BE4E-4FF0-9103-4C801DC4D85C}" destId="{2259DFD1-2E94-E44F-8AFD-0BEF2EA23654}" srcOrd="0" destOrd="0" presId="urn:microsoft.com/office/officeart/2005/8/layout/vProcess5"/>
    <dgm:cxn modelId="{DBE577F5-1913-1844-8C8D-887B1D168237}" type="presOf" srcId="{DE20D606-18D7-4877-9121-907A32731345}" destId="{28E009E1-00CB-FA4B-BAC8-ABD82D21E93F}" srcOrd="0" destOrd="0" presId="urn:microsoft.com/office/officeart/2005/8/layout/vProcess5"/>
    <dgm:cxn modelId="{489008FA-9956-F94E-8AC4-E9B50C32DAAF}" type="presOf" srcId="{3D8A6266-471E-4665-960C-8D70BC8D42AB}" destId="{A9E36C4E-A4E7-E34A-A0FD-05785708FD87}" srcOrd="0" destOrd="0" presId="urn:microsoft.com/office/officeart/2005/8/layout/vProcess5"/>
    <dgm:cxn modelId="{8C24FDFD-5EA4-CF49-96A7-AE3D9358DFD4}" type="presOf" srcId="{EF0BF842-D6DE-4BC0-B5B9-14219E9884DF}" destId="{367973BE-1625-9F4A-938D-1FF782574F56}" srcOrd="1" destOrd="0" presId="urn:microsoft.com/office/officeart/2005/8/layout/vProcess5"/>
    <dgm:cxn modelId="{ADBAC926-1C69-CB4E-80CC-71FC3CE212F6}" type="presParOf" srcId="{28E009E1-00CB-FA4B-BAC8-ABD82D21E93F}" destId="{ABAEF548-939A-8647-9575-11B0905F22D9}" srcOrd="0" destOrd="0" presId="urn:microsoft.com/office/officeart/2005/8/layout/vProcess5"/>
    <dgm:cxn modelId="{1789159B-D35D-4B4D-A6E0-7AC23AE3B002}" type="presParOf" srcId="{28E009E1-00CB-FA4B-BAC8-ABD82D21E93F}" destId="{3475EB6B-809C-CE46-99B7-B8B8D0B41DC9}" srcOrd="1" destOrd="0" presId="urn:microsoft.com/office/officeart/2005/8/layout/vProcess5"/>
    <dgm:cxn modelId="{3316FB71-61A0-DF4B-8502-6D024A0A219D}" type="presParOf" srcId="{28E009E1-00CB-FA4B-BAC8-ABD82D21E93F}" destId="{B14DBC3D-E1B3-664D-A1AF-698084F08948}" srcOrd="2" destOrd="0" presId="urn:microsoft.com/office/officeart/2005/8/layout/vProcess5"/>
    <dgm:cxn modelId="{BAAF24FA-37D6-1B4B-8721-6BAE221B145A}" type="presParOf" srcId="{28E009E1-00CB-FA4B-BAC8-ABD82D21E93F}" destId="{72EA5E8C-21D1-0147-B744-F0D5897E0240}" srcOrd="3" destOrd="0" presId="urn:microsoft.com/office/officeart/2005/8/layout/vProcess5"/>
    <dgm:cxn modelId="{BD8CBE0B-0607-5641-A6E5-EFAE055BF162}" type="presParOf" srcId="{28E009E1-00CB-FA4B-BAC8-ABD82D21E93F}" destId="{2259DFD1-2E94-E44F-8AFD-0BEF2EA23654}" srcOrd="4" destOrd="0" presId="urn:microsoft.com/office/officeart/2005/8/layout/vProcess5"/>
    <dgm:cxn modelId="{2916A7F4-B0C0-E445-A3AB-065680242861}" type="presParOf" srcId="{28E009E1-00CB-FA4B-BAC8-ABD82D21E93F}" destId="{A9E36C4E-A4E7-E34A-A0FD-05785708FD87}" srcOrd="5" destOrd="0" presId="urn:microsoft.com/office/officeart/2005/8/layout/vProcess5"/>
    <dgm:cxn modelId="{A7D0D752-0643-F348-96E0-7B9177F10978}" type="presParOf" srcId="{28E009E1-00CB-FA4B-BAC8-ABD82D21E93F}" destId="{367973BE-1625-9F4A-938D-1FF782574F56}" srcOrd="6" destOrd="0" presId="urn:microsoft.com/office/officeart/2005/8/layout/vProcess5"/>
    <dgm:cxn modelId="{8239E332-1510-D745-8A89-1BAA4A83CC39}" type="presParOf" srcId="{28E009E1-00CB-FA4B-BAC8-ABD82D21E93F}" destId="{B3D42C21-D101-1F42-8288-34D5C2B10997}" srcOrd="7" destOrd="0" presId="urn:microsoft.com/office/officeart/2005/8/layout/vProcess5"/>
    <dgm:cxn modelId="{B47E6173-76F7-9A49-8A9C-1127A54D988B}" type="presParOf" srcId="{28E009E1-00CB-FA4B-BAC8-ABD82D21E93F}" destId="{FF8A6909-FFB2-BB49-9509-DFB882F9F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E1ECB-930A-45F5-86E8-5B489A2F03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4EEE44-7F35-4746-9AB9-D043902395B7}">
      <dgm:prSet/>
      <dgm:spPr/>
      <dgm:t>
        <a:bodyPr/>
        <a:lstStyle/>
        <a:p>
          <a:r>
            <a:rPr lang="en-US"/>
            <a:t>1. **Data Preprocessing**: Cleaned data for consistency and accuracy.</a:t>
          </a:r>
        </a:p>
      </dgm:t>
    </dgm:pt>
    <dgm:pt modelId="{000864FF-DC87-4D3B-BC33-D9F442C49448}" type="parTrans" cxnId="{8EA3D30D-CFE1-4DBE-ADED-30D67BD3CE1A}">
      <dgm:prSet/>
      <dgm:spPr/>
      <dgm:t>
        <a:bodyPr/>
        <a:lstStyle/>
        <a:p>
          <a:endParaRPr lang="en-US"/>
        </a:p>
      </dgm:t>
    </dgm:pt>
    <dgm:pt modelId="{621F0066-8477-4F5B-BDDD-5718A5BF8240}" type="sibTrans" cxnId="{8EA3D30D-CFE1-4DBE-ADED-30D67BD3CE1A}">
      <dgm:prSet/>
      <dgm:spPr/>
      <dgm:t>
        <a:bodyPr/>
        <a:lstStyle/>
        <a:p>
          <a:endParaRPr lang="en-US"/>
        </a:p>
      </dgm:t>
    </dgm:pt>
    <dgm:pt modelId="{44037DF1-24F3-4B8C-A267-A997550AD3AB}">
      <dgm:prSet/>
      <dgm:spPr/>
      <dgm:t>
        <a:bodyPr/>
        <a:lstStyle/>
        <a:p>
          <a:r>
            <a:rPr lang="en-US"/>
            <a:t>2. **Data Visualization**: Used Python libraries (Matplotlib, Seaborn) to identify trends.</a:t>
          </a:r>
        </a:p>
      </dgm:t>
    </dgm:pt>
    <dgm:pt modelId="{1F2BCD88-1158-446C-B16C-85B2C8405A48}" type="parTrans" cxnId="{82ECAC4B-D3C1-4DF5-BB2B-F0B43C2FB7B1}">
      <dgm:prSet/>
      <dgm:spPr/>
      <dgm:t>
        <a:bodyPr/>
        <a:lstStyle/>
        <a:p>
          <a:endParaRPr lang="en-US"/>
        </a:p>
      </dgm:t>
    </dgm:pt>
    <dgm:pt modelId="{FC751771-0DAF-4A29-B8B9-B2F2DAAEFABD}" type="sibTrans" cxnId="{82ECAC4B-D3C1-4DF5-BB2B-F0B43C2FB7B1}">
      <dgm:prSet/>
      <dgm:spPr/>
      <dgm:t>
        <a:bodyPr/>
        <a:lstStyle/>
        <a:p>
          <a:endParaRPr lang="en-US"/>
        </a:p>
      </dgm:t>
    </dgm:pt>
    <dgm:pt modelId="{10F53A95-D842-40DA-A795-3B2A9493B6BC}">
      <dgm:prSet/>
      <dgm:spPr/>
      <dgm:t>
        <a:bodyPr/>
        <a:lstStyle/>
        <a:p>
          <a:r>
            <a:rPr lang="en-US"/>
            <a:t>3. **Predictive Modeling**: Implemented ARIMA for time-series forecasting.</a:t>
          </a:r>
        </a:p>
      </dgm:t>
    </dgm:pt>
    <dgm:pt modelId="{B3D68040-1B88-4415-B2B5-CA06C962F295}" type="parTrans" cxnId="{DB628D65-77E8-408B-B217-8A447793783B}">
      <dgm:prSet/>
      <dgm:spPr/>
      <dgm:t>
        <a:bodyPr/>
        <a:lstStyle/>
        <a:p>
          <a:endParaRPr lang="en-US"/>
        </a:p>
      </dgm:t>
    </dgm:pt>
    <dgm:pt modelId="{7848FC98-E7C1-4D63-B8FF-EF2A65F90817}" type="sibTrans" cxnId="{DB628D65-77E8-408B-B217-8A447793783B}">
      <dgm:prSet/>
      <dgm:spPr/>
      <dgm:t>
        <a:bodyPr/>
        <a:lstStyle/>
        <a:p>
          <a:endParaRPr lang="en-US"/>
        </a:p>
      </dgm:t>
    </dgm:pt>
    <dgm:pt modelId="{4F43F7B1-F43B-43BC-B329-11408DF074EC}">
      <dgm:prSet/>
      <dgm:spPr/>
      <dgm:t>
        <a:bodyPr/>
        <a:lstStyle/>
        <a:p>
          <a:r>
            <a:rPr lang="en-US"/>
            <a:t>4. **Clustering**: Applied K-Means to identify crime hotspots.</a:t>
          </a:r>
        </a:p>
      </dgm:t>
    </dgm:pt>
    <dgm:pt modelId="{54DDA5E0-A631-45BA-8BA6-48A23D805321}" type="parTrans" cxnId="{A0F88DD9-53F5-4BEF-9A5C-9BD7390ECF32}">
      <dgm:prSet/>
      <dgm:spPr/>
      <dgm:t>
        <a:bodyPr/>
        <a:lstStyle/>
        <a:p>
          <a:endParaRPr lang="en-US"/>
        </a:p>
      </dgm:t>
    </dgm:pt>
    <dgm:pt modelId="{8C39376D-1821-41F4-9675-470F4ADA0D78}" type="sibTrans" cxnId="{A0F88DD9-53F5-4BEF-9A5C-9BD7390ECF32}">
      <dgm:prSet/>
      <dgm:spPr/>
      <dgm:t>
        <a:bodyPr/>
        <a:lstStyle/>
        <a:p>
          <a:endParaRPr lang="en-US"/>
        </a:p>
      </dgm:t>
    </dgm:pt>
    <dgm:pt modelId="{DEA92CDF-2113-47B2-8816-916ABA2E9ADF}">
      <dgm:prSet/>
      <dgm:spPr/>
      <dgm:t>
        <a:bodyPr/>
        <a:lstStyle/>
        <a:p>
          <a:r>
            <a:rPr lang="en-US"/>
            <a:t>5. **Classification**: Used Random Forest to classify high-risk regions.</a:t>
          </a:r>
        </a:p>
      </dgm:t>
    </dgm:pt>
    <dgm:pt modelId="{AE037DA5-EAA0-4CEE-86B6-25524D9A5F18}" type="parTrans" cxnId="{14C0FF39-AB67-45B4-95B7-882AAD584B87}">
      <dgm:prSet/>
      <dgm:spPr/>
      <dgm:t>
        <a:bodyPr/>
        <a:lstStyle/>
        <a:p>
          <a:endParaRPr lang="en-US"/>
        </a:p>
      </dgm:t>
    </dgm:pt>
    <dgm:pt modelId="{8E5A3C86-35F0-49D9-97A8-BCC6FEB2F563}" type="sibTrans" cxnId="{14C0FF39-AB67-45B4-95B7-882AAD584B87}">
      <dgm:prSet/>
      <dgm:spPr/>
      <dgm:t>
        <a:bodyPr/>
        <a:lstStyle/>
        <a:p>
          <a:endParaRPr lang="en-US"/>
        </a:p>
      </dgm:t>
    </dgm:pt>
    <dgm:pt modelId="{7C4C93F8-9C3A-234D-90BE-C62770A71DAB}" type="pres">
      <dgm:prSet presAssocID="{003E1ECB-930A-45F5-86E8-5B489A2F037A}" presName="linear" presStyleCnt="0">
        <dgm:presLayoutVars>
          <dgm:animLvl val="lvl"/>
          <dgm:resizeHandles val="exact"/>
        </dgm:presLayoutVars>
      </dgm:prSet>
      <dgm:spPr/>
    </dgm:pt>
    <dgm:pt modelId="{D4188C22-A3C0-D347-946F-FC8B7DB97F53}" type="pres">
      <dgm:prSet presAssocID="{B14EEE44-7F35-4746-9AB9-D043902395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7059FC-97A7-5446-AA18-7FB6564F2045}" type="pres">
      <dgm:prSet presAssocID="{621F0066-8477-4F5B-BDDD-5718A5BF8240}" presName="spacer" presStyleCnt="0"/>
      <dgm:spPr/>
    </dgm:pt>
    <dgm:pt modelId="{281F7A1A-FA9B-FA45-B8B6-44CA06C15E03}" type="pres">
      <dgm:prSet presAssocID="{44037DF1-24F3-4B8C-A267-A997550AD3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7E555C-B33A-9745-890E-63C6ECF59A7D}" type="pres">
      <dgm:prSet presAssocID="{FC751771-0DAF-4A29-B8B9-B2F2DAAEFABD}" presName="spacer" presStyleCnt="0"/>
      <dgm:spPr/>
    </dgm:pt>
    <dgm:pt modelId="{8220A644-1780-0C46-B90E-AF8BF303C070}" type="pres">
      <dgm:prSet presAssocID="{10F53A95-D842-40DA-A795-3B2A9493B6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76EBD0-C478-414F-93F2-3DB8B4E17C72}" type="pres">
      <dgm:prSet presAssocID="{7848FC98-E7C1-4D63-B8FF-EF2A65F90817}" presName="spacer" presStyleCnt="0"/>
      <dgm:spPr/>
    </dgm:pt>
    <dgm:pt modelId="{9CC2316D-9B72-A047-BD8A-EB8B034A758C}" type="pres">
      <dgm:prSet presAssocID="{4F43F7B1-F43B-43BC-B329-11408DF074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3F691A-E9BC-E144-B385-406899A8F39D}" type="pres">
      <dgm:prSet presAssocID="{8C39376D-1821-41F4-9675-470F4ADA0D78}" presName="spacer" presStyleCnt="0"/>
      <dgm:spPr/>
    </dgm:pt>
    <dgm:pt modelId="{8A4384F3-30C9-4C45-97E7-1A5985A740FB}" type="pres">
      <dgm:prSet presAssocID="{DEA92CDF-2113-47B2-8816-916ABA2E9AD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61EB09-0ED1-0743-B14C-8E5486DA856F}" type="presOf" srcId="{4F43F7B1-F43B-43BC-B329-11408DF074EC}" destId="{9CC2316D-9B72-A047-BD8A-EB8B034A758C}" srcOrd="0" destOrd="0" presId="urn:microsoft.com/office/officeart/2005/8/layout/vList2"/>
    <dgm:cxn modelId="{8EA3D30D-CFE1-4DBE-ADED-30D67BD3CE1A}" srcId="{003E1ECB-930A-45F5-86E8-5B489A2F037A}" destId="{B14EEE44-7F35-4746-9AB9-D043902395B7}" srcOrd="0" destOrd="0" parTransId="{000864FF-DC87-4D3B-BC33-D9F442C49448}" sibTransId="{621F0066-8477-4F5B-BDDD-5718A5BF8240}"/>
    <dgm:cxn modelId="{6B33B62D-29A5-1F40-B7FE-A9435AAB954B}" type="presOf" srcId="{10F53A95-D842-40DA-A795-3B2A9493B6BC}" destId="{8220A644-1780-0C46-B90E-AF8BF303C070}" srcOrd="0" destOrd="0" presId="urn:microsoft.com/office/officeart/2005/8/layout/vList2"/>
    <dgm:cxn modelId="{14C0FF39-AB67-45B4-95B7-882AAD584B87}" srcId="{003E1ECB-930A-45F5-86E8-5B489A2F037A}" destId="{DEA92CDF-2113-47B2-8816-916ABA2E9ADF}" srcOrd="4" destOrd="0" parTransId="{AE037DA5-EAA0-4CEE-86B6-25524D9A5F18}" sibTransId="{8E5A3C86-35F0-49D9-97A8-BCC6FEB2F563}"/>
    <dgm:cxn modelId="{82ECAC4B-D3C1-4DF5-BB2B-F0B43C2FB7B1}" srcId="{003E1ECB-930A-45F5-86E8-5B489A2F037A}" destId="{44037DF1-24F3-4B8C-A267-A997550AD3AB}" srcOrd="1" destOrd="0" parTransId="{1F2BCD88-1158-446C-B16C-85B2C8405A48}" sibTransId="{FC751771-0DAF-4A29-B8B9-B2F2DAAEFABD}"/>
    <dgm:cxn modelId="{8F7F184C-0AC1-8E45-B9B5-1CBBF48DC626}" type="presOf" srcId="{B14EEE44-7F35-4746-9AB9-D043902395B7}" destId="{D4188C22-A3C0-D347-946F-FC8B7DB97F53}" srcOrd="0" destOrd="0" presId="urn:microsoft.com/office/officeart/2005/8/layout/vList2"/>
    <dgm:cxn modelId="{DB628D65-77E8-408B-B217-8A447793783B}" srcId="{003E1ECB-930A-45F5-86E8-5B489A2F037A}" destId="{10F53A95-D842-40DA-A795-3B2A9493B6BC}" srcOrd="2" destOrd="0" parTransId="{B3D68040-1B88-4415-B2B5-CA06C962F295}" sibTransId="{7848FC98-E7C1-4D63-B8FF-EF2A65F90817}"/>
    <dgm:cxn modelId="{AB35E890-69C1-C941-8EB8-58511AE90B38}" type="presOf" srcId="{DEA92CDF-2113-47B2-8816-916ABA2E9ADF}" destId="{8A4384F3-30C9-4C45-97E7-1A5985A740FB}" srcOrd="0" destOrd="0" presId="urn:microsoft.com/office/officeart/2005/8/layout/vList2"/>
    <dgm:cxn modelId="{E02B01A8-6447-F441-B938-F855FB78A0FA}" type="presOf" srcId="{44037DF1-24F3-4B8C-A267-A997550AD3AB}" destId="{281F7A1A-FA9B-FA45-B8B6-44CA06C15E03}" srcOrd="0" destOrd="0" presId="urn:microsoft.com/office/officeart/2005/8/layout/vList2"/>
    <dgm:cxn modelId="{A0F88DD9-53F5-4BEF-9A5C-9BD7390ECF32}" srcId="{003E1ECB-930A-45F5-86E8-5B489A2F037A}" destId="{4F43F7B1-F43B-43BC-B329-11408DF074EC}" srcOrd="3" destOrd="0" parTransId="{54DDA5E0-A631-45BA-8BA6-48A23D805321}" sibTransId="{8C39376D-1821-41F4-9675-470F4ADA0D78}"/>
    <dgm:cxn modelId="{A14D6AE2-D80F-904B-AEEB-E088B7611B22}" type="presOf" srcId="{003E1ECB-930A-45F5-86E8-5B489A2F037A}" destId="{7C4C93F8-9C3A-234D-90BE-C62770A71DAB}" srcOrd="0" destOrd="0" presId="urn:microsoft.com/office/officeart/2005/8/layout/vList2"/>
    <dgm:cxn modelId="{FFA37E8D-F4B4-CB4C-A487-A80E4E669A66}" type="presParOf" srcId="{7C4C93F8-9C3A-234D-90BE-C62770A71DAB}" destId="{D4188C22-A3C0-D347-946F-FC8B7DB97F53}" srcOrd="0" destOrd="0" presId="urn:microsoft.com/office/officeart/2005/8/layout/vList2"/>
    <dgm:cxn modelId="{AD2D1B8E-31E9-0C4E-BBA3-D2BD57238B21}" type="presParOf" srcId="{7C4C93F8-9C3A-234D-90BE-C62770A71DAB}" destId="{C07059FC-97A7-5446-AA18-7FB6564F2045}" srcOrd="1" destOrd="0" presId="urn:microsoft.com/office/officeart/2005/8/layout/vList2"/>
    <dgm:cxn modelId="{B384B86F-8E07-2B41-A955-B0953FFE31DC}" type="presParOf" srcId="{7C4C93F8-9C3A-234D-90BE-C62770A71DAB}" destId="{281F7A1A-FA9B-FA45-B8B6-44CA06C15E03}" srcOrd="2" destOrd="0" presId="urn:microsoft.com/office/officeart/2005/8/layout/vList2"/>
    <dgm:cxn modelId="{971ED946-A0CE-6747-828D-98B823A4EF67}" type="presParOf" srcId="{7C4C93F8-9C3A-234D-90BE-C62770A71DAB}" destId="{197E555C-B33A-9745-890E-63C6ECF59A7D}" srcOrd="3" destOrd="0" presId="urn:microsoft.com/office/officeart/2005/8/layout/vList2"/>
    <dgm:cxn modelId="{48C086D5-DC5B-2E4A-9C98-7C6DCF6F683B}" type="presParOf" srcId="{7C4C93F8-9C3A-234D-90BE-C62770A71DAB}" destId="{8220A644-1780-0C46-B90E-AF8BF303C070}" srcOrd="4" destOrd="0" presId="urn:microsoft.com/office/officeart/2005/8/layout/vList2"/>
    <dgm:cxn modelId="{9E5A1ECA-D034-9741-9DD6-252253A322DD}" type="presParOf" srcId="{7C4C93F8-9C3A-234D-90BE-C62770A71DAB}" destId="{E576EBD0-C478-414F-93F2-3DB8B4E17C72}" srcOrd="5" destOrd="0" presId="urn:microsoft.com/office/officeart/2005/8/layout/vList2"/>
    <dgm:cxn modelId="{88A7EAF4-B995-0448-BF13-A4467D60F8A8}" type="presParOf" srcId="{7C4C93F8-9C3A-234D-90BE-C62770A71DAB}" destId="{9CC2316D-9B72-A047-BD8A-EB8B034A758C}" srcOrd="6" destOrd="0" presId="urn:microsoft.com/office/officeart/2005/8/layout/vList2"/>
    <dgm:cxn modelId="{85C0B8DD-88B6-F04E-B4FA-4D0EF8C41233}" type="presParOf" srcId="{7C4C93F8-9C3A-234D-90BE-C62770A71DAB}" destId="{6D3F691A-E9BC-E144-B385-406899A8F39D}" srcOrd="7" destOrd="0" presId="urn:microsoft.com/office/officeart/2005/8/layout/vList2"/>
    <dgm:cxn modelId="{85694A07-1688-A34B-9736-2703DBBFB7FF}" type="presParOf" srcId="{7C4C93F8-9C3A-234D-90BE-C62770A71DAB}" destId="{8A4384F3-30C9-4C45-97E7-1A5985A740F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40FBE6-312D-47AC-B9C8-B9F9C25F7CD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38B9E2-AECD-46ED-A9C0-75C4C40B3FD5}">
      <dgm:prSet/>
      <dgm:spPr/>
      <dgm:t>
        <a:bodyPr/>
        <a:lstStyle/>
        <a:p>
          <a:r>
            <a:rPr lang="en-US"/>
            <a:t>1. Expand dataset to include recent crime data and demographic factors.</a:t>
          </a:r>
        </a:p>
      </dgm:t>
    </dgm:pt>
    <dgm:pt modelId="{60BA9F2B-6623-480D-B5B5-D3F6BD114CF4}" type="parTrans" cxnId="{748C6FA1-6BF7-4298-B861-0D179746D30D}">
      <dgm:prSet/>
      <dgm:spPr/>
      <dgm:t>
        <a:bodyPr/>
        <a:lstStyle/>
        <a:p>
          <a:endParaRPr lang="en-US"/>
        </a:p>
      </dgm:t>
    </dgm:pt>
    <dgm:pt modelId="{4BD0D6EB-82D3-4BA5-BFBE-6EA8FF9817DA}" type="sibTrans" cxnId="{748C6FA1-6BF7-4298-B861-0D179746D3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13BEE70-5634-470B-90FE-C47891789B6C}">
      <dgm:prSet/>
      <dgm:spPr/>
      <dgm:t>
        <a:bodyPr/>
        <a:lstStyle/>
        <a:p>
          <a:r>
            <a:rPr lang="en-US"/>
            <a:t>2. Develop a real-time crime monitoring system with live updates.</a:t>
          </a:r>
        </a:p>
      </dgm:t>
    </dgm:pt>
    <dgm:pt modelId="{91F546F5-0D99-431A-B025-99B8FEBC72CA}" type="parTrans" cxnId="{0A1447C3-CD06-40FD-BD8C-02FA62CF9FF6}">
      <dgm:prSet/>
      <dgm:spPr/>
      <dgm:t>
        <a:bodyPr/>
        <a:lstStyle/>
        <a:p>
          <a:endParaRPr lang="en-US"/>
        </a:p>
      </dgm:t>
    </dgm:pt>
    <dgm:pt modelId="{266A6E1B-B116-4937-97E7-A39F4BE340FA}" type="sibTrans" cxnId="{0A1447C3-CD06-40FD-BD8C-02FA62CF9FF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8EDC556-E44B-4CBE-8715-44460FA91D8C}">
      <dgm:prSet/>
      <dgm:spPr/>
      <dgm:t>
        <a:bodyPr/>
        <a:lstStyle/>
        <a:p>
          <a:r>
            <a:rPr lang="en-US"/>
            <a:t>3. Apply advanced deep learning models for more accurate predictions.</a:t>
          </a:r>
        </a:p>
      </dgm:t>
    </dgm:pt>
    <dgm:pt modelId="{6C4E0981-6CFF-4253-BFE6-ADE973B5A04A}" type="parTrans" cxnId="{F9C1B343-31F6-4DFE-B2B8-479D34C97295}">
      <dgm:prSet/>
      <dgm:spPr/>
      <dgm:t>
        <a:bodyPr/>
        <a:lstStyle/>
        <a:p>
          <a:endParaRPr lang="en-US"/>
        </a:p>
      </dgm:t>
    </dgm:pt>
    <dgm:pt modelId="{29D8EAF3-3E36-491E-ABCC-877BEF69CF33}" type="sibTrans" cxnId="{F9C1B343-31F6-4DFE-B2B8-479D34C9729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52C6682-693A-9842-A4A3-761CDB02D802}" type="pres">
      <dgm:prSet presAssocID="{0140FBE6-312D-47AC-B9C8-B9F9C25F7CDB}" presName="Name0" presStyleCnt="0">
        <dgm:presLayoutVars>
          <dgm:animLvl val="lvl"/>
          <dgm:resizeHandles val="exact"/>
        </dgm:presLayoutVars>
      </dgm:prSet>
      <dgm:spPr/>
    </dgm:pt>
    <dgm:pt modelId="{4F530105-E753-3D4E-A684-5DB47DE7FFBA}" type="pres">
      <dgm:prSet presAssocID="{D938B9E2-AECD-46ED-A9C0-75C4C40B3FD5}" presName="compositeNode" presStyleCnt="0">
        <dgm:presLayoutVars>
          <dgm:bulletEnabled val="1"/>
        </dgm:presLayoutVars>
      </dgm:prSet>
      <dgm:spPr/>
    </dgm:pt>
    <dgm:pt modelId="{5EA74913-C1E7-C845-880F-8C27C53FFD60}" type="pres">
      <dgm:prSet presAssocID="{D938B9E2-AECD-46ED-A9C0-75C4C40B3FD5}" presName="bgRect" presStyleLbl="bgAccFollowNode1" presStyleIdx="0" presStyleCnt="3"/>
      <dgm:spPr/>
    </dgm:pt>
    <dgm:pt modelId="{0A57B8FE-BF5D-ED44-A664-76FFAD7D218A}" type="pres">
      <dgm:prSet presAssocID="{4BD0D6EB-82D3-4BA5-BFBE-6EA8FF9817D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1227664-688D-8B42-90FC-90969EFC2E32}" type="pres">
      <dgm:prSet presAssocID="{D938B9E2-AECD-46ED-A9C0-75C4C40B3FD5}" presName="bottomLine" presStyleLbl="alignNode1" presStyleIdx="1" presStyleCnt="6">
        <dgm:presLayoutVars/>
      </dgm:prSet>
      <dgm:spPr/>
    </dgm:pt>
    <dgm:pt modelId="{AA949605-04C9-A04E-A7BA-F3BC8E78C3B3}" type="pres">
      <dgm:prSet presAssocID="{D938B9E2-AECD-46ED-A9C0-75C4C40B3FD5}" presName="nodeText" presStyleLbl="bgAccFollowNode1" presStyleIdx="0" presStyleCnt="3">
        <dgm:presLayoutVars>
          <dgm:bulletEnabled val="1"/>
        </dgm:presLayoutVars>
      </dgm:prSet>
      <dgm:spPr/>
    </dgm:pt>
    <dgm:pt modelId="{5A851E2D-D3D9-0748-8378-3108E44B72FB}" type="pres">
      <dgm:prSet presAssocID="{4BD0D6EB-82D3-4BA5-BFBE-6EA8FF9817DA}" presName="sibTrans" presStyleCnt="0"/>
      <dgm:spPr/>
    </dgm:pt>
    <dgm:pt modelId="{04DAE683-49A5-2742-9C7C-57EC14757D45}" type="pres">
      <dgm:prSet presAssocID="{F13BEE70-5634-470B-90FE-C47891789B6C}" presName="compositeNode" presStyleCnt="0">
        <dgm:presLayoutVars>
          <dgm:bulletEnabled val="1"/>
        </dgm:presLayoutVars>
      </dgm:prSet>
      <dgm:spPr/>
    </dgm:pt>
    <dgm:pt modelId="{68BAF093-2CEC-9A4A-A3A9-69EF48AD0288}" type="pres">
      <dgm:prSet presAssocID="{F13BEE70-5634-470B-90FE-C47891789B6C}" presName="bgRect" presStyleLbl="bgAccFollowNode1" presStyleIdx="1" presStyleCnt="3"/>
      <dgm:spPr/>
    </dgm:pt>
    <dgm:pt modelId="{4A5D1C11-B052-8143-80C0-6FD17EEAAA40}" type="pres">
      <dgm:prSet presAssocID="{266A6E1B-B116-4937-97E7-A39F4BE340F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92CA1FC-847D-8049-BBD8-6A392C43DD8A}" type="pres">
      <dgm:prSet presAssocID="{F13BEE70-5634-470B-90FE-C47891789B6C}" presName="bottomLine" presStyleLbl="alignNode1" presStyleIdx="3" presStyleCnt="6">
        <dgm:presLayoutVars/>
      </dgm:prSet>
      <dgm:spPr/>
    </dgm:pt>
    <dgm:pt modelId="{0698B305-090E-A04B-8230-01C6F74AC018}" type="pres">
      <dgm:prSet presAssocID="{F13BEE70-5634-470B-90FE-C47891789B6C}" presName="nodeText" presStyleLbl="bgAccFollowNode1" presStyleIdx="1" presStyleCnt="3">
        <dgm:presLayoutVars>
          <dgm:bulletEnabled val="1"/>
        </dgm:presLayoutVars>
      </dgm:prSet>
      <dgm:spPr/>
    </dgm:pt>
    <dgm:pt modelId="{EB0A052B-4C80-1E4A-8056-C614BFB079DD}" type="pres">
      <dgm:prSet presAssocID="{266A6E1B-B116-4937-97E7-A39F4BE340FA}" presName="sibTrans" presStyleCnt="0"/>
      <dgm:spPr/>
    </dgm:pt>
    <dgm:pt modelId="{F824D3D0-B28A-CF4B-A1E3-B0E595C00089}" type="pres">
      <dgm:prSet presAssocID="{D8EDC556-E44B-4CBE-8715-44460FA91D8C}" presName="compositeNode" presStyleCnt="0">
        <dgm:presLayoutVars>
          <dgm:bulletEnabled val="1"/>
        </dgm:presLayoutVars>
      </dgm:prSet>
      <dgm:spPr/>
    </dgm:pt>
    <dgm:pt modelId="{CCA0ADF1-7005-7541-B3F1-6BACE808D82C}" type="pres">
      <dgm:prSet presAssocID="{D8EDC556-E44B-4CBE-8715-44460FA91D8C}" presName="bgRect" presStyleLbl="bgAccFollowNode1" presStyleIdx="2" presStyleCnt="3"/>
      <dgm:spPr/>
    </dgm:pt>
    <dgm:pt modelId="{63F6C94B-7D9D-CC47-B893-3F5AC8DD7E7E}" type="pres">
      <dgm:prSet presAssocID="{29D8EAF3-3E36-491E-ABCC-877BEF69CF3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3982F00-691E-E249-90BF-3572FF4D0263}" type="pres">
      <dgm:prSet presAssocID="{D8EDC556-E44B-4CBE-8715-44460FA91D8C}" presName="bottomLine" presStyleLbl="alignNode1" presStyleIdx="5" presStyleCnt="6">
        <dgm:presLayoutVars/>
      </dgm:prSet>
      <dgm:spPr/>
    </dgm:pt>
    <dgm:pt modelId="{E7E7D723-CB0A-C74A-B36B-ABC950ED28F0}" type="pres">
      <dgm:prSet presAssocID="{D8EDC556-E44B-4CBE-8715-44460FA91D8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4284A01-1E64-BA48-A331-FFE2606DE354}" type="presOf" srcId="{29D8EAF3-3E36-491E-ABCC-877BEF69CF33}" destId="{63F6C94B-7D9D-CC47-B893-3F5AC8DD7E7E}" srcOrd="0" destOrd="0" presId="urn:microsoft.com/office/officeart/2016/7/layout/BasicLinearProcessNumbered"/>
    <dgm:cxn modelId="{18C03613-866E-2C43-94D7-90EA19C5E47B}" type="presOf" srcId="{F13BEE70-5634-470B-90FE-C47891789B6C}" destId="{68BAF093-2CEC-9A4A-A3A9-69EF48AD0288}" srcOrd="0" destOrd="0" presId="urn:microsoft.com/office/officeart/2016/7/layout/BasicLinearProcessNumbered"/>
    <dgm:cxn modelId="{ABED9425-41CA-9240-8F92-F768DA8A48DF}" type="presOf" srcId="{D938B9E2-AECD-46ED-A9C0-75C4C40B3FD5}" destId="{5EA74913-C1E7-C845-880F-8C27C53FFD60}" srcOrd="0" destOrd="0" presId="urn:microsoft.com/office/officeart/2016/7/layout/BasicLinearProcessNumbered"/>
    <dgm:cxn modelId="{FDE38C27-A2FF-1248-84B3-DEED5EB9EA83}" type="presOf" srcId="{D938B9E2-AECD-46ED-A9C0-75C4C40B3FD5}" destId="{AA949605-04C9-A04E-A7BA-F3BC8E78C3B3}" srcOrd="1" destOrd="0" presId="urn:microsoft.com/office/officeart/2016/7/layout/BasicLinearProcessNumbered"/>
    <dgm:cxn modelId="{AA4CBA3F-48FA-2742-B5DC-B9F2C590BC76}" type="presOf" srcId="{D8EDC556-E44B-4CBE-8715-44460FA91D8C}" destId="{E7E7D723-CB0A-C74A-B36B-ABC950ED28F0}" srcOrd="1" destOrd="0" presId="urn:microsoft.com/office/officeart/2016/7/layout/BasicLinearProcessNumbered"/>
    <dgm:cxn modelId="{F9C1B343-31F6-4DFE-B2B8-479D34C97295}" srcId="{0140FBE6-312D-47AC-B9C8-B9F9C25F7CDB}" destId="{D8EDC556-E44B-4CBE-8715-44460FA91D8C}" srcOrd="2" destOrd="0" parTransId="{6C4E0981-6CFF-4253-BFE6-ADE973B5A04A}" sibTransId="{29D8EAF3-3E36-491E-ABCC-877BEF69CF33}"/>
    <dgm:cxn modelId="{DE259373-48DE-F34E-A7F3-6A2074ADE022}" type="presOf" srcId="{4BD0D6EB-82D3-4BA5-BFBE-6EA8FF9817DA}" destId="{0A57B8FE-BF5D-ED44-A664-76FFAD7D218A}" srcOrd="0" destOrd="0" presId="urn:microsoft.com/office/officeart/2016/7/layout/BasicLinearProcessNumbered"/>
    <dgm:cxn modelId="{A545239E-853B-BC40-B69F-39DF188B1EB4}" type="presOf" srcId="{266A6E1B-B116-4937-97E7-A39F4BE340FA}" destId="{4A5D1C11-B052-8143-80C0-6FD17EEAAA40}" srcOrd="0" destOrd="0" presId="urn:microsoft.com/office/officeart/2016/7/layout/BasicLinearProcessNumbered"/>
    <dgm:cxn modelId="{748C6FA1-6BF7-4298-B861-0D179746D30D}" srcId="{0140FBE6-312D-47AC-B9C8-B9F9C25F7CDB}" destId="{D938B9E2-AECD-46ED-A9C0-75C4C40B3FD5}" srcOrd="0" destOrd="0" parTransId="{60BA9F2B-6623-480D-B5B5-D3F6BD114CF4}" sibTransId="{4BD0D6EB-82D3-4BA5-BFBE-6EA8FF9817DA}"/>
    <dgm:cxn modelId="{43909BB3-559B-7D48-9F1A-801F3C78103D}" type="presOf" srcId="{0140FBE6-312D-47AC-B9C8-B9F9C25F7CDB}" destId="{352C6682-693A-9842-A4A3-761CDB02D802}" srcOrd="0" destOrd="0" presId="urn:microsoft.com/office/officeart/2016/7/layout/BasicLinearProcessNumbered"/>
    <dgm:cxn modelId="{756D56B7-58B9-024C-9E16-FF520BFA8F71}" type="presOf" srcId="{F13BEE70-5634-470B-90FE-C47891789B6C}" destId="{0698B305-090E-A04B-8230-01C6F74AC018}" srcOrd="1" destOrd="0" presId="urn:microsoft.com/office/officeart/2016/7/layout/BasicLinearProcessNumbered"/>
    <dgm:cxn modelId="{0A1447C3-CD06-40FD-BD8C-02FA62CF9FF6}" srcId="{0140FBE6-312D-47AC-B9C8-B9F9C25F7CDB}" destId="{F13BEE70-5634-470B-90FE-C47891789B6C}" srcOrd="1" destOrd="0" parTransId="{91F546F5-0D99-431A-B025-99B8FEBC72CA}" sibTransId="{266A6E1B-B116-4937-97E7-A39F4BE340FA}"/>
    <dgm:cxn modelId="{C665C0F1-3521-E446-8927-896BDDCE23D5}" type="presOf" srcId="{D8EDC556-E44B-4CBE-8715-44460FA91D8C}" destId="{CCA0ADF1-7005-7541-B3F1-6BACE808D82C}" srcOrd="0" destOrd="0" presId="urn:microsoft.com/office/officeart/2016/7/layout/BasicLinearProcessNumbered"/>
    <dgm:cxn modelId="{503DB15C-AADD-7A44-972D-05FE9086354A}" type="presParOf" srcId="{352C6682-693A-9842-A4A3-761CDB02D802}" destId="{4F530105-E753-3D4E-A684-5DB47DE7FFBA}" srcOrd="0" destOrd="0" presId="urn:microsoft.com/office/officeart/2016/7/layout/BasicLinearProcessNumbered"/>
    <dgm:cxn modelId="{5B20237B-94FD-6B41-ABFA-F66A91179239}" type="presParOf" srcId="{4F530105-E753-3D4E-A684-5DB47DE7FFBA}" destId="{5EA74913-C1E7-C845-880F-8C27C53FFD60}" srcOrd="0" destOrd="0" presId="urn:microsoft.com/office/officeart/2016/7/layout/BasicLinearProcessNumbered"/>
    <dgm:cxn modelId="{9BEAE73B-D90F-754E-8B40-BEAB6986121B}" type="presParOf" srcId="{4F530105-E753-3D4E-A684-5DB47DE7FFBA}" destId="{0A57B8FE-BF5D-ED44-A664-76FFAD7D218A}" srcOrd="1" destOrd="0" presId="urn:microsoft.com/office/officeart/2016/7/layout/BasicLinearProcessNumbered"/>
    <dgm:cxn modelId="{291EB8DA-64DE-2F4D-A297-D9458B3ADD10}" type="presParOf" srcId="{4F530105-E753-3D4E-A684-5DB47DE7FFBA}" destId="{01227664-688D-8B42-90FC-90969EFC2E32}" srcOrd="2" destOrd="0" presId="urn:microsoft.com/office/officeart/2016/7/layout/BasicLinearProcessNumbered"/>
    <dgm:cxn modelId="{74C89CF9-5EE3-7C42-A6DB-830484C851FF}" type="presParOf" srcId="{4F530105-E753-3D4E-A684-5DB47DE7FFBA}" destId="{AA949605-04C9-A04E-A7BA-F3BC8E78C3B3}" srcOrd="3" destOrd="0" presId="urn:microsoft.com/office/officeart/2016/7/layout/BasicLinearProcessNumbered"/>
    <dgm:cxn modelId="{B6DC0B82-2A9E-0A48-859C-8A1B803272C6}" type="presParOf" srcId="{352C6682-693A-9842-A4A3-761CDB02D802}" destId="{5A851E2D-D3D9-0748-8378-3108E44B72FB}" srcOrd="1" destOrd="0" presId="urn:microsoft.com/office/officeart/2016/7/layout/BasicLinearProcessNumbered"/>
    <dgm:cxn modelId="{A99E62D1-F8BA-E448-9FF8-2B689CB4E3DC}" type="presParOf" srcId="{352C6682-693A-9842-A4A3-761CDB02D802}" destId="{04DAE683-49A5-2742-9C7C-57EC14757D45}" srcOrd="2" destOrd="0" presId="urn:microsoft.com/office/officeart/2016/7/layout/BasicLinearProcessNumbered"/>
    <dgm:cxn modelId="{72115061-B6F7-A942-AA4C-9C244BC9471F}" type="presParOf" srcId="{04DAE683-49A5-2742-9C7C-57EC14757D45}" destId="{68BAF093-2CEC-9A4A-A3A9-69EF48AD0288}" srcOrd="0" destOrd="0" presId="urn:microsoft.com/office/officeart/2016/7/layout/BasicLinearProcessNumbered"/>
    <dgm:cxn modelId="{6D40421A-AEE2-9641-9481-DB619C07418E}" type="presParOf" srcId="{04DAE683-49A5-2742-9C7C-57EC14757D45}" destId="{4A5D1C11-B052-8143-80C0-6FD17EEAAA40}" srcOrd="1" destOrd="0" presId="urn:microsoft.com/office/officeart/2016/7/layout/BasicLinearProcessNumbered"/>
    <dgm:cxn modelId="{F5F94DAF-7E82-B049-AA96-FC138C132512}" type="presParOf" srcId="{04DAE683-49A5-2742-9C7C-57EC14757D45}" destId="{492CA1FC-847D-8049-BBD8-6A392C43DD8A}" srcOrd="2" destOrd="0" presId="urn:microsoft.com/office/officeart/2016/7/layout/BasicLinearProcessNumbered"/>
    <dgm:cxn modelId="{B7A15060-282D-F04E-9B40-DEC42B0CF0B9}" type="presParOf" srcId="{04DAE683-49A5-2742-9C7C-57EC14757D45}" destId="{0698B305-090E-A04B-8230-01C6F74AC018}" srcOrd="3" destOrd="0" presId="urn:microsoft.com/office/officeart/2016/7/layout/BasicLinearProcessNumbered"/>
    <dgm:cxn modelId="{43B4B003-39BA-BA44-A8AA-1CEFE3FBEBB6}" type="presParOf" srcId="{352C6682-693A-9842-A4A3-761CDB02D802}" destId="{EB0A052B-4C80-1E4A-8056-C614BFB079DD}" srcOrd="3" destOrd="0" presId="urn:microsoft.com/office/officeart/2016/7/layout/BasicLinearProcessNumbered"/>
    <dgm:cxn modelId="{2E28C368-E878-304B-AF3B-BE82FD648964}" type="presParOf" srcId="{352C6682-693A-9842-A4A3-761CDB02D802}" destId="{F824D3D0-B28A-CF4B-A1E3-B0E595C00089}" srcOrd="4" destOrd="0" presId="urn:microsoft.com/office/officeart/2016/7/layout/BasicLinearProcessNumbered"/>
    <dgm:cxn modelId="{52F22E5D-0648-5148-9357-0A687EA55A66}" type="presParOf" srcId="{F824D3D0-B28A-CF4B-A1E3-B0E595C00089}" destId="{CCA0ADF1-7005-7541-B3F1-6BACE808D82C}" srcOrd="0" destOrd="0" presId="urn:microsoft.com/office/officeart/2016/7/layout/BasicLinearProcessNumbered"/>
    <dgm:cxn modelId="{FD8F98CB-111F-7B41-91E1-44BDD080FB62}" type="presParOf" srcId="{F824D3D0-B28A-CF4B-A1E3-B0E595C00089}" destId="{63F6C94B-7D9D-CC47-B893-3F5AC8DD7E7E}" srcOrd="1" destOrd="0" presId="urn:microsoft.com/office/officeart/2016/7/layout/BasicLinearProcessNumbered"/>
    <dgm:cxn modelId="{E330A8A0-04C2-6F42-83D4-4D39A116123B}" type="presParOf" srcId="{F824D3D0-B28A-CF4B-A1E3-B0E595C00089}" destId="{03982F00-691E-E249-90BF-3572FF4D0263}" srcOrd="2" destOrd="0" presId="urn:microsoft.com/office/officeart/2016/7/layout/BasicLinearProcessNumbered"/>
    <dgm:cxn modelId="{D64FD9E8-A558-3849-A292-CEF6D447FF18}" type="presParOf" srcId="{F824D3D0-B28A-CF4B-A1E3-B0E595C00089}" destId="{E7E7D723-CB0A-C74A-B36B-ABC950ED28F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98897-4536-B341-A9AC-DDAC2D9EE96C}">
      <dsp:nvSpPr>
        <dsp:cNvPr id="0" name=""/>
        <dsp:cNvSpPr/>
      </dsp:nvSpPr>
      <dsp:spPr>
        <a:xfrm>
          <a:off x="0" y="0"/>
          <a:ext cx="3596758" cy="1476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To analyze historical crime data to identify trends and patterns.</a:t>
          </a:r>
        </a:p>
      </dsp:txBody>
      <dsp:txXfrm>
        <a:off x="43242" y="43242"/>
        <a:ext cx="2003634" cy="1389891"/>
      </dsp:txXfrm>
    </dsp:sp>
    <dsp:sp modelId="{CF2C40F9-2EF0-AB46-951D-1604128AD4DA}">
      <dsp:nvSpPr>
        <dsp:cNvPr id="0" name=""/>
        <dsp:cNvSpPr/>
      </dsp:nvSpPr>
      <dsp:spPr>
        <a:xfrm>
          <a:off x="317361" y="1722437"/>
          <a:ext cx="3596758" cy="14763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To forecast future crime rates using predictive modeling.</a:t>
          </a:r>
        </a:p>
      </dsp:txBody>
      <dsp:txXfrm>
        <a:off x="360603" y="1765679"/>
        <a:ext cx="2233270" cy="1389890"/>
      </dsp:txXfrm>
    </dsp:sp>
    <dsp:sp modelId="{F348FF56-34EA-254A-8E22-4A129D56A72E}">
      <dsp:nvSpPr>
        <dsp:cNvPr id="0" name=""/>
        <dsp:cNvSpPr/>
      </dsp:nvSpPr>
      <dsp:spPr>
        <a:xfrm>
          <a:off x="634722" y="3444875"/>
          <a:ext cx="3596758" cy="14763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To identify high-risk regions and suggest preventive measures.</a:t>
          </a:r>
        </a:p>
      </dsp:txBody>
      <dsp:txXfrm>
        <a:off x="677964" y="3488117"/>
        <a:ext cx="2233270" cy="1389890"/>
      </dsp:txXfrm>
    </dsp:sp>
    <dsp:sp modelId="{6201D8DE-103C-BD4A-A1B4-133953FB0307}">
      <dsp:nvSpPr>
        <dsp:cNvPr id="0" name=""/>
        <dsp:cNvSpPr/>
      </dsp:nvSpPr>
      <dsp:spPr>
        <a:xfrm>
          <a:off x="2637115" y="1119584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853035" y="1119584"/>
        <a:ext cx="527803" cy="722131"/>
      </dsp:txXfrm>
    </dsp:sp>
    <dsp:sp modelId="{0E8F4111-068F-3841-8FD2-FD64BD52D2D8}">
      <dsp:nvSpPr>
        <dsp:cNvPr id="0" name=""/>
        <dsp:cNvSpPr/>
      </dsp:nvSpPr>
      <dsp:spPr>
        <a:xfrm>
          <a:off x="2954476" y="2832179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170396" y="2832179"/>
        <a:ext cx="527803" cy="722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EB6B-809C-CE46-99B7-B8B8D0B41DC9}">
      <dsp:nvSpPr>
        <dsp:cNvPr id="0" name=""/>
        <dsp:cNvSpPr/>
      </dsp:nvSpPr>
      <dsp:spPr>
        <a:xfrm>
          <a:off x="0" y="0"/>
          <a:ext cx="6196667" cy="1206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Dataset: 'Crimes Against Women' (2001-2014)</a:t>
          </a:r>
        </a:p>
      </dsp:txBody>
      <dsp:txXfrm>
        <a:off x="35346" y="35346"/>
        <a:ext cx="4894418" cy="1136125"/>
      </dsp:txXfrm>
    </dsp:sp>
    <dsp:sp modelId="{B14DBC3D-E1B3-664D-A1AF-698084F08948}">
      <dsp:nvSpPr>
        <dsp:cNvPr id="0" name=""/>
        <dsp:cNvSpPr/>
      </dsp:nvSpPr>
      <dsp:spPr>
        <a:xfrm>
          <a:off x="546764" y="1407953"/>
          <a:ext cx="6196667" cy="1206817"/>
        </a:xfrm>
        <a:prstGeom prst="roundRect">
          <a:avLst>
            <a:gd name="adj" fmla="val 10000"/>
          </a:avLst>
        </a:prstGeom>
        <a:solidFill>
          <a:schemeClr val="accent2">
            <a:hueOff val="-1284095"/>
            <a:satOff val="14753"/>
            <a:lumOff val="4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Contains data on crime types: Rape, Kidnapping/Abduction, Dowry Deaths.</a:t>
          </a:r>
        </a:p>
      </dsp:txBody>
      <dsp:txXfrm>
        <a:off x="582110" y="1443299"/>
        <a:ext cx="4794779" cy="1136125"/>
      </dsp:txXfrm>
    </dsp:sp>
    <dsp:sp modelId="{72EA5E8C-21D1-0147-B744-F0D5897E0240}">
      <dsp:nvSpPr>
        <dsp:cNvPr id="0" name=""/>
        <dsp:cNvSpPr/>
      </dsp:nvSpPr>
      <dsp:spPr>
        <a:xfrm>
          <a:off x="1093529" y="2815907"/>
          <a:ext cx="6196667" cy="1206817"/>
        </a:xfrm>
        <a:prstGeom prst="roundRect">
          <a:avLst>
            <a:gd name="adj" fmla="val 10000"/>
          </a:avLst>
        </a:prstGeom>
        <a:solidFill>
          <a:schemeClr val="accent2">
            <a:hueOff val="-2568191"/>
            <a:satOff val="29507"/>
            <a:lumOff val="90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Attributes include year, state, crime type, and frequency of occurrences.</a:t>
          </a:r>
        </a:p>
      </dsp:txBody>
      <dsp:txXfrm>
        <a:off x="1128875" y="2851253"/>
        <a:ext cx="4794779" cy="1136125"/>
      </dsp:txXfrm>
    </dsp:sp>
    <dsp:sp modelId="{2259DFD1-2E94-E44F-8AFD-0BEF2EA23654}">
      <dsp:nvSpPr>
        <dsp:cNvPr id="0" name=""/>
        <dsp:cNvSpPr/>
      </dsp:nvSpPr>
      <dsp:spPr>
        <a:xfrm>
          <a:off x="5412236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88733" y="915169"/>
        <a:ext cx="431437" cy="590284"/>
      </dsp:txXfrm>
    </dsp:sp>
    <dsp:sp modelId="{A9E36C4E-A4E7-E34A-A0FD-05785708FD87}">
      <dsp:nvSpPr>
        <dsp:cNvPr id="0" name=""/>
        <dsp:cNvSpPr/>
      </dsp:nvSpPr>
      <dsp:spPr>
        <a:xfrm>
          <a:off x="5959000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7830"/>
            <a:satOff val="44252"/>
            <a:lumOff val="382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317830"/>
              <a:satOff val="44252"/>
              <a:lumOff val="3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35497" y="2315078"/>
        <a:ext cx="431437" cy="590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88C22-A3C0-D347-946F-FC8B7DB97F53}">
      <dsp:nvSpPr>
        <dsp:cNvPr id="0" name=""/>
        <dsp:cNvSpPr/>
      </dsp:nvSpPr>
      <dsp:spPr>
        <a:xfrm>
          <a:off x="0" y="112738"/>
          <a:ext cx="4231481" cy="8976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**Data Preprocessing**: Cleaned data for consistency and accuracy.</a:t>
          </a:r>
        </a:p>
      </dsp:txBody>
      <dsp:txXfrm>
        <a:off x="43821" y="156559"/>
        <a:ext cx="4143839" cy="810040"/>
      </dsp:txXfrm>
    </dsp:sp>
    <dsp:sp modelId="{281F7A1A-FA9B-FA45-B8B6-44CA06C15E03}">
      <dsp:nvSpPr>
        <dsp:cNvPr id="0" name=""/>
        <dsp:cNvSpPr/>
      </dsp:nvSpPr>
      <dsp:spPr>
        <a:xfrm>
          <a:off x="0" y="1062261"/>
          <a:ext cx="4231481" cy="897682"/>
        </a:xfrm>
        <a:prstGeom prst="roundRect">
          <a:avLst/>
        </a:prstGeom>
        <a:solidFill>
          <a:schemeClr val="accent2">
            <a:hueOff val="-642048"/>
            <a:satOff val="7377"/>
            <a:lumOff val="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**Data Visualization**: Used Python libraries (Matplotlib, Seaborn) to identify trends.</a:t>
          </a:r>
        </a:p>
      </dsp:txBody>
      <dsp:txXfrm>
        <a:off x="43821" y="1106082"/>
        <a:ext cx="4143839" cy="810040"/>
      </dsp:txXfrm>
    </dsp:sp>
    <dsp:sp modelId="{8220A644-1780-0C46-B90E-AF8BF303C070}">
      <dsp:nvSpPr>
        <dsp:cNvPr id="0" name=""/>
        <dsp:cNvSpPr/>
      </dsp:nvSpPr>
      <dsp:spPr>
        <a:xfrm>
          <a:off x="0" y="2011783"/>
          <a:ext cx="4231481" cy="897682"/>
        </a:xfrm>
        <a:prstGeom prst="roundRect">
          <a:avLst/>
        </a:prstGeom>
        <a:solidFill>
          <a:schemeClr val="accent2">
            <a:hueOff val="-1284095"/>
            <a:satOff val="14753"/>
            <a:lumOff val="4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**Predictive Modeling**: Implemented ARIMA for time-series forecasting.</a:t>
          </a:r>
        </a:p>
      </dsp:txBody>
      <dsp:txXfrm>
        <a:off x="43821" y="2055604"/>
        <a:ext cx="4143839" cy="810040"/>
      </dsp:txXfrm>
    </dsp:sp>
    <dsp:sp modelId="{9CC2316D-9B72-A047-BD8A-EB8B034A758C}">
      <dsp:nvSpPr>
        <dsp:cNvPr id="0" name=""/>
        <dsp:cNvSpPr/>
      </dsp:nvSpPr>
      <dsp:spPr>
        <a:xfrm>
          <a:off x="0" y="2961306"/>
          <a:ext cx="4231481" cy="897682"/>
        </a:xfrm>
        <a:prstGeom prst="roundRect">
          <a:avLst/>
        </a:prstGeom>
        <a:solidFill>
          <a:schemeClr val="accent2">
            <a:hueOff val="-1926143"/>
            <a:satOff val="22130"/>
            <a:lumOff val="67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**Clustering**: Applied K-Means to identify crime hotspots.</a:t>
          </a:r>
        </a:p>
      </dsp:txBody>
      <dsp:txXfrm>
        <a:off x="43821" y="3005127"/>
        <a:ext cx="4143839" cy="810040"/>
      </dsp:txXfrm>
    </dsp:sp>
    <dsp:sp modelId="{8A4384F3-30C9-4C45-97E7-1A5985A740FB}">
      <dsp:nvSpPr>
        <dsp:cNvPr id="0" name=""/>
        <dsp:cNvSpPr/>
      </dsp:nvSpPr>
      <dsp:spPr>
        <a:xfrm>
          <a:off x="0" y="3910828"/>
          <a:ext cx="4231481" cy="897682"/>
        </a:xfrm>
        <a:prstGeom prst="roundRect">
          <a:avLst/>
        </a:prstGeom>
        <a:solidFill>
          <a:schemeClr val="accent2">
            <a:hueOff val="-2568191"/>
            <a:satOff val="29507"/>
            <a:lumOff val="90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**Classification**: Used Random Forest to classify high-risk regions.</a:t>
          </a:r>
        </a:p>
      </dsp:txBody>
      <dsp:txXfrm>
        <a:off x="43821" y="3954649"/>
        <a:ext cx="4143839" cy="810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4913-C1E7-C845-880F-8C27C53FFD60}">
      <dsp:nvSpPr>
        <dsp:cNvPr id="0" name=""/>
        <dsp:cNvSpPr/>
      </dsp:nvSpPr>
      <dsp:spPr>
        <a:xfrm>
          <a:off x="0" y="416631"/>
          <a:ext cx="2278186" cy="31894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6" tIns="330200" rIns="17761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Expand dataset to include recent crime data and demographic factors.</a:t>
          </a:r>
        </a:p>
      </dsp:txBody>
      <dsp:txXfrm>
        <a:off x="0" y="1628627"/>
        <a:ext cx="2278186" cy="1913676"/>
      </dsp:txXfrm>
    </dsp:sp>
    <dsp:sp modelId="{0A57B8FE-BF5D-ED44-A664-76FFAD7D218A}">
      <dsp:nvSpPr>
        <dsp:cNvPr id="0" name=""/>
        <dsp:cNvSpPr/>
      </dsp:nvSpPr>
      <dsp:spPr>
        <a:xfrm>
          <a:off x="660674" y="735578"/>
          <a:ext cx="956838" cy="9568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99" tIns="12700" rIns="7459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00800" y="875704"/>
        <a:ext cx="676586" cy="676586"/>
      </dsp:txXfrm>
    </dsp:sp>
    <dsp:sp modelId="{01227664-688D-8B42-90FC-90969EFC2E32}">
      <dsp:nvSpPr>
        <dsp:cNvPr id="0" name=""/>
        <dsp:cNvSpPr/>
      </dsp:nvSpPr>
      <dsp:spPr>
        <a:xfrm>
          <a:off x="0" y="3606021"/>
          <a:ext cx="2278186" cy="72"/>
        </a:xfrm>
        <a:prstGeom prst="rect">
          <a:avLst/>
        </a:prstGeom>
        <a:solidFill>
          <a:schemeClr val="accent2">
            <a:hueOff val="-513638"/>
            <a:satOff val="5901"/>
            <a:lumOff val="1804"/>
            <a:alphaOff val="0"/>
          </a:schemeClr>
        </a:solidFill>
        <a:ln w="15875" cap="flat" cmpd="sng" algn="ctr">
          <a:solidFill>
            <a:schemeClr val="accent2">
              <a:hueOff val="-513638"/>
              <a:satOff val="5901"/>
              <a:lumOff val="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AF093-2CEC-9A4A-A3A9-69EF48AD0288}">
      <dsp:nvSpPr>
        <dsp:cNvPr id="0" name=""/>
        <dsp:cNvSpPr/>
      </dsp:nvSpPr>
      <dsp:spPr>
        <a:xfrm>
          <a:off x="2506005" y="416631"/>
          <a:ext cx="2278186" cy="3189461"/>
        </a:xfrm>
        <a:prstGeom prst="rect">
          <a:avLst/>
        </a:prstGeom>
        <a:solidFill>
          <a:schemeClr val="accent2">
            <a:tint val="40000"/>
            <a:alpha val="90000"/>
            <a:hueOff val="-1658915"/>
            <a:satOff val="22126"/>
            <a:lumOff val="191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658915"/>
              <a:satOff val="22126"/>
              <a:lumOff val="1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6" tIns="330200" rIns="17761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Develop a real-time crime monitoring system with live updates.</a:t>
          </a:r>
        </a:p>
      </dsp:txBody>
      <dsp:txXfrm>
        <a:off x="2506005" y="1628627"/>
        <a:ext cx="2278186" cy="1913676"/>
      </dsp:txXfrm>
    </dsp:sp>
    <dsp:sp modelId="{4A5D1C11-B052-8143-80C0-6FD17EEAAA40}">
      <dsp:nvSpPr>
        <dsp:cNvPr id="0" name=""/>
        <dsp:cNvSpPr/>
      </dsp:nvSpPr>
      <dsp:spPr>
        <a:xfrm>
          <a:off x="3166679" y="735578"/>
          <a:ext cx="956838" cy="956838"/>
        </a:xfrm>
        <a:prstGeom prst="ellipse">
          <a:avLst/>
        </a:prstGeom>
        <a:solidFill>
          <a:schemeClr val="accent2">
            <a:hueOff val="-1027276"/>
            <a:satOff val="11803"/>
            <a:lumOff val="3608"/>
            <a:alphaOff val="0"/>
          </a:schemeClr>
        </a:solidFill>
        <a:ln w="15875" cap="flat" cmpd="sng" algn="ctr">
          <a:solidFill>
            <a:schemeClr val="accent2">
              <a:hueOff val="-1027276"/>
              <a:satOff val="11803"/>
              <a:lumOff val="3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99" tIns="12700" rIns="7459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06805" y="875704"/>
        <a:ext cx="676586" cy="676586"/>
      </dsp:txXfrm>
    </dsp:sp>
    <dsp:sp modelId="{492CA1FC-847D-8049-BBD8-6A392C43DD8A}">
      <dsp:nvSpPr>
        <dsp:cNvPr id="0" name=""/>
        <dsp:cNvSpPr/>
      </dsp:nvSpPr>
      <dsp:spPr>
        <a:xfrm>
          <a:off x="2506005" y="3606021"/>
          <a:ext cx="2278186" cy="72"/>
        </a:xfrm>
        <a:prstGeom prst="rect">
          <a:avLst/>
        </a:prstGeom>
        <a:solidFill>
          <a:schemeClr val="accent2">
            <a:hueOff val="-1540915"/>
            <a:satOff val="17704"/>
            <a:lumOff val="5411"/>
            <a:alphaOff val="0"/>
          </a:schemeClr>
        </a:solidFill>
        <a:ln w="15875" cap="flat" cmpd="sng" algn="ctr">
          <a:solidFill>
            <a:schemeClr val="accent2">
              <a:hueOff val="-1540915"/>
              <a:satOff val="17704"/>
              <a:lumOff val="5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ADF1-7005-7541-B3F1-6BACE808D82C}">
      <dsp:nvSpPr>
        <dsp:cNvPr id="0" name=""/>
        <dsp:cNvSpPr/>
      </dsp:nvSpPr>
      <dsp:spPr>
        <a:xfrm>
          <a:off x="5012010" y="416631"/>
          <a:ext cx="2278186" cy="3189461"/>
        </a:xfrm>
        <a:prstGeom prst="rect">
          <a:avLst/>
        </a:prstGeom>
        <a:solidFill>
          <a:schemeClr val="accent2">
            <a:tint val="40000"/>
            <a:alpha val="90000"/>
            <a:hueOff val="-3317830"/>
            <a:satOff val="44252"/>
            <a:lumOff val="382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317830"/>
              <a:satOff val="44252"/>
              <a:lumOff val="3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6" tIns="330200" rIns="17761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Apply advanced deep learning models for more accurate predictions.</a:t>
          </a:r>
        </a:p>
      </dsp:txBody>
      <dsp:txXfrm>
        <a:off x="5012010" y="1628627"/>
        <a:ext cx="2278186" cy="1913676"/>
      </dsp:txXfrm>
    </dsp:sp>
    <dsp:sp modelId="{63F6C94B-7D9D-CC47-B893-3F5AC8DD7E7E}">
      <dsp:nvSpPr>
        <dsp:cNvPr id="0" name=""/>
        <dsp:cNvSpPr/>
      </dsp:nvSpPr>
      <dsp:spPr>
        <a:xfrm>
          <a:off x="5672684" y="735578"/>
          <a:ext cx="956838" cy="956838"/>
        </a:xfrm>
        <a:prstGeom prst="ellipse">
          <a:avLst/>
        </a:prstGeom>
        <a:solidFill>
          <a:schemeClr val="accent2">
            <a:hueOff val="-2054553"/>
            <a:satOff val="23606"/>
            <a:lumOff val="7215"/>
            <a:alphaOff val="0"/>
          </a:schemeClr>
        </a:solidFill>
        <a:ln w="15875" cap="flat" cmpd="sng" algn="ctr">
          <a:solidFill>
            <a:schemeClr val="accent2">
              <a:hueOff val="-2054553"/>
              <a:satOff val="23606"/>
              <a:lumOff val="7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99" tIns="12700" rIns="7459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812810" y="875704"/>
        <a:ext cx="676586" cy="676586"/>
      </dsp:txXfrm>
    </dsp:sp>
    <dsp:sp modelId="{03982F00-691E-E249-90BF-3572FF4D0263}">
      <dsp:nvSpPr>
        <dsp:cNvPr id="0" name=""/>
        <dsp:cNvSpPr/>
      </dsp:nvSpPr>
      <dsp:spPr>
        <a:xfrm>
          <a:off x="5012010" y="3606021"/>
          <a:ext cx="2278186" cy="72"/>
        </a:xfrm>
        <a:prstGeom prst="rect">
          <a:avLst/>
        </a:prstGeom>
        <a:solidFill>
          <a:schemeClr val="accent2">
            <a:hueOff val="-2568191"/>
            <a:satOff val="29507"/>
            <a:lumOff val="9019"/>
            <a:alphaOff val="0"/>
          </a:schemeClr>
        </a:solidFill>
        <a:ln w="15875" cap="flat" cmpd="sng" algn="ctr">
          <a:solidFill>
            <a:schemeClr val="accent2">
              <a:hueOff val="-2568191"/>
              <a:satOff val="29507"/>
              <a:lumOff val="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1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9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6">
            <a:extLst>
              <a:ext uri="{FF2B5EF4-FFF2-40B4-BE49-F238E27FC236}">
                <a16:creationId xmlns:a16="http://schemas.microsoft.com/office/drawing/2014/main" id="{1579DD07-B6CD-4C04-8A4A-3B92CE8C8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2007" y="620720"/>
            <a:ext cx="483186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2590" y="1105352"/>
            <a:ext cx="4107803" cy="1681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spc="100" dirty="0">
                <a:solidFill>
                  <a:schemeClr val="bg1"/>
                </a:solidFill>
              </a:rPr>
              <a:t>Crime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2590" y="3033346"/>
            <a:ext cx="4107803" cy="2695905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Submitted by: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Anshuman Mathur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Aryan Singh Rajpoot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Akshat Pandey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Roll Number: E23CSEU0680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E23CSEU0678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E23CSEU0666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Bennett University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07470" y="4214336"/>
            <a:ext cx="38404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5F8C5-0ED1-4C24-877A-A9E15A1C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459" y="643461"/>
            <a:ext cx="2277283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N" sz="1700">
                <a:solidFill>
                  <a:srgbClr val="FFFFFF"/>
                </a:solidFill>
              </a:rPr>
              <a:t>1. States like Uttar Pradesh and Bihar exhibit consistently high crime rates.</a:t>
            </a:r>
          </a:p>
          <a:p>
            <a:r>
              <a:rPr lang="en-IN" sz="1700">
                <a:solidFill>
                  <a:srgbClr val="FFFFFF"/>
                </a:solidFill>
              </a:rPr>
              <a:t>2. Clustering reveals spatial patterns in crime distribution.</a:t>
            </a:r>
          </a:p>
          <a:p>
            <a:r>
              <a:rPr lang="en-IN" sz="1700">
                <a:solidFill>
                  <a:srgbClr val="FFFFFF"/>
                </a:solidFill>
              </a:rPr>
              <a:t>3. Time-series forecasting predicts potential increases in specific crimes.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54D7F0-6844-CC6A-47CD-20DF73A11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63632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N" sz="1700">
                <a:solidFill>
                  <a:srgbClr val="FFFFFF"/>
                </a:solidFill>
              </a:rPr>
              <a:t>This project demonstrates the potential of machine learning in analyzing and predicting crime trends. The insights obtained can assist law enforcement and policymakers in making informed decisions.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>
            <a:extLst>
              <a:ext uri="{FF2B5EF4-FFF2-40B4-BE49-F238E27FC236}">
                <a16:creationId xmlns:a16="http://schemas.microsoft.com/office/drawing/2014/main" id="{2F7507C1-F56F-4773-B8DF-13651FC0B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364" y="484632"/>
            <a:ext cx="1596699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9558" y="484632"/>
            <a:ext cx="6711112" cy="5880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995" y="788416"/>
            <a:ext cx="5942448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Acknowledgments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4053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95" y="2489202"/>
            <a:ext cx="5942448" cy="3554614"/>
          </a:xfrm>
        </p:spPr>
        <p:txBody>
          <a:bodyPr>
            <a:normAutofit/>
          </a:bodyPr>
          <a:lstStyle/>
          <a:p>
            <a:r>
              <a:t>Special thanks to the mentors and faculty at Bennett University for their guidance and support throughout the project.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5F8C5-0ED1-4C24-877A-A9E15A1C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459" y="643461"/>
            <a:ext cx="2277283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N" sz="1700">
                <a:solidFill>
                  <a:srgbClr val="FFFFFF"/>
                </a:solidFill>
              </a:rPr>
              <a:t>Crime is a critical societal challenge. Predicting and analyzing crime trends can help improve public safety. This project leverages machine learning techniques to analyze historical crime data and predict high-risk areas.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0365A3-9839-4FC6-BFF6-7115C711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4880B5-398F-052A-B17C-01AAB573D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485768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/>
              <a:t>Dataset Overview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6EE7722-5CB9-8CD5-258D-57BAF2BC9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251605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0365A3-9839-4FC6-BFF6-7115C711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B04355-1A60-8D06-5730-5DDDBEAF7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039370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Data Visualization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2843784" cy="39319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1. **Line Plot**: Showed the trend of average rape cases per state from 2001 to 2014.</a:t>
            </a: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A6C43-754A-B84C-AF47-E5817F9D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83257"/>
            <a:ext cx="4091940" cy="2291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FD2A-10C1-EC86-DF01-3F20AD6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**Bar Chart**: Highlighted the distribution of total cases by crime type.</a:t>
            </a:r>
            <a:br>
              <a:rPr lang="en-IN" dirty="0"/>
            </a:b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7B9D52A-AF0B-8003-5562-D641652A13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637518"/>
            <a:ext cx="7289800" cy="33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3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DEA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736FE-8BE9-0D0E-C866-88A6E0E6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/>
            <a:r>
              <a:rPr lang="en-IN" sz="4100">
                <a:solidFill>
                  <a:srgbClr val="FFFFFF"/>
                </a:solidFill>
              </a:rPr>
              <a:t>**Heatmap**: Visualized yearly crime intensity across states.</a:t>
            </a:r>
            <a:endParaRPr lang="en-US" sz="410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A15C72-B910-67BB-6119-8B673EFD3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r="3" b="3"/>
          <a:stretch/>
        </p:blipFill>
        <p:spPr bwMode="auto">
          <a:xfrm>
            <a:off x="245660" y="321733"/>
            <a:ext cx="5293729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2C0ADC7-24DE-81B2-F526-56A344578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AB2A4-DF75-E976-662F-AAE035CF0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1" y="321732"/>
            <a:ext cx="3247349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2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5F8C5-0ED1-4C24-877A-A9E15A1C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459" y="643461"/>
            <a:ext cx="2277283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N" sz="1700">
                <a:solidFill>
                  <a:srgbClr val="FFFFFF"/>
                </a:solidFill>
              </a:rPr>
              <a:t>1. **ARIMA**: Forecasted crime trends for Andhra Pradesh with a notable increase in cases.</a:t>
            </a:r>
          </a:p>
          <a:p>
            <a:r>
              <a:rPr lang="en-IN" sz="1700">
                <a:solidFill>
                  <a:srgbClr val="FFFFFF"/>
                </a:solidFill>
              </a:rPr>
              <a:t>2. **K-Means**: Clustered regions based on crime intensity, identifying specific hotspots.</a:t>
            </a:r>
          </a:p>
          <a:p>
            <a:r>
              <a:rPr lang="en-IN" sz="1700">
                <a:solidFill>
                  <a:srgbClr val="FFFFFF"/>
                </a:solidFill>
              </a:rPr>
              <a:t>3. **Random Forest**: Achieved high classification accuracy for predicting high-risk areas.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70251FF6-FFCB-8D6C-C811-321B2C47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11" y="732841"/>
            <a:ext cx="2461389" cy="163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429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Tw Cen MT</vt:lpstr>
      <vt:lpstr>Tw Cen MT Condensed</vt:lpstr>
      <vt:lpstr>Wingdings 3</vt:lpstr>
      <vt:lpstr>Integral</vt:lpstr>
      <vt:lpstr>Crime Prediction Project</vt:lpstr>
      <vt:lpstr>Introduction</vt:lpstr>
      <vt:lpstr>Objective</vt:lpstr>
      <vt:lpstr>Dataset Overview</vt:lpstr>
      <vt:lpstr>Methodology</vt:lpstr>
      <vt:lpstr>Data Visualization</vt:lpstr>
      <vt:lpstr>**Bar Chart**: Highlighted the distribution of total cases by crime type. </vt:lpstr>
      <vt:lpstr>**Heatmap**: Visualized yearly crime intensity across states.</vt:lpstr>
      <vt:lpstr>Results</vt:lpstr>
      <vt:lpstr>Key Insights</vt:lpstr>
      <vt:lpstr>Future Scope</vt:lpstr>
      <vt:lpstr>Conclusion</vt:lpstr>
      <vt:lpstr>Acknowledgments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Anshuman  Mathur</cp:lastModifiedBy>
  <cp:revision>3</cp:revision>
  <dcterms:created xsi:type="dcterms:W3CDTF">2013-01-27T09:14:16Z</dcterms:created>
  <dcterms:modified xsi:type="dcterms:W3CDTF">2024-11-17T13:47:46Z</dcterms:modified>
  <cp:category/>
</cp:coreProperties>
</file>