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56" r:id="rId4"/>
    <p:sldId id="257" r:id="rId5"/>
    <p:sldId id="258" r:id="rId6"/>
    <p:sldId id="259" r:id="rId7"/>
    <p:sldId id="273" r:id="rId8"/>
    <p:sldId id="274" r:id="rId9"/>
    <p:sldId id="275" r:id="rId10"/>
    <p:sldId id="281" r:id="rId11"/>
    <p:sldId id="272" r:id="rId12"/>
    <p:sldId id="282" r:id="rId13"/>
    <p:sldId id="276" r:id="rId14"/>
    <p:sldId id="277" r:id="rId15"/>
    <p:sldId id="278" r:id="rId16"/>
    <p:sldId id="264" r:id="rId17"/>
    <p:sldId id="269" r:id="rId18"/>
    <p:sldId id="265" r:id="rId19"/>
    <p:sldId id="271" r:id="rId20"/>
    <p:sldId id="266" r:id="rId21"/>
    <p:sldId id="270" r:id="rId22"/>
    <p:sldId id="26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7E6151-B409-414F-B2B1-58C92BA8692B}">
          <p14:sldIdLst>
            <p14:sldId id="279"/>
            <p14:sldId id="280"/>
            <p14:sldId id="256"/>
            <p14:sldId id="257"/>
            <p14:sldId id="258"/>
            <p14:sldId id="259"/>
            <p14:sldId id="273"/>
            <p14:sldId id="274"/>
            <p14:sldId id="275"/>
            <p14:sldId id="281"/>
            <p14:sldId id="272"/>
            <p14:sldId id="282"/>
            <p14:sldId id="276"/>
            <p14:sldId id="277"/>
          </p14:sldIdLst>
        </p14:section>
        <p14:section name="Пропуск" id="{DF5F5123-0EB8-4F3C-95AE-C0CF4ECDD2CC}">
          <p14:sldIdLst>
            <p14:sldId id="278"/>
            <p14:sldId id="264"/>
            <p14:sldId id="269"/>
            <p14:sldId id="265"/>
            <p14:sldId id="271"/>
            <p14:sldId id="266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F4D05-E726-49BE-A8C6-17B6D141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870FB5-3091-4993-8F28-07D68D9DB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25F445-F579-4BCE-B1B3-D5706850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11A8D-BA8C-4005-BD46-3083270C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A39B0F-9794-42AF-8741-C83ABE3C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94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AFC3E-42F3-42FE-8F0F-7002D121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A10DCE-5684-40F8-8EB7-E76773FB9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C20F1C-0CF6-4E88-8C49-F539B0EC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550A17-8413-4694-A83D-77BDA63B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54034D-E883-4A60-9A9F-16747EF8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1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5CFA34-CD1C-4BAC-96C4-042B362BF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B016B8-7AC5-4A95-8948-1F6535991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3C98F-DEAD-4E43-93A1-8C353BC5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72E6A-D2F0-4C98-AA9F-AA6F9F02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5A651-F5DA-4C37-91BC-D292E9DF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72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A9928-5BEB-48D1-BADD-0AAFCF5F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CB0B1-5A8B-4B30-A656-20B48177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844962-9147-4860-B3CC-6207C1D9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460E75-CA42-463D-87DF-59AADDCA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AA34A-1250-4B61-B3B3-97DE9DCE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9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67A3B-0FE9-4CAB-8C4D-61FE9725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8741A8-BE01-49E7-BA85-E8EEDDD1E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656E2F-A36A-4A53-8A61-6553AADB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15F9F-4C86-4A84-A0AD-45EA7DF4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92DE91-D83F-4DBB-8566-6961FE9F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31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2129D-024E-4D9F-81B8-1246578F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98A45-BDD0-450A-8B40-97C7D8B6A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85DBB7-C456-4B5B-A8EB-0A6C88106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310AB2-0A8E-47E3-B64B-49F54D50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3C8AC9-5CC8-4F0C-9887-4877363A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94EFCE-9814-4321-9047-CF3E3C86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3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59DCA-8F7B-49C1-B0C8-D8F44145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62424C-0886-4079-8A1D-3FEFDD99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C64D31-92F8-4A25-986F-611C94EE0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61F13D-D53E-4176-9C29-5DEE792F4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7F442F-FAAE-4013-9559-5BA48227D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AAE87F-9440-4D17-A010-E86E5E98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C4F6EB-5282-46CA-A3D9-873AAC64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003F2E-BFD4-4CB9-80DB-5290A234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DC457-5811-4DC4-8858-C2D2AC98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D5D346-966E-4F24-84DD-6AE6261C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CF8FAA-2B80-41B4-A981-B814E571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794828-3804-4635-B56A-437C12FB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67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912676-72FB-4A50-ACA7-FA52B55C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EADDE0-199D-4D0D-B21B-777DD934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6E2044-249D-4D95-8A57-70B8B658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8D1AC-F73E-4F32-87B9-DC767A0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8117C-7AFB-4328-B300-619A99B5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B47A16-AD62-4601-B950-23AAECA2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6F7F31-5BE3-466F-8F1F-2F653C1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D7B9F-6EFC-4DC2-B2E4-7EC62FA8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363091-0AE5-42EB-BE2D-59897106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31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5B833-8B3B-4E5B-A295-779218CB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A5847B-6D82-47C6-89AB-2CF80CCB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C0634C-4841-4AF9-8F11-F1A709046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D349BA-400F-4F9D-9D54-500BFE52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CA0F-88E7-4805-AB6D-D4E55DBD898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1C130-50B9-4475-8F4B-9A81FA65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F2A8F7-4A82-48E7-B143-C582D815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44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24F4C-67DE-4839-8801-776FA11C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EFC73-1072-43E2-B4FD-7CA9B8FAA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801C51-3178-48E3-B638-4E3CFCBD0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CA0F-88E7-4805-AB6D-D4E55DBD898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55360C-D6DD-4129-BA31-F9F36CBA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91699-BE00-4098-8B70-374A152C3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9EA8-0838-4502-8CCA-D97BAFC16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cran.r-project.org/bin/windows/base/" TargetMode="External"/><Relationship Id="rId7" Type="http://schemas.openxmlformats.org/officeDocument/2006/relationships/hyperlink" Target="https://stepik.org/course/497/promo" TargetMode="External"/><Relationship Id="rId2" Type="http://schemas.openxmlformats.org/officeDocument/2006/relationships/hyperlink" Target="https://github.com/ANSozontov/faunisti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amsonov.github.io/r-geo-course/" TargetMode="External"/><Relationship Id="rId5" Type="http://schemas.openxmlformats.org/officeDocument/2006/relationships/hyperlink" Target="http://www.rstudio.com/products/rstudio/download/#download" TargetMode="External"/><Relationship Id="rId4" Type="http://schemas.openxmlformats.org/officeDocument/2006/relationships/hyperlink" Target="https://cran.r-project.org/bin/windows/Rtoo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F8428-78DB-4F18-B10F-B602F0F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9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000" b="1" dirty="0">
                <a:latin typeface="+mn-lt"/>
              </a:rPr>
              <a:t>Знакомство с </a:t>
            </a:r>
            <a:r>
              <a:rPr lang="en-US" sz="5000" b="1" dirty="0">
                <a:latin typeface="+mn-lt"/>
              </a:rPr>
              <a:t>R: </a:t>
            </a:r>
            <a:r>
              <a:rPr lang="ru-RU" sz="5000" b="1" dirty="0">
                <a:latin typeface="+mn-lt"/>
              </a:rPr>
              <a:t>что, зачем и почему?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35B92-ADBB-47C2-B160-AE25E3D2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991469"/>
            <a:ext cx="6014884" cy="2933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Артём Созонтов</a:t>
            </a:r>
          </a:p>
          <a:p>
            <a:pPr marL="0" indent="0">
              <a:buNone/>
            </a:pPr>
            <a:r>
              <a:rPr lang="ru-RU" dirty="0"/>
              <a:t>к.б.н., научный сотрудник лаборатории </a:t>
            </a:r>
            <a:r>
              <a:rPr lang="ru-RU" dirty="0" err="1"/>
              <a:t>экотоксикологии</a:t>
            </a:r>
            <a:r>
              <a:rPr lang="ru-RU" dirty="0"/>
              <a:t> популяций и сообществ </a:t>
            </a:r>
            <a:br>
              <a:rPr lang="ru-RU" dirty="0"/>
            </a:br>
            <a:r>
              <a:rPr lang="ru-RU" dirty="0" err="1"/>
              <a:t>ИЭРиЖ</a:t>
            </a:r>
            <a:r>
              <a:rPr lang="ru-RU" dirty="0"/>
              <a:t> </a:t>
            </a:r>
            <a:r>
              <a:rPr lang="ru-RU" dirty="0" err="1"/>
              <a:t>УрО</a:t>
            </a:r>
            <a:r>
              <a:rPr lang="ru-RU" dirty="0"/>
              <a:t> РАН</a:t>
            </a:r>
          </a:p>
          <a:p>
            <a:pPr marL="0" indent="0">
              <a:buNone/>
            </a:pPr>
            <a:r>
              <a:rPr lang="en-US" dirty="0"/>
              <a:t>A.N.Sozontov@gmail.com</a:t>
            </a:r>
          </a:p>
          <a:p>
            <a:pPr marL="0" indent="0">
              <a:buNone/>
            </a:pPr>
            <a:r>
              <a:rPr lang="en-US" dirty="0"/>
              <a:t>ipae.uran.ru/</a:t>
            </a:r>
            <a:r>
              <a:rPr lang="en-US" dirty="0" err="1"/>
              <a:t>Sozontov_AN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EC6F82D-1D4D-400C-871F-6760ECD2EDB1}"/>
              </a:ext>
            </a:extLst>
          </p:cNvPr>
          <p:cNvSpPr txBox="1">
            <a:spLocks/>
          </p:cNvSpPr>
          <p:nvPr/>
        </p:nvSpPr>
        <p:spPr>
          <a:xfrm>
            <a:off x="661220" y="6261357"/>
            <a:ext cx="10515600" cy="4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Екатеринбург, 2021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6E94DD-F699-4B46-8B37-280E32C08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1" y="2878075"/>
            <a:ext cx="3327400" cy="322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8915628-021C-47E5-BE69-0FD9BE3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5500"/>
          </a:xfrm>
        </p:spPr>
        <p:txBody>
          <a:bodyPr>
            <a:normAutofit/>
          </a:bodyPr>
          <a:lstStyle/>
          <a:p>
            <a:pPr algn="ctr"/>
            <a:r>
              <a:rPr lang="ru-RU" sz="5000" b="1" dirty="0">
                <a:latin typeface="+mn-lt"/>
              </a:rPr>
              <a:t>Рекомендуемая литература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C5E3282-7A73-4EF3-8674-B9CBF134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825500"/>
            <a:ext cx="11658599" cy="60325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/>
              <a:t>Кабаков Р.И. (2014) </a:t>
            </a:r>
            <a:r>
              <a:rPr lang="ru-RU" sz="2400" dirty="0"/>
              <a:t>R в действии. Анализ и визуализация данных в программе R. М.: ДМК Пресс. 588 с.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/>
              <a:t>Шипунов А.Б. и др. (2014) </a:t>
            </a:r>
            <a:r>
              <a:rPr lang="ru-RU" sz="2400" dirty="0"/>
              <a:t>Наглядная статистика. Используем R! [Электронная книга]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 err="1"/>
              <a:t>Мастицкий</a:t>
            </a:r>
            <a:r>
              <a:rPr lang="ru-RU" sz="2400" b="1" dirty="0"/>
              <a:t> С.Э., Шитиков В.К. (2014) </a:t>
            </a:r>
            <a:r>
              <a:rPr lang="ru-RU" sz="2400" dirty="0"/>
              <a:t>Статистический анализ и визуализация данных с помощью R [Электронная книга]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/>
              <a:t>Шитиков В.К., </a:t>
            </a:r>
            <a:r>
              <a:rPr lang="ru-RU" sz="2400" b="1" dirty="0" err="1"/>
              <a:t>Мастицкий</a:t>
            </a:r>
            <a:r>
              <a:rPr lang="ru-RU" sz="2400" b="1" dirty="0"/>
              <a:t> С.Э. (2017) </a:t>
            </a:r>
            <a:r>
              <a:rPr lang="ru-RU" sz="2400" dirty="0"/>
              <a:t>Классификация, регрессия и другие алгоритмы 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Mining</a:t>
            </a:r>
            <a:r>
              <a:rPr lang="ru-RU" sz="2400" dirty="0"/>
              <a:t> с использованием R [Электронная книга]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 err="1"/>
              <a:t>Эрве</a:t>
            </a:r>
            <a:r>
              <a:rPr lang="ru-RU" sz="2400" b="1" dirty="0"/>
              <a:t> М. (2016) </a:t>
            </a:r>
            <a:r>
              <a:rPr lang="ru-RU" sz="2400" dirty="0"/>
              <a:t>Путеводитель по применению статистических методов с использованием R. Планирование исследований и анализ результатов в биологии с помощью программного обеспечения R [Электронная книга]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/>
              <a:t>Зарядов И.С. (2010) </a:t>
            </a:r>
            <a:r>
              <a:rPr lang="ru-RU" sz="2400" dirty="0"/>
              <a:t>Введение в статистический пакет R: типы переменных, структуры данных, чтение и запись информации, графика. М.: Изд-во РУДН. 207 с.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ru-RU" sz="2400" b="1" dirty="0"/>
              <a:t>Зарядов И.С. (2010) </a:t>
            </a:r>
            <a:r>
              <a:rPr lang="ru-RU" sz="2400" dirty="0"/>
              <a:t>Статистический пакет R: теория вероятностей и математическая статистика. М.: Изд-во РУДН. 141 с.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699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02D36A-09B5-4367-B4CA-21A532674D34}"/>
              </a:ext>
            </a:extLst>
          </p:cNvPr>
          <p:cNvSpPr txBox="1"/>
          <p:nvPr/>
        </p:nvSpPr>
        <p:spPr>
          <a:xfrm>
            <a:off x="914400" y="3347135"/>
            <a:ext cx="10363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rgbClr val="000000"/>
                </a:solidFill>
                <a:effectLst/>
              </a:rPr>
              <a:t>Самсонову Тимофею</a:t>
            </a:r>
            <a:r>
              <a:rPr lang="ru-RU" sz="2800" b="0" i="0" dirty="0">
                <a:solidFill>
                  <a:srgbClr val="000000"/>
                </a:solidFill>
                <a:effectLst/>
              </a:rPr>
              <a:t> за пол года критических комментариев моего кода, существенно улучшившие мои навыки работы в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R</a:t>
            </a:r>
            <a:endParaRPr lang="ru-RU" sz="2800" b="0" i="0" dirty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rgbClr val="000000"/>
                </a:solidFill>
              </a:rPr>
              <a:t>Микрюкову</a:t>
            </a:r>
            <a:r>
              <a:rPr lang="ru-RU" sz="2800" b="1" dirty="0">
                <a:solidFill>
                  <a:srgbClr val="000000"/>
                </a:solidFill>
              </a:rPr>
              <a:t> Владимиру</a:t>
            </a:r>
            <a:r>
              <a:rPr lang="ru-RU" sz="2800" dirty="0">
                <a:solidFill>
                  <a:srgbClr val="000000"/>
                </a:solidFill>
              </a:rPr>
              <a:t> за серию консультаций и слайды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rgbClr val="000000"/>
                </a:solidFill>
              </a:rPr>
              <a:t>Модорову</a:t>
            </a:r>
            <a:r>
              <a:rPr lang="ru-RU" sz="2800" b="1" dirty="0">
                <a:solidFill>
                  <a:srgbClr val="000000"/>
                </a:solidFill>
              </a:rPr>
              <a:t> Макару </a:t>
            </a:r>
            <a:r>
              <a:rPr lang="ru-RU" sz="2800" dirty="0">
                <a:solidFill>
                  <a:srgbClr val="000000"/>
                </a:solidFill>
              </a:rPr>
              <a:t>за 20 минутный ликбез по </a:t>
            </a:r>
            <a:r>
              <a:rPr lang="en-US" sz="2800" dirty="0">
                <a:solidFill>
                  <a:srgbClr val="000000"/>
                </a:solidFill>
              </a:rPr>
              <a:t>R</a:t>
            </a:r>
            <a:r>
              <a:rPr lang="ru-RU" sz="2800" dirty="0">
                <a:solidFill>
                  <a:srgbClr val="000000"/>
                </a:solidFill>
              </a:rPr>
              <a:t>, вдохновивший меня на дальнейшее самостоятельное изучение </a:t>
            </a:r>
            <a:endParaRPr lang="ru-RU" sz="2800" b="0" i="0" dirty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00"/>
                </a:solidFill>
              </a:rPr>
              <a:t>Трубицыну Андрею </a:t>
            </a:r>
            <a:r>
              <a:rPr lang="ru-RU" sz="2800" dirty="0">
                <a:solidFill>
                  <a:srgbClr val="000000"/>
                </a:solidFill>
              </a:rPr>
              <a:t>(1978–2009) за первое, но всесторонне знакомство с миром электронных вычислительных машин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FE33C-E952-4199-9121-AFC7BB6264F0}"/>
              </a:ext>
            </a:extLst>
          </p:cNvPr>
          <p:cNvSpPr txBox="1"/>
          <p:nvPr/>
        </p:nvSpPr>
        <p:spPr>
          <a:xfrm>
            <a:off x="0" y="1364565"/>
            <a:ext cx="12192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000" b="1" i="0" dirty="0">
                <a:solidFill>
                  <a:srgbClr val="000000"/>
                </a:solidFill>
                <a:effectLst/>
              </a:rPr>
              <a:t>Спасибо за внимание</a:t>
            </a:r>
          </a:p>
          <a:p>
            <a:pPr algn="ctr"/>
            <a:endParaRPr lang="ru-RU" dirty="0">
              <a:solidFill>
                <a:srgbClr val="000000"/>
              </a:solidFill>
            </a:endParaRPr>
          </a:p>
          <a:p>
            <a:pPr algn="ctr"/>
            <a:endParaRPr lang="ru-RU" dirty="0">
              <a:solidFill>
                <a:srgbClr val="000000"/>
              </a:solidFill>
            </a:endParaRPr>
          </a:p>
          <a:p>
            <a:pPr algn="ctr"/>
            <a:r>
              <a:rPr lang="ru-RU" sz="2800" b="0" i="0" dirty="0">
                <a:solidFill>
                  <a:srgbClr val="000000"/>
                </a:solidFill>
                <a:effectLst/>
              </a:rPr>
              <a:t>Выражаю признательность </a:t>
            </a:r>
          </a:p>
        </p:txBody>
      </p:sp>
    </p:spTree>
    <p:extLst>
      <p:ext uri="{BB962C8B-B14F-4D97-AF65-F5344CB8AC3E}">
        <p14:creationId xmlns:p14="http://schemas.microsoft.com/office/powerpoint/2010/main" val="199286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99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21D62E6B-BA1D-4CB6-9FB2-15EA4175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261" y="152400"/>
            <a:ext cx="8507288" cy="63881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Что дает </a:t>
            </a:r>
            <a:r>
              <a:rPr kumimoji="0" lang="en-US" sz="5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Rstudio</a:t>
            </a:r>
            <a:endParaRPr lang="ru-RU" sz="5000" b="1" dirty="0"/>
          </a:p>
          <a:p>
            <a:endParaRPr lang="ru-RU" dirty="0"/>
          </a:p>
          <a:p>
            <a:r>
              <a:rPr lang="ru-RU" dirty="0"/>
              <a:t>Подсветка синтаксиса</a:t>
            </a:r>
          </a:p>
          <a:p>
            <a:r>
              <a:rPr lang="ru-RU" dirty="0"/>
              <a:t>Автодополнение команд</a:t>
            </a:r>
            <a:endParaRPr lang="en-US" dirty="0"/>
          </a:p>
          <a:p>
            <a:r>
              <a:rPr lang="ru-RU" dirty="0"/>
              <a:t>Выполнение кода прямо из редактора</a:t>
            </a:r>
          </a:p>
          <a:p>
            <a:r>
              <a:rPr lang="ru-RU" dirty="0"/>
              <a:t>Отображение свойств и содержимого переменных</a:t>
            </a:r>
          </a:p>
          <a:p>
            <a:r>
              <a:rPr lang="ru-RU" dirty="0"/>
              <a:t>Графический интерфейс для некоторых действий</a:t>
            </a:r>
          </a:p>
          <a:p>
            <a:pPr marL="982663">
              <a:buFont typeface="Wingdings" panose="05000000000000000000" pitchFamily="2" charset="2"/>
              <a:buChar char="ü"/>
            </a:pPr>
            <a:r>
              <a:rPr lang="ru-RU" dirty="0"/>
              <a:t>импорт данных</a:t>
            </a:r>
          </a:p>
          <a:p>
            <a:pPr marL="982663">
              <a:buFont typeface="Wingdings" panose="05000000000000000000" pitchFamily="2" charset="2"/>
              <a:buChar char="ü"/>
            </a:pPr>
            <a:r>
              <a:rPr lang="ru-RU" dirty="0"/>
              <a:t>просмотр данных</a:t>
            </a:r>
          </a:p>
          <a:p>
            <a:pPr marL="982663">
              <a:buFont typeface="Wingdings" panose="05000000000000000000" pitchFamily="2" charset="2"/>
              <a:buChar char="ü"/>
            </a:pPr>
            <a:r>
              <a:rPr lang="ru-RU" dirty="0"/>
              <a:t>экспорт графики</a:t>
            </a:r>
          </a:p>
          <a:p>
            <a:pPr marL="982663">
              <a:buFont typeface="Wingdings" panose="05000000000000000000" pitchFamily="2" charset="2"/>
              <a:buChar char="ü"/>
            </a:pPr>
            <a:r>
              <a:rPr lang="ru-RU" dirty="0"/>
              <a:t>… </a:t>
            </a:r>
          </a:p>
          <a:p>
            <a:pPr marL="982663">
              <a:buFont typeface="Wingdings" panose="05000000000000000000" pitchFamily="2" charset="2"/>
              <a:buChar char="ü"/>
            </a:pP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53969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FE4ABED-E299-4BAE-BFA8-BDF9C50F2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" t="4195" r="656" b="1078"/>
          <a:stretch/>
        </p:blipFill>
        <p:spPr bwMode="auto">
          <a:xfrm>
            <a:off x="1493044" y="1123950"/>
            <a:ext cx="8839200" cy="556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03B51-259F-4E77-B43B-921EAB994556}"/>
              </a:ext>
            </a:extLst>
          </p:cNvPr>
          <p:cNvSpPr txBox="1"/>
          <p:nvPr/>
        </p:nvSpPr>
        <p:spPr>
          <a:xfrm>
            <a:off x="2410292" y="2677596"/>
            <a:ext cx="3430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Редактор кода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E4827-508D-49E3-876B-30E0F9A61AA8}"/>
              </a:ext>
            </a:extLst>
          </p:cNvPr>
          <p:cNvSpPr txBox="1"/>
          <p:nvPr/>
        </p:nvSpPr>
        <p:spPr>
          <a:xfrm>
            <a:off x="2910108" y="4837836"/>
            <a:ext cx="24304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Консоль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A3655EA-4A72-4A59-AAA4-732D512F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43" y="-86092"/>
            <a:ext cx="8229600" cy="1143000"/>
          </a:xfrm>
        </p:spPr>
        <p:txBody>
          <a:bodyPr/>
          <a:lstStyle/>
          <a:p>
            <a:r>
              <a:rPr lang="ru-RU" dirty="0">
                <a:latin typeface="+mn-lt"/>
              </a:rPr>
              <a:t>Рабочие области </a:t>
            </a:r>
            <a:r>
              <a:rPr lang="en-US" dirty="0" err="1">
                <a:latin typeface="+mn-lt"/>
              </a:rPr>
              <a:t>RStudio</a:t>
            </a:r>
            <a:endParaRPr lang="ru-RU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997F8-F9F2-48D2-90B1-0AB6579D6F50}"/>
              </a:ext>
            </a:extLst>
          </p:cNvPr>
          <p:cNvSpPr txBox="1"/>
          <p:nvPr/>
        </p:nvSpPr>
        <p:spPr>
          <a:xfrm>
            <a:off x="7018804" y="4530059"/>
            <a:ext cx="287382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Служебное окно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5E22D-18EA-457C-A8F0-ED3199B070C0}"/>
              </a:ext>
            </a:extLst>
          </p:cNvPr>
          <p:cNvSpPr txBox="1"/>
          <p:nvPr/>
        </p:nvSpPr>
        <p:spPr>
          <a:xfrm>
            <a:off x="7018802" y="2015876"/>
            <a:ext cx="287382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Служебное окно 1</a:t>
            </a:r>
          </a:p>
        </p:txBody>
      </p:sp>
    </p:spTree>
    <p:extLst>
      <p:ext uri="{BB962C8B-B14F-4D97-AF65-F5344CB8AC3E}">
        <p14:creationId xmlns:p14="http://schemas.microsoft.com/office/powerpoint/2010/main" val="207417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86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51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32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49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7E351A-B726-4DF4-8208-09B7AB4B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7" y="-983"/>
            <a:ext cx="10717161" cy="6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4DEA5F-FA85-4E69-9D8F-AA2D5A44AB97}"/>
              </a:ext>
            </a:extLst>
          </p:cNvPr>
          <p:cNvSpPr txBox="1"/>
          <p:nvPr/>
        </p:nvSpPr>
        <p:spPr>
          <a:xfrm>
            <a:off x="3569108" y="724322"/>
            <a:ext cx="19369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</a:rPr>
              <a:t>1) Что это есть такое и почему я должен тратить на это своё время?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C04B3-9B74-4C26-9930-6441F11EADE3}"/>
              </a:ext>
            </a:extLst>
          </p:cNvPr>
          <p:cNvSpPr txBox="1"/>
          <p:nvPr/>
        </p:nvSpPr>
        <p:spPr>
          <a:xfrm>
            <a:off x="8873614" y="761501"/>
            <a:ext cx="20500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</a:rPr>
              <a:t>2) Чего R умеет такого, что я не могу сделать в </a:t>
            </a:r>
            <a:r>
              <a:rPr lang="ru-RU" sz="2400" b="0" i="0" dirty="0" err="1">
                <a:solidFill>
                  <a:srgbClr val="000000"/>
                </a:solidFill>
                <a:effectLst/>
              </a:rPr>
              <a:t>Excel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 / </a:t>
            </a:r>
            <a:r>
              <a:rPr lang="ru-RU" sz="2400" b="0" i="0" dirty="0" err="1">
                <a:solidFill>
                  <a:srgbClr val="000000"/>
                </a:solidFill>
                <a:effectLst/>
              </a:rPr>
              <a:t>Past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/ </a:t>
            </a:r>
            <a:r>
              <a:rPr lang="ru-RU" sz="2400" b="0" i="0" dirty="0" err="1">
                <a:solidFill>
                  <a:srgbClr val="000000"/>
                </a:solidFill>
                <a:effectLst/>
              </a:rPr>
              <a:t>Statistica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 и другом ПО?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BB016-A09F-409D-9EC2-319DDF80DD20}"/>
              </a:ext>
            </a:extLst>
          </p:cNvPr>
          <p:cNvSpPr txBox="1"/>
          <p:nvPr/>
        </p:nvSpPr>
        <p:spPr>
          <a:xfrm>
            <a:off x="3529779" y="4203226"/>
            <a:ext cx="2015612" cy="2684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ru-RU" sz="2200" b="0" i="0" dirty="0">
                <a:solidFill>
                  <a:srgbClr val="000000"/>
                </a:solidFill>
                <a:effectLst/>
              </a:rPr>
              <a:t>3) Считать это ладно, но сумеет ли R в два клика вывести мне на экран график, карту, диплом или диссертацию?</a:t>
            </a:r>
            <a:endParaRPr lang="ru-RU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A086F-3B0C-469F-BC37-F7FD886A2FA5}"/>
              </a:ext>
            </a:extLst>
          </p:cNvPr>
          <p:cNvSpPr txBox="1"/>
          <p:nvPr/>
        </p:nvSpPr>
        <p:spPr>
          <a:xfrm>
            <a:off x="8908028" y="4332300"/>
            <a:ext cx="20156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ru-RU" sz="2400" dirty="0">
                <a:solidFill>
                  <a:srgbClr val="000000"/>
                </a:solidFill>
              </a:rPr>
              <a:t>4) … </a:t>
            </a:r>
            <a:endParaRPr lang="en-US" sz="2400" dirty="0">
              <a:solidFill>
                <a:srgbClr val="000000"/>
              </a:solidFill>
            </a:endParaRPr>
          </a:p>
          <a:p>
            <a:endParaRPr lang="ru-RU" sz="2400" dirty="0">
              <a:solidFill>
                <a:srgbClr val="000000"/>
              </a:solidFill>
            </a:endParaRPr>
          </a:p>
          <a:p>
            <a:r>
              <a:rPr lang="ru-RU" sz="2400" b="1" dirty="0">
                <a:solidFill>
                  <a:srgbClr val="000000"/>
                </a:solidFill>
              </a:rPr>
              <a:t>5) </a:t>
            </a:r>
            <a:r>
              <a:rPr lang="en-US" sz="2400" b="1" dirty="0">
                <a:solidFill>
                  <a:srgbClr val="000000"/>
                </a:solidFill>
              </a:rPr>
              <a:t>PROFIT !!!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6919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28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42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84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DE09EC-48C3-4494-83DF-DB3EC7C0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90487"/>
            <a:ext cx="6038850" cy="66770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F24884-697A-4BC4-B202-7630E53C5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487"/>
            <a:ext cx="6038850" cy="667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0241A-9205-449A-9BE9-E51EE3ECB90F}"/>
              </a:ext>
            </a:extLst>
          </p:cNvPr>
          <p:cNvSpPr txBox="1"/>
          <p:nvPr/>
        </p:nvSpPr>
        <p:spPr>
          <a:xfrm>
            <a:off x="9648825" y="6238875"/>
            <a:ext cx="21526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stackscale.com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72445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0A3424-A6F2-4082-9CE5-07B566E2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11" y="0"/>
            <a:ext cx="823117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25205-7CDF-4A41-BAD4-7B2982ED61F8}"/>
              </a:ext>
            </a:extLst>
          </p:cNvPr>
          <p:cNvSpPr txBox="1"/>
          <p:nvPr/>
        </p:nvSpPr>
        <p:spPr>
          <a:xfrm>
            <a:off x="9648825" y="6238875"/>
            <a:ext cx="21526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tiobe.com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41170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1.bp.blogspot.com/-hGTJS4I5tYE/VWsmtl_J8gI/AAAAAAAABoQ/urCzCft1Gfo/s1600/top10-analytics-data-mining-software-2015.jpg">
            <a:extLst>
              <a:ext uri="{FF2B5EF4-FFF2-40B4-BE49-F238E27FC236}">
                <a16:creationId xmlns:a16="http://schemas.microsoft.com/office/drawing/2014/main" id="{B9CD177A-4FEE-4C72-9F3D-1C809D4D7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6" y="0"/>
            <a:ext cx="106195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769045-AF51-40CD-A6E5-F668413F219D}"/>
              </a:ext>
            </a:extLst>
          </p:cNvPr>
          <p:cNvSpPr txBox="1"/>
          <p:nvPr/>
        </p:nvSpPr>
        <p:spPr>
          <a:xfrm>
            <a:off x="9648825" y="6238875"/>
            <a:ext cx="21526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KDnuggets.com</a:t>
            </a:r>
          </a:p>
        </p:txBody>
      </p:sp>
    </p:spTree>
    <p:extLst>
      <p:ext uri="{BB962C8B-B14F-4D97-AF65-F5344CB8AC3E}">
        <p14:creationId xmlns:p14="http://schemas.microsoft.com/office/powerpoint/2010/main" val="168346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132824E2-DE47-4531-8AE4-1D2C1DD2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49" y="844404"/>
            <a:ext cx="9107714" cy="981979"/>
          </a:xfrm>
        </p:spPr>
        <p:txBody>
          <a:bodyPr>
            <a:normAutofit/>
          </a:bodyPr>
          <a:lstStyle/>
          <a:p>
            <a:r>
              <a:rPr lang="ru-RU" dirty="0"/>
              <a:t>1954 –  </a:t>
            </a:r>
            <a:r>
              <a:rPr lang="en-US" dirty="0"/>
              <a:t>John Backus </a:t>
            </a:r>
            <a:r>
              <a:rPr lang="ru-RU" dirty="0"/>
              <a:t>в IBM разрабатывает первый язык программирования высокого уровня </a:t>
            </a:r>
            <a:r>
              <a:rPr lang="en-US" dirty="0"/>
              <a:t>FORTRAN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18E34-EABF-494B-B60F-D8635C13BBFF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5000" b="1" dirty="0"/>
              <a:t>Ключевые события</a:t>
            </a:r>
          </a:p>
        </p:txBody>
      </p:sp>
      <p:pic>
        <p:nvPicPr>
          <p:cNvPr id="1026" name="Picture 2" descr="John Backus - Wikipedia">
            <a:extLst>
              <a:ext uri="{FF2B5EF4-FFF2-40B4-BE49-F238E27FC236}">
                <a16:creationId xmlns:a16="http://schemas.microsoft.com/office/drawing/2014/main" id="{9BC6730A-3FEE-475F-9220-D24D1380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011" y="293008"/>
            <a:ext cx="1312983" cy="196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AABC1F8D-FECA-4841-B0B5-CC442F6B6019}"/>
              </a:ext>
            </a:extLst>
          </p:cNvPr>
          <p:cNvSpPr txBox="1">
            <a:spLocks/>
          </p:cNvSpPr>
          <p:nvPr/>
        </p:nvSpPr>
        <p:spPr>
          <a:xfrm>
            <a:off x="284949" y="3688157"/>
            <a:ext cx="11373651" cy="1205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1993 – Robert Gentlemen </a:t>
            </a:r>
            <a:r>
              <a:rPr lang="ru-RU" dirty="0"/>
              <a:t>и </a:t>
            </a:r>
            <a:r>
              <a:rPr lang="en-US" dirty="0"/>
              <a:t>Ross </a:t>
            </a:r>
            <a:r>
              <a:rPr lang="en-US" dirty="0" err="1"/>
              <a:t>lhaka</a:t>
            </a:r>
            <a:r>
              <a:rPr lang="en-US" dirty="0"/>
              <a:t>  </a:t>
            </a:r>
            <a:r>
              <a:rPr lang="ru-RU" dirty="0"/>
              <a:t>начали </a:t>
            </a:r>
            <a:br>
              <a:rPr lang="en-US" dirty="0"/>
            </a:br>
            <a:r>
              <a:rPr lang="ru-RU" dirty="0"/>
              <a:t>разрабатывать </a:t>
            </a:r>
            <a:r>
              <a:rPr lang="en-US" dirty="0"/>
              <a:t>R </a:t>
            </a:r>
            <a:r>
              <a:rPr lang="ru-RU" dirty="0"/>
              <a:t>как бесплатную альтернативу среде </a:t>
            </a:r>
            <a:r>
              <a:rPr lang="en-US" dirty="0"/>
              <a:t>S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7D2FE88-BB7A-4CF8-9955-83BBEB7ABC87}"/>
              </a:ext>
            </a:extLst>
          </p:cNvPr>
          <p:cNvSpPr txBox="1">
            <a:spLocks/>
          </p:cNvSpPr>
          <p:nvPr/>
        </p:nvSpPr>
        <p:spPr>
          <a:xfrm>
            <a:off x="2215349" y="1827482"/>
            <a:ext cx="8320662" cy="1761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1976 – John Chambers </a:t>
            </a:r>
            <a:r>
              <a:rPr lang="ru-RU" dirty="0"/>
              <a:t>(</a:t>
            </a:r>
            <a:r>
              <a:rPr lang="en-US" dirty="0"/>
              <a:t>Bell Labs</a:t>
            </a:r>
            <a:r>
              <a:rPr lang="ru-RU" dirty="0"/>
              <a:t>) начинает разработку языка </a:t>
            </a:r>
            <a:r>
              <a:rPr lang="en-US" dirty="0"/>
              <a:t>S, </a:t>
            </a:r>
            <a:r>
              <a:rPr lang="ru-RU" dirty="0"/>
              <a:t>способного </a:t>
            </a:r>
            <a:r>
              <a:rPr lang="ru-RU" i="1" dirty="0"/>
              <a:t>«превратить идеи </a:t>
            </a:r>
            <a:br>
              <a:rPr lang="en-US" i="1" dirty="0"/>
            </a:br>
            <a:r>
              <a:rPr lang="ru-RU" i="1" dirty="0"/>
              <a:t>в программное обеспечение быстро и точно»</a:t>
            </a:r>
            <a:endParaRPr lang="en-US" i="1" dirty="0"/>
          </a:p>
          <a:p>
            <a:r>
              <a:rPr lang="ru-RU" dirty="0"/>
              <a:t>1988</a:t>
            </a:r>
            <a:r>
              <a:rPr lang="en-US" dirty="0"/>
              <a:t> – S-PLUS</a:t>
            </a:r>
            <a:endParaRPr lang="ru-RU" dirty="0"/>
          </a:p>
        </p:txBody>
      </p:sp>
      <p:pic>
        <p:nvPicPr>
          <p:cNvPr id="1028" name="Picture 4" descr="존 챔버스(John Chambers)">
            <a:extLst>
              <a:ext uri="{FF2B5EF4-FFF2-40B4-BE49-F238E27FC236}">
                <a16:creationId xmlns:a16="http://schemas.microsoft.com/office/drawing/2014/main" id="{4F93B54D-2D02-480C-8834-DA5DE7316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 t="9030" r="10266" b="12859"/>
          <a:stretch/>
        </p:blipFill>
        <p:spPr bwMode="auto">
          <a:xfrm>
            <a:off x="207388" y="1765744"/>
            <a:ext cx="2048943" cy="18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| The R manuals">
            <a:extLst>
              <a:ext uri="{FF2B5EF4-FFF2-40B4-BE49-F238E27FC236}">
                <a16:creationId xmlns:a16="http://schemas.microsoft.com/office/drawing/2014/main" id="{7F105079-7B1F-40CC-BED9-80DE42B5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915" y="2984500"/>
            <a:ext cx="3005136" cy="208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67E0536A-3A20-4A50-B7EF-BB57AE0E3F73}"/>
              </a:ext>
            </a:extLst>
          </p:cNvPr>
          <p:cNvSpPr txBox="1">
            <a:spLocks/>
          </p:cNvSpPr>
          <p:nvPr/>
        </p:nvSpPr>
        <p:spPr>
          <a:xfrm>
            <a:off x="2256330" y="4707819"/>
            <a:ext cx="9402269" cy="208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2005 – </a:t>
            </a:r>
            <a:r>
              <a:rPr lang="en-US" dirty="0"/>
              <a:t>Hadley Wickham </a:t>
            </a:r>
            <a:r>
              <a:rPr lang="ru-RU" dirty="0"/>
              <a:t>создал </a:t>
            </a:r>
            <a:r>
              <a:rPr lang="en-US" dirty="0"/>
              <a:t>ggplot2</a:t>
            </a:r>
            <a:endParaRPr lang="ru-RU" dirty="0"/>
          </a:p>
          <a:p>
            <a:r>
              <a:rPr lang="ru-RU" dirty="0"/>
              <a:t>2011 – </a:t>
            </a:r>
            <a:r>
              <a:rPr lang="en-US" dirty="0"/>
              <a:t>RStudio </a:t>
            </a:r>
            <a:endParaRPr lang="ru-RU" dirty="0"/>
          </a:p>
          <a:p>
            <a:r>
              <a:rPr lang="ru-RU" dirty="0"/>
              <a:t>2014 – </a:t>
            </a:r>
            <a:r>
              <a:rPr lang="en-US" dirty="0"/>
              <a:t>Hadley Wickham </a:t>
            </a:r>
            <a:r>
              <a:rPr lang="ru-RU" dirty="0"/>
              <a:t>выпустил пакет </a:t>
            </a:r>
            <a:r>
              <a:rPr lang="en-US" dirty="0" err="1"/>
              <a:t>dplyr</a:t>
            </a:r>
            <a:r>
              <a:rPr lang="en-US" dirty="0"/>
              <a:t> v.0.1</a:t>
            </a:r>
            <a:endParaRPr lang="ru-RU" dirty="0"/>
          </a:p>
          <a:p>
            <a:r>
              <a:rPr lang="en-US" dirty="0"/>
              <a:t>2021: R, v.4.0.5 (</a:t>
            </a:r>
            <a:r>
              <a:rPr lang="ru-RU" dirty="0"/>
              <a:t>выход </a:t>
            </a:r>
            <a:r>
              <a:rPr lang="en-US" dirty="0"/>
              <a:t>v.4.1.0</a:t>
            </a:r>
            <a:r>
              <a:rPr lang="ru-RU" dirty="0"/>
              <a:t> состоится 17 мая 2021 г.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1032" name="Picture 8" descr="Your Default Position Should Be Skepticism” and Other Advice for Data  Journalists From Hadley Wickham — ProPublica">
            <a:extLst>
              <a:ext uri="{FF2B5EF4-FFF2-40B4-BE49-F238E27FC236}">
                <a16:creationId xmlns:a16="http://schemas.microsoft.com/office/drawing/2014/main" id="{E0AFFDF6-FF0B-447B-8936-14DA0581A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8" y="4846709"/>
            <a:ext cx="1800492" cy="17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D448D33E-588A-4F80-BE18-BE620D6B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6632"/>
            <a:ext cx="11832976" cy="98645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5000" b="1" dirty="0"/>
              <a:t>Лицензия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F3714D2-DF1A-4C61-8C00-B52F3A710F1E}"/>
              </a:ext>
            </a:extLst>
          </p:cNvPr>
          <p:cNvSpPr txBox="1">
            <a:spLocks/>
          </p:cNvSpPr>
          <p:nvPr/>
        </p:nvSpPr>
        <p:spPr>
          <a:xfrm>
            <a:off x="179512" y="899887"/>
            <a:ext cx="11832976" cy="5841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0" dirty="0"/>
              <a:t>R </a:t>
            </a:r>
            <a:r>
              <a:rPr lang="ru-RU" sz="4000" dirty="0"/>
              <a:t>распространяется под лицензией</a:t>
            </a:r>
            <a:br>
              <a:rPr lang="en-US" sz="4000" dirty="0"/>
            </a:br>
            <a:r>
              <a:rPr lang="en-US" sz="4000" b="1" u="sng" dirty="0">
                <a:solidFill>
                  <a:srgbClr val="FF0000"/>
                </a:solidFill>
              </a:rPr>
              <a:t>GNU GPL </a:t>
            </a:r>
            <a:r>
              <a:rPr lang="en-US" sz="4000" dirty="0"/>
              <a:t>(General Public License),</a:t>
            </a:r>
            <a:r>
              <a:rPr lang="ru-RU" sz="4000" dirty="0"/>
              <a:t> что означает: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8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4000" dirty="0"/>
              <a:t>Каждый может использовать </a:t>
            </a:r>
            <a:r>
              <a:rPr lang="en-US" sz="4000" dirty="0"/>
              <a:t>R</a:t>
            </a:r>
            <a:r>
              <a:rPr lang="ru-RU" sz="4000" dirty="0"/>
              <a:t> </a:t>
            </a:r>
            <a:r>
              <a:rPr lang="ru-RU" sz="4000" b="1" u="sng" dirty="0">
                <a:solidFill>
                  <a:srgbClr val="00B050"/>
                </a:solidFill>
              </a:rPr>
              <a:t>без ограничений</a:t>
            </a:r>
            <a:endParaRPr lang="en-US" sz="4000" u="sng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4000" dirty="0"/>
              <a:t>Каждый может модифицировать </a:t>
            </a:r>
            <a:r>
              <a:rPr lang="en-US" sz="4000" dirty="0"/>
              <a:t>R</a:t>
            </a:r>
            <a:r>
              <a:rPr lang="ru-RU" sz="4000" dirty="0"/>
              <a:t> в своих целях </a:t>
            </a:r>
            <a:r>
              <a:rPr lang="ru-RU" sz="4000" b="1" u="sng" dirty="0">
                <a:solidFill>
                  <a:srgbClr val="00B050"/>
                </a:solidFill>
              </a:rPr>
              <a:t>без ограничений</a:t>
            </a:r>
            <a:endParaRPr lang="ru-RU" sz="4000" u="sng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4000" dirty="0"/>
              <a:t>Каждый может распространять</a:t>
            </a:r>
            <a:r>
              <a:rPr lang="en-US" sz="4000" dirty="0"/>
              <a:t> R</a:t>
            </a:r>
            <a:r>
              <a:rPr lang="ru-RU" sz="4000" dirty="0"/>
              <a:t> (в том числе и свою, улучшенную версию) </a:t>
            </a:r>
            <a:r>
              <a:rPr lang="ru-RU" sz="4000" b="1" u="sng" dirty="0">
                <a:solidFill>
                  <a:srgbClr val="00B050"/>
                </a:solidFill>
              </a:rPr>
              <a:t>без ограничений</a:t>
            </a:r>
            <a:endParaRPr lang="ru-RU" sz="40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61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6872319-DFCE-47BD-B85F-DA940EB64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272334"/>
              </p:ext>
            </p:extLst>
          </p:nvPr>
        </p:nvGraphicFramePr>
        <p:xfrm>
          <a:off x="123824" y="88491"/>
          <a:ext cx="11910860" cy="6568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37131">
                  <a:extLst>
                    <a:ext uri="{9D8B030D-6E8A-4147-A177-3AD203B41FA5}">
                      <a16:colId xmlns:a16="http://schemas.microsoft.com/office/drawing/2014/main" val="1071615018"/>
                    </a:ext>
                  </a:extLst>
                </a:gridCol>
                <a:gridCol w="8573729">
                  <a:extLst>
                    <a:ext uri="{9D8B030D-6E8A-4147-A177-3AD203B41FA5}">
                      <a16:colId xmlns:a16="http://schemas.microsoft.com/office/drawing/2014/main" val="86109215"/>
                    </a:ext>
                  </a:extLst>
                </a:gridCol>
              </a:tblGrid>
              <a:tr h="433712">
                <a:tc>
                  <a:txBody>
                    <a:bodyPr/>
                    <a:lstStyle/>
                    <a:p>
                      <a:pPr algn="r"/>
                      <a:r>
                        <a:rPr lang="ru-RU" sz="4000" baseline="0" dirty="0"/>
                        <a:t>Минус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4000" baseline="0" dirty="0"/>
                        <a:t>Решение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7179016"/>
                  </a:ext>
                </a:extLst>
              </a:tr>
              <a:tr h="703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900" u="none" strike="noStrike" kern="1200" baseline="0" dirty="0"/>
                        <a:t>R </a:t>
                      </a:r>
                      <a:r>
                        <a:rPr lang="ru-RU" sz="1900" u="none" strike="noStrike" kern="1200" baseline="0" dirty="0"/>
                        <a:t>не обладает дружественным интерфейсом. Чтобы работать </a:t>
                      </a:r>
                      <a:br>
                        <a:rPr lang="ru-RU" sz="1900" u="none" strike="noStrike" kern="1200" baseline="0" dirty="0"/>
                      </a:br>
                      <a:r>
                        <a:rPr lang="ru-RU" sz="1900" u="none" strike="noStrike" kern="1200" baseline="0" dirty="0"/>
                        <a:t>в </a:t>
                      </a:r>
                      <a:r>
                        <a:rPr lang="en-US" sz="1900" u="none" strike="noStrike" kern="1200" baseline="0" dirty="0"/>
                        <a:t>R, </a:t>
                      </a:r>
                      <a:r>
                        <a:rPr lang="ru-RU" sz="1900" u="none" strike="noStrike" kern="1200" baseline="0" dirty="0"/>
                        <a:t>нужно уметь программировать.</a:t>
                      </a:r>
                      <a:endParaRPr lang="ru-RU" sz="19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indent="-169863">
                        <a:buFont typeface="Arial" panose="020B0604020202020204" pitchFamily="34" charset="0"/>
                        <a:buChar char="•"/>
                      </a:pPr>
                      <a:r>
                        <a:rPr lang="ru-RU" sz="1900" u="none" strike="noStrike" kern="1200" baseline="0" dirty="0"/>
                        <a:t>Существуют оболочки для </a:t>
                      </a:r>
                      <a:r>
                        <a:rPr lang="en-US" sz="1900" u="none" strike="noStrike" kern="1200" baseline="0" dirty="0"/>
                        <a:t>R, </a:t>
                      </a:r>
                      <a:r>
                        <a:rPr lang="ru-RU" sz="1900" u="none" strike="noStrike" kern="1200" baseline="0" dirty="0"/>
                        <a:t>предоставляющие оконный интерфейс</a:t>
                      </a:r>
                    </a:p>
                    <a:p>
                      <a:pPr marL="176213" indent="-169863">
                        <a:buFont typeface="Arial" panose="020B0604020202020204" pitchFamily="34" charset="0"/>
                        <a:buChar char="•"/>
                      </a:pPr>
                      <a:r>
                        <a:rPr lang="en-US" sz="1900" u="none" strike="noStrike" kern="1200" baseline="0" dirty="0"/>
                        <a:t>R </a:t>
                      </a:r>
                      <a:r>
                        <a:rPr lang="ru-RU" sz="1900" u="none" strike="noStrike" kern="1200" baseline="0" dirty="0"/>
                        <a:t>можно интегрировать в </a:t>
                      </a:r>
                      <a:r>
                        <a:rPr lang="en-US" sz="1900" u="none" strike="noStrike" kern="1200" baseline="0" dirty="0" err="1"/>
                        <a:t>Statistica</a:t>
                      </a:r>
                      <a:r>
                        <a:rPr lang="en-US" sz="1900" u="none" strike="noStrike" kern="1200" baseline="0" dirty="0"/>
                        <a:t> (&gt;10), SPSS </a:t>
                      </a:r>
                      <a:r>
                        <a:rPr lang="ru-RU" sz="1900" u="none" strike="noStrike" kern="1200" baseline="0" dirty="0"/>
                        <a:t>и </a:t>
                      </a:r>
                      <a:r>
                        <a:rPr lang="en-US" sz="1900" u="none" strike="noStrike" kern="1200" baseline="0" dirty="0"/>
                        <a:t>MS Excel</a:t>
                      </a:r>
                      <a:r>
                        <a:rPr lang="ru-RU" sz="1900" u="none" strike="noStrike" kern="1200" baseline="0" dirty="0"/>
                        <a:t>, но вся функциональность программы кроется именно в возможности писать скрипты</a:t>
                      </a:r>
                    </a:p>
                    <a:p>
                      <a:pPr marL="176213" marR="0" lvl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Да, но научиться базовым навыкам программирования достаточно просто. Уже базовые навыки программирования позволяют автоматизировать однотипные операции и тем самым облегчать и ускорять решение многих задач</a:t>
                      </a:r>
                      <a:endParaRPr lang="ru-RU" sz="1900" baseline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361281"/>
                  </a:ext>
                </a:extLst>
              </a:tr>
              <a:tr h="7030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900" baseline="0" dirty="0"/>
                        <a:t>Нет русскоязычного интерфейса</a:t>
                      </a:r>
                      <a:endParaRPr lang="ru-RU" sz="19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Набор команд ограничен, пол сотни незнакомых слов можно и вызубрить, но английский нужен отнюдь не только для </a:t>
                      </a:r>
                      <a:r>
                        <a:rPr lang="en-US" sz="1900" u="none" strike="noStrike" kern="1200" baseline="0" dirty="0">
                          <a:solidFill>
                            <a:schemeClr val="tx1"/>
                          </a:solidFill>
                        </a:rPr>
                        <a:t>R, 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так что придётся учить в любом случае. </a:t>
                      </a:r>
                      <a:endParaRPr lang="ru-RU" sz="190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7932954"/>
                  </a:ext>
                </a:extLst>
              </a:tr>
              <a:tr h="6892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u="none" strike="noStrike" kern="1200" baseline="0" dirty="0"/>
                        <a:t>Не существует официальной технической поддержки </a:t>
                      </a:r>
                      <a:r>
                        <a:rPr lang="en-US" sz="1900" u="none" strike="noStrike" kern="1200" baseline="0" dirty="0"/>
                        <a:t>R. </a:t>
                      </a:r>
                      <a:endParaRPr lang="ru-RU" sz="1900" u="none" strike="noStrike" kern="1200" baseline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indent="-1698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Существует обширная справочная и учебная литература по работе в </a:t>
                      </a:r>
                      <a:r>
                        <a:rPr lang="en-US" sz="1900" u="none" strike="noStrike" kern="1200" baseline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 (даже уже на русском).</a:t>
                      </a:r>
                    </a:p>
                    <a:p>
                      <a:pPr marL="176213" indent="-1698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Большое сообщество пользователей, многие из которых готовы помочь.</a:t>
                      </a:r>
                      <a:endParaRPr lang="ru-RU" sz="190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06965"/>
                  </a:ext>
                </a:extLst>
              </a:tr>
              <a:tr h="813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900" baseline="0" dirty="0"/>
                        <a:t>Интерпретируемый, ориентированный на удобство пользователя, а не машины, и потому медленный</a:t>
                      </a:r>
                      <a:endParaRPr lang="ru-RU" sz="1900" baseline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6213" marR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В 98,4% случаев рядовой пользователь не </a:t>
                      </a:r>
                      <a:r>
                        <a:rPr lang="ru-RU" sz="1900" u="none" strike="noStrike" kern="1200" baseline="0" dirty="0" err="1">
                          <a:solidFill>
                            <a:schemeClr val="tx1"/>
                          </a:solidFill>
                        </a:rPr>
                        <a:t>замтит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 разницы в скорости вычислений с </a:t>
                      </a:r>
                      <a:r>
                        <a:rPr lang="ru-RU" sz="1900" u="none" strike="noStrike" kern="1200" baseline="0" dirty="0" err="1">
                          <a:solidFill>
                            <a:schemeClr val="tx1"/>
                          </a:solidFill>
                        </a:rPr>
                        <a:t>копмилируемыми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 или </a:t>
                      </a:r>
                      <a:r>
                        <a:rPr lang="en-US" sz="1900" u="none" strike="noStrike" kern="1200" baseline="0" dirty="0">
                          <a:solidFill>
                            <a:schemeClr val="tx1"/>
                          </a:solidFill>
                        </a:rPr>
                        <a:t>JIT-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компилируемыми языками программирования </a:t>
                      </a:r>
                    </a:p>
                    <a:p>
                      <a:pPr marL="176213" marR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Имеются простые и эффективные средства </a:t>
                      </a:r>
                      <a:r>
                        <a:rPr lang="ru-RU" sz="1900" u="none" strike="noStrike" kern="1200" baseline="0" dirty="0" err="1">
                          <a:solidFill>
                            <a:schemeClr val="tx1"/>
                          </a:solidFill>
                        </a:rPr>
                        <a:t>распраллеливания</a:t>
                      </a: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 вычислений</a:t>
                      </a:r>
                    </a:p>
                    <a:p>
                      <a:pPr marL="176213" marR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900" u="none" strike="noStrike" kern="1200" baseline="0" dirty="0">
                          <a:solidFill>
                            <a:schemeClr val="tx1"/>
                          </a:solidFill>
                        </a:rPr>
                        <a:t>Предоставляет базу для дальнейшего освоения более сложных и производительных языков, используемых в научном сообществе (</a:t>
                      </a:r>
                      <a:r>
                        <a:rPr lang="en-US" sz="1900" u="none" strike="noStrike" kern="1200" baseline="0" dirty="0">
                          <a:solidFill>
                            <a:schemeClr val="tx1"/>
                          </a:solidFill>
                        </a:rPr>
                        <a:t>Python, Julia, Go, Ruby)</a:t>
                      </a:r>
                      <a:endParaRPr lang="ru-RU" sz="190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27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18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8915628-021C-47E5-BE69-0FD9BE3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57274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5000" b="1" dirty="0">
                <a:latin typeface="+mn-lt"/>
              </a:rPr>
              <a:t>Важные ссылки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C5E3282-7A73-4EF3-8674-B9CBF134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260600"/>
            <a:ext cx="10903789" cy="4264744"/>
          </a:xfrm>
        </p:spPr>
        <p:txBody>
          <a:bodyPr>
            <a:normAutofit/>
          </a:bodyPr>
          <a:lstStyle/>
          <a:p>
            <a:r>
              <a:rPr lang="ru-RU" dirty="0"/>
              <a:t>Папка на </a:t>
            </a:r>
            <a:r>
              <a:rPr lang="ru-RU" dirty="0" err="1"/>
              <a:t>гитхабе</a:t>
            </a:r>
            <a:r>
              <a:rPr lang="ru-RU" dirty="0"/>
              <a:t> для  материалов: </a:t>
            </a:r>
            <a:br>
              <a:rPr lang="ru-RU" dirty="0"/>
            </a:b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ANSozontov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faunistica</a:t>
            </a:r>
            <a:r>
              <a:rPr lang="ru-RU" dirty="0"/>
              <a:t> </a:t>
            </a:r>
          </a:p>
          <a:p>
            <a:r>
              <a:rPr lang="ru-RU" dirty="0"/>
              <a:t>Ядро </a:t>
            </a:r>
            <a:r>
              <a:rPr lang="en-US" dirty="0"/>
              <a:t>R</a:t>
            </a:r>
            <a:r>
              <a:rPr lang="ru-RU" dirty="0"/>
              <a:t>: </a:t>
            </a:r>
            <a:r>
              <a:rPr lang="en-US" dirty="0">
                <a:hlinkClick r:id="rId3"/>
              </a:rPr>
              <a:t>cran.r-project.org/bin/windows/base</a:t>
            </a:r>
            <a:r>
              <a:rPr lang="ru-RU" dirty="0"/>
              <a:t> </a:t>
            </a:r>
          </a:p>
          <a:p>
            <a:r>
              <a:rPr lang="en-US" dirty="0" err="1"/>
              <a:t>RTools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cran.r-project.org/bin/windows/</a:t>
            </a:r>
            <a:r>
              <a:rPr lang="en-US" dirty="0" err="1">
                <a:hlinkClick r:id="rId4"/>
              </a:rPr>
              <a:t>Rtools</a:t>
            </a:r>
            <a:endParaRPr lang="en-US" dirty="0"/>
          </a:p>
          <a:p>
            <a:r>
              <a:rPr lang="en-US" dirty="0" err="1"/>
              <a:t>Rstudio</a:t>
            </a:r>
            <a:r>
              <a:rPr lang="ru-RU" dirty="0"/>
              <a:t>: </a:t>
            </a:r>
            <a:r>
              <a:rPr lang="en-US" dirty="0">
                <a:hlinkClick r:id="rId5"/>
              </a:rPr>
              <a:t>www.rstudio.com/products/rstudio/download/#download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 err="1"/>
              <a:t>Самосонов</a:t>
            </a:r>
            <a:r>
              <a:rPr lang="en-US" dirty="0"/>
              <a:t> </a:t>
            </a:r>
            <a:r>
              <a:rPr lang="ru-RU" dirty="0"/>
              <a:t>Т. «Визуализация и анализ географических данных на языке R»: </a:t>
            </a:r>
            <a:r>
              <a:rPr lang="en-US" dirty="0">
                <a:hlinkClick r:id="rId6"/>
              </a:rPr>
              <a:t>tsamsonov.github.io/r-geo-course</a:t>
            </a:r>
            <a:r>
              <a:rPr lang="ru-RU" dirty="0"/>
              <a:t> </a:t>
            </a:r>
          </a:p>
          <a:p>
            <a:r>
              <a:rPr lang="ru-RU" dirty="0"/>
              <a:t>Курс «Основы программирования на </a:t>
            </a:r>
            <a:r>
              <a:rPr lang="en-US" dirty="0"/>
              <a:t>R</a:t>
            </a:r>
            <a:r>
              <a:rPr lang="ru-RU" dirty="0"/>
              <a:t>»: </a:t>
            </a:r>
            <a:r>
              <a:rPr lang="en-US" dirty="0">
                <a:hlinkClick r:id="rId7"/>
              </a:rPr>
              <a:t>stepik.org/course/497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0066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E69ACB-AD0D-43D3-BF37-774439D472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0" y="877514"/>
            <a:ext cx="2766172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295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871</Words>
  <Application>Microsoft Office PowerPoint</Application>
  <PresentationFormat>Широкоэкранный</PresentationFormat>
  <Paragraphs>86</Paragraphs>
  <Slides>22</Slides>
  <Notes>0</Notes>
  <HiddenSlides>8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Тема Office</vt:lpstr>
      <vt:lpstr>Знакомство с R: что, зачем и почему?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Важные ссылки</vt:lpstr>
      <vt:lpstr>Рекомендуемая литература</vt:lpstr>
      <vt:lpstr>Презентация PowerPoint</vt:lpstr>
      <vt:lpstr>Презентация PowerPoint</vt:lpstr>
      <vt:lpstr>Презентация PowerPoint</vt:lpstr>
      <vt:lpstr>Рабочие области RStudio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Sozontov</dc:creator>
  <cp:lastModifiedBy>Artem Sozontov</cp:lastModifiedBy>
  <cp:revision>19</cp:revision>
  <dcterms:created xsi:type="dcterms:W3CDTF">2021-05-08T05:28:33Z</dcterms:created>
  <dcterms:modified xsi:type="dcterms:W3CDTF">2021-05-10T06:20:16Z</dcterms:modified>
</cp:coreProperties>
</file>