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7" r:id="rId3"/>
    <p:sldId id="256" r:id="rId4"/>
    <p:sldId id="258" r:id="rId5"/>
    <p:sldId id="285" r:id="rId6"/>
    <p:sldId id="293" r:id="rId7"/>
    <p:sldId id="259" r:id="rId8"/>
    <p:sldId id="273" r:id="rId9"/>
    <p:sldId id="286" r:id="rId10"/>
    <p:sldId id="287" r:id="rId11"/>
    <p:sldId id="288" r:id="rId12"/>
    <p:sldId id="294" r:id="rId13"/>
    <p:sldId id="274" r:id="rId14"/>
    <p:sldId id="291" r:id="rId15"/>
    <p:sldId id="289" r:id="rId16"/>
    <p:sldId id="290" r:id="rId17"/>
    <p:sldId id="275" r:id="rId18"/>
    <p:sldId id="281" r:id="rId19"/>
    <p:sldId id="272" r:id="rId20"/>
    <p:sldId id="28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7E6151-B409-414F-B2B1-58C92BA8692B}">
          <p14:sldIdLst>
            <p14:sldId id="279"/>
            <p14:sldId id="257"/>
            <p14:sldId id="256"/>
            <p14:sldId id="258"/>
            <p14:sldId id="285"/>
            <p14:sldId id="293"/>
            <p14:sldId id="259"/>
            <p14:sldId id="273"/>
            <p14:sldId id="286"/>
            <p14:sldId id="287"/>
            <p14:sldId id="288"/>
            <p14:sldId id="294"/>
            <p14:sldId id="274"/>
            <p14:sldId id="291"/>
            <p14:sldId id="289"/>
            <p14:sldId id="290"/>
            <p14:sldId id="275"/>
            <p14:sldId id="281"/>
            <p14:sldId id="272"/>
            <p14:sldId id="282"/>
          </p14:sldIdLst>
        </p14:section>
        <p14:section name="Пропуск" id="{DF5F5123-0EB8-4F3C-95AE-C0CF4ECDD2C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1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CA0F-88E7-4805-AB6D-D4E55DBD8987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stepik.org/course/497/promo" TargetMode="External"/><Relationship Id="rId2" Type="http://schemas.openxmlformats.org/officeDocument/2006/relationships/hyperlink" Target="https://github.com/ANSozontov/R_less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amsonov.github.io/r-geo-course/" TargetMode="External"/><Relationship Id="rId5" Type="http://schemas.openxmlformats.org/officeDocument/2006/relationships/hyperlink" Target="http://www.rstudio.com/products/rstudio/download/#download" TargetMode="External"/><Relationship Id="rId4" Type="http://schemas.openxmlformats.org/officeDocument/2006/relationships/hyperlink" Target="https://cran.r-project.org/bin/windows/Rtool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F8428-78DB-4F18-B10F-B602F0F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30" y="1259632"/>
            <a:ext cx="11868539" cy="2367869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+mn-lt"/>
              </a:rPr>
              <a:t>Анализ данных в среде программирования R </a:t>
            </a:r>
            <a:br>
              <a:rPr lang="ru-RU" b="1" dirty="0">
                <a:latin typeface="+mn-lt"/>
              </a:rPr>
            </a:br>
            <a:br>
              <a:rPr lang="ru-RU" sz="1600" b="1" dirty="0">
                <a:latin typeface="+mn-lt"/>
              </a:rPr>
            </a:br>
            <a:r>
              <a:rPr lang="ru-RU" sz="4000" dirty="0">
                <a:latin typeface="+mn-lt"/>
              </a:rPr>
              <a:t>возможности, преимущества,</a:t>
            </a:r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неизбежные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35B92-ADBB-47C2-B160-AE25E3D2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334" y="4611430"/>
            <a:ext cx="5212935" cy="2022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Артём Созонтов</a:t>
            </a:r>
          </a:p>
          <a:p>
            <a:pPr marL="0" indent="0">
              <a:buNone/>
            </a:pPr>
            <a:r>
              <a:rPr lang="ru-RU" dirty="0"/>
              <a:t>к.б.н., </a:t>
            </a:r>
            <a:r>
              <a:rPr lang="ru-RU" dirty="0" err="1"/>
              <a:t>н.с</a:t>
            </a:r>
            <a:r>
              <a:rPr lang="ru-RU" dirty="0"/>
              <a:t>. </a:t>
            </a:r>
            <a:r>
              <a:rPr lang="ru-RU" dirty="0" err="1"/>
              <a:t>ИЭРиЖ</a:t>
            </a:r>
            <a:r>
              <a:rPr lang="ru-RU" dirty="0"/>
              <a:t> </a:t>
            </a:r>
            <a:r>
              <a:rPr lang="ru-RU" dirty="0" err="1"/>
              <a:t>УрО</a:t>
            </a:r>
            <a:r>
              <a:rPr lang="ru-RU" dirty="0"/>
              <a:t> РАН</a:t>
            </a:r>
          </a:p>
          <a:p>
            <a:pPr marL="0" indent="0">
              <a:buNone/>
            </a:pPr>
            <a:r>
              <a:rPr lang="en-US" dirty="0"/>
              <a:t>A.N.Sozontov|</a:t>
            </a:r>
            <a:r>
              <a:rPr lang="el-GR" dirty="0"/>
              <a:t>α</a:t>
            </a:r>
            <a:r>
              <a:rPr lang="en-US" dirty="0"/>
              <a:t>|</a:t>
            </a:r>
            <a:r>
              <a:rPr lang="en-US" dirty="0" err="1"/>
              <a:t>gmail</a:t>
            </a:r>
            <a:r>
              <a:rPr lang="en-US" dirty="0"/>
              <a:t>|.|com</a:t>
            </a:r>
          </a:p>
          <a:p>
            <a:pPr marL="0" indent="0">
              <a:buNone/>
            </a:pPr>
            <a:r>
              <a:rPr lang="en-US" dirty="0"/>
              <a:t>ipae.uran.ru/</a:t>
            </a:r>
            <a:r>
              <a:rPr lang="en-US" dirty="0" err="1"/>
              <a:t>Sozontov_AN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Установка пакета языка программирования R на CentOS 7">
            <a:extLst>
              <a:ext uri="{FF2B5EF4-FFF2-40B4-BE49-F238E27FC236}">
                <a16:creationId xmlns:a16="http://schemas.microsoft.com/office/drawing/2014/main" id="{1582B8AD-D477-4E8A-8CB1-DE63A867D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5461" r="3857" b="25795"/>
          <a:stretch/>
        </p:blipFill>
        <p:spPr bwMode="auto">
          <a:xfrm>
            <a:off x="1837677" y="631864"/>
            <a:ext cx="1451417" cy="12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tSoft South America - Overview, Competitors, and Employees | Apollo.io">
            <a:extLst>
              <a:ext uri="{FF2B5EF4-FFF2-40B4-BE49-F238E27FC236}">
                <a16:creationId xmlns:a16="http://schemas.microsoft.com/office/drawing/2014/main" id="{BC519DE1-0B5C-4635-807B-C3A4EDEDE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8"/>
          <a:stretch/>
        </p:blipFill>
        <p:spPr bwMode="auto">
          <a:xfrm>
            <a:off x="9111819" y="656946"/>
            <a:ext cx="1639210" cy="12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t 4 - the Past of the Future - Natural History Museum">
            <a:extLst>
              <a:ext uri="{FF2B5EF4-FFF2-40B4-BE49-F238E27FC236}">
                <a16:creationId xmlns:a16="http://schemas.microsoft.com/office/drawing/2014/main" id="{37A6226D-E832-4904-A0AE-63BECBAA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21" y="672280"/>
            <a:ext cx="1185960" cy="11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качать Microsoft Excel 2019 бесплатно">
            <a:extLst>
              <a:ext uri="{FF2B5EF4-FFF2-40B4-BE49-F238E27FC236}">
                <a16:creationId xmlns:a16="http://schemas.microsoft.com/office/drawing/2014/main" id="{75BB6651-6966-4D95-9976-EBE36469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65" y="523471"/>
            <a:ext cx="1541175" cy="15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Установка пакета языка программирования R на CentOS 7">
            <a:extLst>
              <a:ext uri="{FF2B5EF4-FFF2-40B4-BE49-F238E27FC236}">
                <a16:creationId xmlns:a16="http://schemas.microsoft.com/office/drawing/2014/main" id="{07566740-7D88-48EE-9029-E0EE5B22B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5461" r="3857" b="25795"/>
          <a:stretch/>
        </p:blipFill>
        <p:spPr bwMode="auto">
          <a:xfrm>
            <a:off x="1837677" y="2831306"/>
            <a:ext cx="1451417" cy="12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tatSoft South America - Overview, Competitors, and Employees | Apollo.io">
            <a:extLst>
              <a:ext uri="{FF2B5EF4-FFF2-40B4-BE49-F238E27FC236}">
                <a16:creationId xmlns:a16="http://schemas.microsoft.com/office/drawing/2014/main" id="{452D4648-C26D-48FF-AC7C-23EF65AA6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8"/>
          <a:stretch/>
        </p:blipFill>
        <p:spPr bwMode="auto">
          <a:xfrm>
            <a:off x="9111819" y="2856388"/>
            <a:ext cx="1639210" cy="12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Past 4 - the Past of the Future - Natural History Museum">
            <a:extLst>
              <a:ext uri="{FF2B5EF4-FFF2-40B4-BE49-F238E27FC236}">
                <a16:creationId xmlns:a16="http://schemas.microsoft.com/office/drawing/2014/main" id="{6F296E80-4319-4C71-A8FF-28F6FD71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21" y="2871722"/>
            <a:ext cx="1185960" cy="11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Скачать Microsoft Excel 2019 бесплатно">
            <a:extLst>
              <a:ext uri="{FF2B5EF4-FFF2-40B4-BE49-F238E27FC236}">
                <a16:creationId xmlns:a16="http://schemas.microsoft.com/office/drawing/2014/main" id="{ADE1DD5B-4163-4A98-9C58-ED7F37A3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65" y="2722913"/>
            <a:ext cx="1541175" cy="15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Установка пакета языка программирования R на CentOS 7">
            <a:extLst>
              <a:ext uri="{FF2B5EF4-FFF2-40B4-BE49-F238E27FC236}">
                <a16:creationId xmlns:a16="http://schemas.microsoft.com/office/drawing/2014/main" id="{F362A538-9470-443F-8DB9-83B0C79EB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5461" r="3857" b="25795"/>
          <a:stretch/>
        </p:blipFill>
        <p:spPr bwMode="auto">
          <a:xfrm>
            <a:off x="1837677" y="5030748"/>
            <a:ext cx="1451417" cy="12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StatSoft South America - Overview, Competitors, and Employees | Apollo.io">
            <a:extLst>
              <a:ext uri="{FF2B5EF4-FFF2-40B4-BE49-F238E27FC236}">
                <a16:creationId xmlns:a16="http://schemas.microsoft.com/office/drawing/2014/main" id="{BD3CC83C-A1D2-49B1-8252-A2D546AB9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8"/>
          <a:stretch/>
        </p:blipFill>
        <p:spPr bwMode="auto">
          <a:xfrm>
            <a:off x="9111819" y="5055830"/>
            <a:ext cx="1639210" cy="12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ast 4 - the Past of the Future - Natural History Museum">
            <a:extLst>
              <a:ext uri="{FF2B5EF4-FFF2-40B4-BE49-F238E27FC236}">
                <a16:creationId xmlns:a16="http://schemas.microsoft.com/office/drawing/2014/main" id="{C196D85F-B05A-46E3-8EE4-DBC46BB5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21" y="5071164"/>
            <a:ext cx="1185960" cy="11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Скачать Microsoft Excel 2019 бесплатно">
            <a:extLst>
              <a:ext uri="{FF2B5EF4-FFF2-40B4-BE49-F238E27FC236}">
                <a16:creationId xmlns:a16="http://schemas.microsoft.com/office/drawing/2014/main" id="{C1CEA4C6-B675-49CC-A1FA-81B82642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65" y="4922355"/>
            <a:ext cx="1541175" cy="15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2C4E73-8030-468F-833A-6BBA4A144E89}"/>
              </a:ext>
            </a:extLst>
          </p:cNvPr>
          <p:cNvSpPr txBox="1"/>
          <p:nvPr/>
        </p:nvSpPr>
        <p:spPr>
          <a:xfrm>
            <a:off x="480295" y="468433"/>
            <a:ext cx="4970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1.					</a:t>
            </a:r>
            <a:r>
              <a:rPr lang="en-US" sz="9600" dirty="0"/>
              <a:t>  </a:t>
            </a:r>
            <a:r>
              <a:rPr lang="ru-RU" sz="9600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74AF29-1278-49BC-8545-AF35E9BB3A27}"/>
              </a:ext>
            </a:extLst>
          </p:cNvPr>
          <p:cNvSpPr txBox="1"/>
          <p:nvPr/>
        </p:nvSpPr>
        <p:spPr>
          <a:xfrm>
            <a:off x="480295" y="2723224"/>
            <a:ext cx="5183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2</a:t>
            </a:r>
            <a:r>
              <a:rPr lang="ru-RU" sz="9600" dirty="0"/>
              <a:t>.					</a:t>
            </a:r>
            <a:r>
              <a:rPr lang="en-US" sz="9600" dirty="0"/>
              <a:t> &gt;&gt;</a:t>
            </a:r>
            <a:r>
              <a:rPr lang="ru-RU" sz="9600" dirty="0"/>
              <a:t>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FC6AB3-1480-4FEA-A101-2B4920ACFC74}"/>
              </a:ext>
            </a:extLst>
          </p:cNvPr>
          <p:cNvSpPr txBox="1"/>
          <p:nvPr/>
        </p:nvSpPr>
        <p:spPr>
          <a:xfrm>
            <a:off x="480294" y="4740680"/>
            <a:ext cx="484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3</a:t>
            </a:r>
            <a:r>
              <a:rPr lang="ru-RU" sz="9600" dirty="0"/>
              <a:t>.			</a:t>
            </a:r>
            <a:r>
              <a:rPr lang="en-US" sz="9600" dirty="0"/>
              <a:t> </a:t>
            </a:r>
            <a:r>
              <a:rPr lang="ru-RU" sz="9600" dirty="0"/>
              <a:t>  </a:t>
            </a:r>
            <a:r>
              <a:rPr lang="en-US" sz="9600" dirty="0"/>
              <a:t> </a:t>
            </a:r>
            <a:r>
              <a:rPr lang="ru-RU" sz="9600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84272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E2F6EE-9617-39DB-8B41-365A8DC3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1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38B279-5F72-9B38-63B0-8CEC3889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9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6872319-DFCE-47BD-B85F-DA940EB64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20749"/>
              </p:ext>
            </p:extLst>
          </p:nvPr>
        </p:nvGraphicFramePr>
        <p:xfrm>
          <a:off x="123824" y="88491"/>
          <a:ext cx="11910860" cy="65718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36626">
                  <a:extLst>
                    <a:ext uri="{9D8B030D-6E8A-4147-A177-3AD203B41FA5}">
                      <a16:colId xmlns:a16="http://schemas.microsoft.com/office/drawing/2014/main" val="1071615018"/>
                    </a:ext>
                  </a:extLst>
                </a:gridCol>
                <a:gridCol w="8874234">
                  <a:extLst>
                    <a:ext uri="{9D8B030D-6E8A-4147-A177-3AD203B41FA5}">
                      <a16:colId xmlns:a16="http://schemas.microsoft.com/office/drawing/2014/main" val="86109215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r"/>
                      <a:r>
                        <a:rPr lang="ru-RU" sz="4000" baseline="0" dirty="0"/>
                        <a:t>Минус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000" baseline="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7179016"/>
                  </a:ext>
                </a:extLst>
              </a:tr>
              <a:tr h="49773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900" baseline="0" dirty="0"/>
                        <a:t>Нет русскоязычного интерфейса и справки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Набор команд ограничен, есть руководства на русском языке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087100"/>
                  </a:ext>
                </a:extLst>
              </a:tr>
              <a:tr h="36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Интерфейс </a:t>
                      </a:r>
                      <a:r>
                        <a:rPr lang="en-US" sz="1900" u="none" strike="noStrike" kern="1200" baseline="0" dirty="0"/>
                        <a:t>R </a:t>
                      </a:r>
                      <a:br>
                        <a:rPr lang="ru-RU" sz="1900" u="none" strike="noStrike" kern="1200" baseline="0" dirty="0"/>
                      </a:br>
                      <a:r>
                        <a:rPr lang="ru-RU" sz="1900" u="none" strike="noStrike" kern="1200" baseline="0" dirty="0"/>
                        <a:t>не дружественный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/>
                        <a:t>Существуют оболочки для </a:t>
                      </a:r>
                      <a:r>
                        <a:rPr lang="en-US" sz="1900" u="none" strike="noStrike" kern="1200" baseline="0" dirty="0"/>
                        <a:t>R, </a:t>
                      </a:r>
                      <a:r>
                        <a:rPr lang="ru-RU" sz="1900" u="none" strike="noStrike" kern="1200" baseline="0" dirty="0"/>
                        <a:t>предоставляющие оконный интерфейс</a:t>
                      </a:r>
                    </a:p>
                    <a:p>
                      <a:pPr marL="176213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900" u="none" strike="noStrike" kern="1200" baseline="0" dirty="0"/>
                        <a:t>R </a:t>
                      </a:r>
                      <a:r>
                        <a:rPr lang="ru-RU" sz="1900" u="none" strike="noStrike" kern="1200" baseline="0" dirty="0"/>
                        <a:t>можно интегрировать в </a:t>
                      </a:r>
                      <a:r>
                        <a:rPr lang="en-US" sz="1900" u="none" strike="noStrike" kern="1200" baseline="0" dirty="0" err="1"/>
                        <a:t>Statistica</a:t>
                      </a:r>
                      <a:r>
                        <a:rPr lang="en-US" sz="1900" u="none" strike="noStrike" kern="1200" baseline="0" dirty="0"/>
                        <a:t> (&gt;10), SPSS </a:t>
                      </a:r>
                      <a:r>
                        <a:rPr lang="ru-RU" sz="1900" u="none" strike="noStrike" kern="1200" baseline="0" dirty="0"/>
                        <a:t>и </a:t>
                      </a:r>
                      <a:r>
                        <a:rPr lang="en-US" sz="1900" u="none" strike="noStrike" kern="1200" baseline="0" dirty="0"/>
                        <a:t>MS Excel</a:t>
                      </a:r>
                      <a:endParaRPr lang="ru-RU" sz="1900" u="none" strike="noStrike" kern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3502294"/>
                  </a:ext>
                </a:extLst>
              </a:tr>
              <a:tr h="703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Чтобы работать в </a:t>
                      </a:r>
                      <a:r>
                        <a:rPr lang="en-US" sz="1900" u="none" strike="noStrike" kern="1200" baseline="0" dirty="0"/>
                        <a:t>R, </a:t>
                      </a:r>
                      <a:r>
                        <a:rPr lang="ru-RU" sz="1900" u="none" strike="noStrike" kern="1200" baseline="0" dirty="0"/>
                        <a:t>нужно уметь программировать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Да, но научиться основам достаточно просто; уже базовые навыки позволяют автоматизировать однотипные операции и тем самым ускорять решение многих задач (вся мощь </a:t>
                      </a:r>
                      <a:r>
                        <a:rPr lang="en-US" sz="1900" u="none" strike="noStrike" kern="1200" baseline="0" dirty="0"/>
                        <a:t>R</a:t>
                      </a:r>
                      <a:r>
                        <a:rPr lang="ru-RU" sz="1900" u="none" strike="noStrike" kern="1200" baseline="0" dirty="0"/>
                        <a:t> кроется именно в возможности писать скрипты)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61281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Чувствителен к синтаксису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Смириться и быть внимательнее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33201"/>
                  </a:ext>
                </a:extLst>
              </a:tr>
              <a:tr h="689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Не существует технической поддержки </a:t>
                      </a:r>
                      <a:r>
                        <a:rPr lang="en-US" sz="1900" u="none" strike="noStrike" kern="1200" baseline="0" dirty="0"/>
                        <a:t>R</a:t>
                      </a:r>
                      <a:endParaRPr lang="ru-RU" sz="1900" u="none" strike="noStrike" kern="1200" baseline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Существует обширная справочная и учебная литература по работе в 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(в т.ч. на русском), большое сообщество пользователей, многие из которых готовы помочь.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06965"/>
                  </a:ext>
                </a:extLst>
              </a:tr>
              <a:tr h="81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/>
                        <a:t>Интерпретируемый и потому медленный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Рядовой пользователь не заметит, что скорость вычислений низкая в сравнении </a:t>
                      </a:r>
                      <a:b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с </a:t>
                      </a:r>
                      <a:r>
                        <a:rPr lang="ru-RU" sz="1900" u="none" strike="noStrike" kern="1200" baseline="0" dirty="0" err="1">
                          <a:solidFill>
                            <a:schemeClr val="tx1"/>
                          </a:solidFill>
                        </a:rPr>
                        <a:t>копмилируемыми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или 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JIT-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компилируемыми языками программирования </a:t>
                      </a:r>
                    </a:p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Имеются простые и эффективные средства </a:t>
                      </a:r>
                      <a:r>
                        <a:rPr lang="ru-RU" sz="1900" u="none" strike="noStrike" kern="1200" baseline="0" dirty="0" err="1">
                          <a:solidFill>
                            <a:schemeClr val="tx1"/>
                          </a:solidFill>
                        </a:rPr>
                        <a:t>распраллеливания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вычислений</a:t>
                      </a:r>
                    </a:p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Предоставляет базу для дальнейшего освоения более сложных и производительных языков (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Python, Julia, Go, Ruby)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271009"/>
                  </a:ext>
                </a:extLst>
              </a:tr>
              <a:tr h="81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>
                          <a:latin typeface="+mn-lt"/>
                        </a:rPr>
                        <a:t>Сложно ориентироваться в многообразии пакетов и функций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Использовать хорошие практики, узнать о которых можно из руководств, справки, форумов, обучающих видео и, конечно же, от своих коллег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65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8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6872319-DFCE-47BD-B85F-DA940EB64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43289"/>
              </p:ext>
            </p:extLst>
          </p:nvPr>
        </p:nvGraphicFramePr>
        <p:xfrm>
          <a:off x="70558" y="21474"/>
          <a:ext cx="11910860" cy="689714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36626">
                  <a:extLst>
                    <a:ext uri="{9D8B030D-6E8A-4147-A177-3AD203B41FA5}">
                      <a16:colId xmlns:a16="http://schemas.microsoft.com/office/drawing/2014/main" val="1071615018"/>
                    </a:ext>
                  </a:extLst>
                </a:gridCol>
                <a:gridCol w="8874234">
                  <a:extLst>
                    <a:ext uri="{9D8B030D-6E8A-4147-A177-3AD203B41FA5}">
                      <a16:colId xmlns:a16="http://schemas.microsoft.com/office/drawing/2014/main" val="86109215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r"/>
                      <a:r>
                        <a:rPr lang="ru-RU" sz="4000" baseline="0" dirty="0"/>
                        <a:t>Плюс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000" baseline="0" dirty="0"/>
                        <a:t>Применение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7179016"/>
                  </a:ext>
                </a:extLst>
              </a:tr>
              <a:tr h="2935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900" baseline="0" dirty="0"/>
                        <a:t>Свободная лицензия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Свобода и бесплатность использования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087100"/>
                  </a:ext>
                </a:extLst>
              </a:tr>
              <a:tr h="36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>
                          <a:latin typeface="+mn-lt"/>
                        </a:rPr>
                        <a:t>Предобработка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Простота и скорость чистки, доработки и преобразования первичных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7172090"/>
                  </a:ext>
                </a:extLst>
              </a:tr>
              <a:tr h="3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Статистика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Самый полный набор всевозможных статистических процедур: поправки на множественное сравнение, 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GLM 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 любыми распределениями, всевозможные варианты </a:t>
                      </a:r>
                      <a:r>
                        <a:rPr lang="ru-RU" sz="190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бутстрепа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весь арсенал методов многомерной статистики и т.д.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4426445"/>
                  </a:ext>
                </a:extLst>
              </a:tr>
              <a:tr h="36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>
                          <a:latin typeface="+mn-lt"/>
                        </a:rPr>
                        <a:t>Графика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900" u="none" strike="noStrike" kern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708555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u="none" strike="sngStrike" kern="1200" baseline="0" dirty="0"/>
                        <a:t>ГИС-технологии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sng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Скорость обработки карт и других пространственных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33201"/>
                  </a:ext>
                </a:extLst>
              </a:tr>
              <a:tr h="393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900" strike="sngStrike" baseline="0" dirty="0">
                          <a:latin typeface="+mn-lt"/>
                        </a:rPr>
                        <a:t>SDM </a:t>
                      </a:r>
                      <a:r>
                        <a:rPr lang="ru-RU" sz="1900" strike="sngStrike" baseline="0" dirty="0">
                          <a:latin typeface="+mn-lt"/>
                        </a:rPr>
                        <a:t>и </a:t>
                      </a:r>
                      <a:r>
                        <a:rPr lang="en-US" sz="1900" strike="sngStrike" baseline="0" dirty="0" err="1">
                          <a:latin typeface="+mn-lt"/>
                        </a:rPr>
                        <a:t>rgbif</a:t>
                      </a:r>
                      <a:endParaRPr lang="ru-RU" sz="1900" strike="sngStrike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sngStrike" kern="1200" baseline="0" dirty="0"/>
                        <a:t>Прямой доступ к данным с </a:t>
                      </a:r>
                      <a:r>
                        <a:rPr lang="en-US" sz="1900" u="none" strike="sngStrike" kern="1200" baseline="0" dirty="0"/>
                        <a:t>GBIF </a:t>
                      </a:r>
                      <a:r>
                        <a:rPr lang="ru-RU" sz="1900" u="none" strike="sngStrike" kern="1200" baseline="0" dirty="0"/>
                        <a:t>и использование их для моделирования ареалов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5528073"/>
                  </a:ext>
                </a:extLst>
              </a:tr>
              <a:tr h="393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>
                          <a:latin typeface="+mn-lt"/>
                        </a:rPr>
                        <a:t>Автоматизация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/>
                        <a:t>Экономия времени за счет автоматизации рутинных операций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1720935"/>
                  </a:ext>
                </a:extLst>
              </a:tr>
              <a:tr h="393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Распараллеливание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Ресурсоемкие вычисления можно делать эффективнее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6497064"/>
                  </a:ext>
                </a:extLst>
              </a:tr>
              <a:tr h="393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Отчеты </a:t>
                      </a:r>
                      <a:r>
                        <a:rPr lang="en-US" sz="1900" u="none" strike="noStrike" kern="1200" baseline="0" dirty="0" err="1"/>
                        <a:t>RMarkdown</a:t>
                      </a:r>
                      <a:endParaRPr lang="ru-RU" sz="1900" u="none" strike="noStrike" kern="1200" baseline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Не надо переделывать всю диссертацию, если есть изменения в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2996368"/>
                  </a:ext>
                </a:extLst>
              </a:tr>
              <a:tr h="393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>
                          <a:latin typeface="+mn-lt"/>
                        </a:rPr>
                        <a:t>Веб-приложения </a:t>
                      </a:r>
                      <a:r>
                        <a:rPr lang="en-US" sz="1900" baseline="0" dirty="0">
                          <a:latin typeface="+mn-lt"/>
                        </a:rPr>
                        <a:t>Shiny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Зачем запускать код многократно, если можно один раз и пойти пить чай?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869574"/>
                  </a:ext>
                </a:extLst>
              </a:tr>
              <a:tr h="393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>
                          <a:latin typeface="+mn-lt"/>
                        </a:rPr>
                        <a:t>Концепция «Все в 1»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Не нужно учить много программ, достаточно одной для решения всех задач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9723772"/>
                  </a:ext>
                </a:extLst>
              </a:tr>
              <a:tr h="393123">
                <a:tc gridSpan="2"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И все это только вершина айсберга…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956943"/>
                  </a:ext>
                </a:extLst>
              </a:tr>
              <a:tr h="81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="1" baseline="0" dirty="0">
                          <a:latin typeface="+mn-lt"/>
                        </a:rPr>
                        <a:t>Протоколирование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b="1" u="none" strike="noStrike" kern="1200" baseline="0" dirty="0"/>
                        <a:t>Остаются задокументированы </a:t>
                      </a:r>
                      <a:r>
                        <a:rPr lang="ru-RU" sz="1900" b="1" u="sng" strike="noStrike" kern="1200" baseline="0" dirty="0"/>
                        <a:t>ВСЕ</a:t>
                      </a:r>
                      <a:r>
                        <a:rPr lang="ru-RU" sz="1900" b="1" u="none" strike="noStrike" kern="1200" baseline="0" dirty="0"/>
                        <a:t> этапы работы с данными. Это сочетается с концепциями </a:t>
                      </a:r>
                      <a:r>
                        <a:rPr lang="en-US" sz="1900" b="1" u="none" strike="noStrike" kern="1200" baseline="0" dirty="0"/>
                        <a:t>FAIR-data</a:t>
                      </a:r>
                      <a:r>
                        <a:rPr lang="ru-RU" sz="1900" b="1" u="none" strike="noStrike" kern="1200" baseline="0" dirty="0"/>
                        <a:t> и </a:t>
                      </a:r>
                      <a:r>
                        <a:rPr lang="en-US" sz="1900" b="1" u="none" strike="noStrike" kern="1200" baseline="0" dirty="0" err="1"/>
                        <a:t>OpenScience</a:t>
                      </a:r>
                      <a:r>
                        <a:rPr lang="ru-RU" sz="1900" b="1" u="none" strike="noStrike" kern="1200" baseline="0" dirty="0"/>
                        <a:t>, улучшает воспроизводимость, позволяет коллегам учиться или находить ошибки.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65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8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4828E1-5FD7-493A-99D9-30ACB0DF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" y="0"/>
            <a:ext cx="11667231" cy="5730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BBBDAB-5D7E-4BBE-834B-1EF68C46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33" y="3069474"/>
            <a:ext cx="9594411" cy="379760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E3D18D-B1E7-43AB-BC68-7E4BA91EC792}"/>
              </a:ext>
            </a:extLst>
          </p:cNvPr>
          <p:cNvSpPr/>
          <p:nvPr/>
        </p:nvSpPr>
        <p:spPr>
          <a:xfrm>
            <a:off x="0" y="14526"/>
            <a:ext cx="12192000" cy="3054947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9A8BDFC-45F5-41F2-B67E-DA21CA595CE4}"/>
              </a:ext>
            </a:extLst>
          </p:cNvPr>
          <p:cNvSpPr/>
          <p:nvPr/>
        </p:nvSpPr>
        <p:spPr>
          <a:xfrm>
            <a:off x="10893205" y="1150868"/>
            <a:ext cx="1298795" cy="4930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3CB37D-51BF-4D40-9A13-174A4050B658}"/>
              </a:ext>
            </a:extLst>
          </p:cNvPr>
          <p:cNvSpPr/>
          <p:nvPr/>
        </p:nvSpPr>
        <p:spPr>
          <a:xfrm>
            <a:off x="0" y="1553602"/>
            <a:ext cx="1402671" cy="4625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DEBEA00-0961-4B03-9828-A418DAD3CA36}"/>
              </a:ext>
            </a:extLst>
          </p:cNvPr>
          <p:cNvCxnSpPr>
            <a:cxnSpLocks/>
          </p:cNvCxnSpPr>
          <p:nvPr/>
        </p:nvCxnSpPr>
        <p:spPr>
          <a:xfrm>
            <a:off x="1501806" y="6178859"/>
            <a:ext cx="91883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B8C06CC-E768-4AA5-88AB-CFD6D64E099A}"/>
              </a:ext>
            </a:extLst>
          </p:cNvPr>
          <p:cNvCxnSpPr>
            <a:cxnSpLocks/>
          </p:cNvCxnSpPr>
          <p:nvPr/>
        </p:nvCxnSpPr>
        <p:spPr>
          <a:xfrm>
            <a:off x="1485530" y="6709490"/>
            <a:ext cx="7118411" cy="145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79CBDA-1902-4F31-8BBB-50352532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5" y="14527"/>
            <a:ext cx="11307849" cy="655172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23D7E0-63E6-466F-ABC2-D9467C49E2F6}"/>
              </a:ext>
            </a:extLst>
          </p:cNvPr>
          <p:cNvSpPr/>
          <p:nvPr/>
        </p:nvSpPr>
        <p:spPr>
          <a:xfrm>
            <a:off x="0" y="14526"/>
            <a:ext cx="12192000" cy="2684286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AB6771-4C1D-4180-AB29-5827D01ED1E2}"/>
              </a:ext>
            </a:extLst>
          </p:cNvPr>
          <p:cNvSpPr/>
          <p:nvPr/>
        </p:nvSpPr>
        <p:spPr>
          <a:xfrm>
            <a:off x="0" y="5205936"/>
            <a:ext cx="12192000" cy="1652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12CA7E-13A6-4BAA-AC86-1535369C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686" y="2511724"/>
            <a:ext cx="8379246" cy="4346276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A90F99E-DBFC-4BF9-85E9-335A2DF812E3}"/>
              </a:ext>
            </a:extLst>
          </p:cNvPr>
          <p:cNvCxnSpPr>
            <a:cxnSpLocks/>
          </p:cNvCxnSpPr>
          <p:nvPr/>
        </p:nvCxnSpPr>
        <p:spPr>
          <a:xfrm>
            <a:off x="2015231" y="6391093"/>
            <a:ext cx="80521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D0B8A90-AD04-4675-810C-98738F3A1B83}"/>
              </a:ext>
            </a:extLst>
          </p:cNvPr>
          <p:cNvCxnSpPr>
            <a:cxnSpLocks/>
          </p:cNvCxnSpPr>
          <p:nvPr/>
        </p:nvCxnSpPr>
        <p:spPr>
          <a:xfrm>
            <a:off x="2015231" y="6739741"/>
            <a:ext cx="80521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490BE67-DA88-4984-BCCD-53F022AF26CA}"/>
              </a:ext>
            </a:extLst>
          </p:cNvPr>
          <p:cNvCxnSpPr>
            <a:cxnSpLocks/>
          </p:cNvCxnSpPr>
          <p:nvPr/>
        </p:nvCxnSpPr>
        <p:spPr>
          <a:xfrm>
            <a:off x="5246703" y="6031138"/>
            <a:ext cx="48206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915628-021C-47E5-BE69-0FD9BE3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5727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>
                <a:latin typeface="+mn-lt"/>
              </a:rPr>
              <a:t>Важные ссылки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C5E3282-7A73-4EF3-8674-B9CBF134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0600"/>
            <a:ext cx="10903789" cy="4264744"/>
          </a:xfrm>
        </p:spPr>
        <p:txBody>
          <a:bodyPr>
            <a:normAutofit/>
          </a:bodyPr>
          <a:lstStyle/>
          <a:p>
            <a:r>
              <a:rPr lang="ru-RU" dirty="0"/>
              <a:t>Папка на </a:t>
            </a:r>
            <a:r>
              <a:rPr lang="ru-RU" dirty="0" err="1"/>
              <a:t>гитхабе</a:t>
            </a:r>
            <a:r>
              <a:rPr lang="ru-RU" dirty="0"/>
              <a:t> для  материалов: </a:t>
            </a:r>
            <a:r>
              <a:rPr lang="en-US" dirty="0">
                <a:hlinkClick r:id="rId2"/>
              </a:rPr>
              <a:t>https://github.com/ANSozontov/R_lessons</a:t>
            </a:r>
            <a:r>
              <a:rPr lang="ru-RU" dirty="0"/>
              <a:t> </a:t>
            </a:r>
          </a:p>
          <a:p>
            <a:r>
              <a:rPr lang="ru-RU" dirty="0"/>
              <a:t>Ядро </a:t>
            </a:r>
            <a:r>
              <a:rPr lang="en-US" dirty="0"/>
              <a:t>R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cran.r-project.org/bin/windows/base</a:t>
            </a:r>
            <a:r>
              <a:rPr lang="ru-RU" dirty="0"/>
              <a:t> </a:t>
            </a:r>
          </a:p>
          <a:p>
            <a:r>
              <a:rPr lang="en-US" dirty="0" err="1"/>
              <a:t>RTools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cran.r-project.org/bin/windows/</a:t>
            </a:r>
            <a:r>
              <a:rPr lang="en-US" dirty="0" err="1">
                <a:hlinkClick r:id="rId4"/>
              </a:rPr>
              <a:t>Rtools</a:t>
            </a:r>
            <a:endParaRPr lang="en-US" dirty="0"/>
          </a:p>
          <a:p>
            <a:r>
              <a:rPr lang="en-US" dirty="0" err="1"/>
              <a:t>Rstudio</a:t>
            </a:r>
            <a:r>
              <a:rPr lang="ru-RU" dirty="0"/>
              <a:t>: </a:t>
            </a:r>
            <a:r>
              <a:rPr lang="en-US" dirty="0">
                <a:hlinkClick r:id="rId5"/>
              </a:rPr>
              <a:t>www.rstudio.com/products/rstudio/download/#download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 err="1"/>
              <a:t>Самосонов</a:t>
            </a:r>
            <a:r>
              <a:rPr lang="en-US" dirty="0"/>
              <a:t> </a:t>
            </a:r>
            <a:r>
              <a:rPr lang="ru-RU" dirty="0"/>
              <a:t>Т. «Визуализация и анализ географических данных на языке R»: </a:t>
            </a:r>
            <a:r>
              <a:rPr lang="en-US" dirty="0">
                <a:hlinkClick r:id="rId6"/>
              </a:rPr>
              <a:t>tsamsonov.github.io/r-geo-course</a:t>
            </a:r>
            <a:r>
              <a:rPr lang="ru-RU" dirty="0"/>
              <a:t> </a:t>
            </a:r>
          </a:p>
          <a:p>
            <a:r>
              <a:rPr lang="ru-RU" dirty="0"/>
              <a:t>Курс «Основы программирования на </a:t>
            </a:r>
            <a:r>
              <a:rPr lang="en-US" dirty="0"/>
              <a:t>R</a:t>
            </a:r>
            <a:r>
              <a:rPr lang="ru-RU" dirty="0"/>
              <a:t>»: </a:t>
            </a:r>
            <a:r>
              <a:rPr lang="en-US" dirty="0">
                <a:hlinkClick r:id="rId7"/>
              </a:rPr>
              <a:t>stepik.org/course/497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0066F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D4E437-CA13-331D-C5A7-6A953D6D6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5200" y="1144242"/>
            <a:ext cx="2937723" cy="29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915628-021C-47E5-BE69-0FD9BE3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5500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>
                <a:latin typeface="+mn-lt"/>
              </a:rPr>
              <a:t>Рекомендуемая литература на русском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C5E3282-7A73-4EF3-8674-B9CBF134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825500"/>
            <a:ext cx="11658599" cy="60325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Кабаков Р.И. (2014) </a:t>
            </a:r>
            <a:r>
              <a:rPr lang="ru-RU" sz="2400" dirty="0"/>
              <a:t>R в действии. Анализ и визуализация данных в программе R. М.: ДМК Пресс. 588 с.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Шипунов А.Б. и др. (2014) </a:t>
            </a:r>
            <a:r>
              <a:rPr lang="ru-RU" sz="2400" dirty="0"/>
              <a:t>Наглядная статистика. Используем R!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 err="1"/>
              <a:t>Мастицкий</a:t>
            </a:r>
            <a:r>
              <a:rPr lang="ru-RU" sz="2400" b="1" dirty="0"/>
              <a:t> С.Э., Шитиков В.К. (2014) </a:t>
            </a:r>
            <a:r>
              <a:rPr lang="ru-RU" sz="2400" dirty="0"/>
              <a:t>Статистический анализ и визуализация данных с помощью R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Шитиков В.К., </a:t>
            </a:r>
            <a:r>
              <a:rPr lang="ru-RU" sz="2400" b="1" dirty="0" err="1"/>
              <a:t>Мастицкий</a:t>
            </a:r>
            <a:r>
              <a:rPr lang="ru-RU" sz="2400" b="1" dirty="0"/>
              <a:t> С.Э. (2017) </a:t>
            </a:r>
            <a:r>
              <a:rPr lang="ru-RU" sz="2400" dirty="0"/>
              <a:t>Классификация, регрессия и другие алгоритмы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Mining</a:t>
            </a:r>
            <a:r>
              <a:rPr lang="ru-RU" sz="2400" dirty="0"/>
              <a:t> с использованием R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 err="1"/>
              <a:t>Эрве</a:t>
            </a:r>
            <a:r>
              <a:rPr lang="ru-RU" sz="2400" b="1" dirty="0"/>
              <a:t> М. (2016) </a:t>
            </a:r>
            <a:r>
              <a:rPr lang="ru-RU" sz="2400" dirty="0"/>
              <a:t>Путеводитель по применению статистических методов с использованием R. Планирование исследований и анализ результатов в биологии с помощью программного обеспечения R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Зарядов И.С. (2010) </a:t>
            </a:r>
            <a:r>
              <a:rPr lang="ru-RU" sz="2400" dirty="0"/>
              <a:t>Введение в статистический пакет R: типы переменных, структуры данных, чтение и запись информации, графика. М.: Изд-во РУДН. 207 с.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Зарядов И.С. (2010) </a:t>
            </a:r>
            <a:r>
              <a:rPr lang="ru-RU" sz="2400" dirty="0"/>
              <a:t>Статистический пакет R: теория вероятностей и математическая статистика. М.: Изд-во РУДН. 141 с.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699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2D36A-09B5-4367-B4CA-21A532674D34}"/>
              </a:ext>
            </a:extLst>
          </p:cNvPr>
          <p:cNvSpPr txBox="1"/>
          <p:nvPr/>
        </p:nvSpPr>
        <p:spPr>
          <a:xfrm>
            <a:off x="914400" y="2838113"/>
            <a:ext cx="10363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</a:rPr>
              <a:t>Самсонову Тимофею</a:t>
            </a:r>
            <a:r>
              <a:rPr lang="ru-RU" sz="2800" dirty="0">
                <a:solidFill>
                  <a:srgbClr val="000000"/>
                </a:solidFill>
              </a:rPr>
              <a:t> </a:t>
            </a:r>
          </a:p>
          <a:p>
            <a:pPr marL="895350"/>
            <a:r>
              <a:rPr lang="ru-RU" sz="2800" dirty="0">
                <a:solidFill>
                  <a:srgbClr val="000000"/>
                </a:solidFill>
              </a:rPr>
              <a:t>за пол года критических комментариев моего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000000"/>
                </a:solidFill>
              </a:rPr>
              <a:t>Микрюкову</a:t>
            </a:r>
            <a:r>
              <a:rPr lang="ru-RU" sz="2800" b="1" dirty="0">
                <a:solidFill>
                  <a:srgbClr val="000000"/>
                </a:solidFill>
              </a:rPr>
              <a:t> Владимиру</a:t>
            </a:r>
            <a:r>
              <a:rPr lang="ru-RU" sz="2800" dirty="0">
                <a:solidFill>
                  <a:srgbClr val="000000"/>
                </a:solidFill>
              </a:rPr>
              <a:t> </a:t>
            </a:r>
          </a:p>
          <a:p>
            <a:pPr indent="719138"/>
            <a:r>
              <a:rPr lang="ru-RU" sz="2800" dirty="0">
                <a:solidFill>
                  <a:srgbClr val="000000"/>
                </a:solidFill>
              </a:rPr>
              <a:t>	за серию консультаций и слайды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000000"/>
                </a:solidFill>
              </a:rPr>
              <a:t>Модорову</a:t>
            </a:r>
            <a:r>
              <a:rPr lang="ru-RU" sz="2800" b="1" dirty="0">
                <a:solidFill>
                  <a:srgbClr val="000000"/>
                </a:solidFill>
              </a:rPr>
              <a:t> Макару </a:t>
            </a:r>
          </a:p>
          <a:p>
            <a:pPr marL="895350"/>
            <a:r>
              <a:rPr lang="ru-RU" sz="2800" dirty="0">
                <a:solidFill>
                  <a:srgbClr val="000000"/>
                </a:solidFill>
              </a:rPr>
              <a:t>за 20 минутный ликбез по </a:t>
            </a:r>
            <a:r>
              <a:rPr lang="en-US" sz="2800" dirty="0">
                <a:solidFill>
                  <a:srgbClr val="000000"/>
                </a:solidFill>
              </a:rPr>
              <a:t>R</a:t>
            </a:r>
            <a:r>
              <a:rPr lang="ru-RU" sz="2800" dirty="0">
                <a:solidFill>
                  <a:srgbClr val="000000"/>
                </a:solidFill>
              </a:rPr>
              <a:t>, вдохновивший меня на дальнейшее самостоятельное изучение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</a:rPr>
              <a:t>Трубицыну Андрею </a:t>
            </a:r>
            <a:r>
              <a:rPr lang="ru-RU" sz="2800" dirty="0">
                <a:solidFill>
                  <a:srgbClr val="000000"/>
                </a:solidFill>
              </a:rPr>
              <a:t>(1978–2009) </a:t>
            </a:r>
          </a:p>
          <a:p>
            <a:pPr marL="895350"/>
            <a:r>
              <a:rPr lang="ru-RU" sz="2800" dirty="0">
                <a:solidFill>
                  <a:srgbClr val="000000"/>
                </a:solidFill>
              </a:rPr>
              <a:t>за знакомство с миром электронных вычислительных машин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FE33C-E952-4199-9121-AFC7BB6264F0}"/>
              </a:ext>
            </a:extLst>
          </p:cNvPr>
          <p:cNvSpPr txBox="1"/>
          <p:nvPr/>
        </p:nvSpPr>
        <p:spPr>
          <a:xfrm>
            <a:off x="0" y="403514"/>
            <a:ext cx="1219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b="1" dirty="0">
                <a:solidFill>
                  <a:srgbClr val="000000"/>
                </a:solidFill>
              </a:rPr>
              <a:t>Спасибо за внимание</a:t>
            </a:r>
          </a:p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r>
              <a:rPr lang="ru-RU" sz="2800" dirty="0">
                <a:solidFill>
                  <a:srgbClr val="000000"/>
                </a:solidFill>
              </a:rPr>
              <a:t>Выражаю признательность </a:t>
            </a:r>
          </a:p>
        </p:txBody>
      </p:sp>
    </p:spTree>
    <p:extLst>
      <p:ext uri="{BB962C8B-B14F-4D97-AF65-F5344CB8AC3E}">
        <p14:creationId xmlns:p14="http://schemas.microsoft.com/office/powerpoint/2010/main" val="199286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65BE3E-2759-4AC9-86B3-CFF506CE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61" y="-4979"/>
            <a:ext cx="6409678" cy="6862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25205-7CDF-4A41-BAD4-7B2982ED61F8}"/>
              </a:ext>
            </a:extLst>
          </p:cNvPr>
          <p:cNvSpPr txBox="1"/>
          <p:nvPr/>
        </p:nvSpPr>
        <p:spPr>
          <a:xfrm>
            <a:off x="8317174" y="6256631"/>
            <a:ext cx="2152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tiobe.com</a:t>
            </a:r>
            <a:endParaRPr lang="ru-RU" u="sng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ABAB31-0AED-4529-9EEB-64D5FDFA3B0D}"/>
              </a:ext>
            </a:extLst>
          </p:cNvPr>
          <p:cNvSpPr/>
          <p:nvPr/>
        </p:nvSpPr>
        <p:spPr>
          <a:xfrm>
            <a:off x="2214465" y="4739948"/>
            <a:ext cx="7763070" cy="279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0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9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21D62E6B-BA1D-4CB6-9FB2-15EA4175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261" y="152400"/>
            <a:ext cx="8507288" cy="63881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5000" b="1" dirty="0">
                <a:solidFill>
                  <a:prstClr val="black"/>
                </a:solidFill>
                <a:ea typeface="+mj-ea"/>
                <a:cs typeface="+mj-cs"/>
              </a:rPr>
              <a:t>Что дает </a:t>
            </a:r>
            <a:r>
              <a:rPr lang="en-US" sz="5000" b="1" dirty="0">
                <a:solidFill>
                  <a:prstClr val="black"/>
                </a:solidFill>
                <a:ea typeface="+mj-ea"/>
                <a:cs typeface="+mj-cs"/>
              </a:rPr>
              <a:t>RStudio</a:t>
            </a:r>
            <a:endParaRPr lang="ru-RU" sz="5000" b="1" dirty="0"/>
          </a:p>
          <a:p>
            <a:endParaRPr lang="ru-RU" dirty="0"/>
          </a:p>
          <a:p>
            <a:r>
              <a:rPr lang="ru-RU" dirty="0"/>
              <a:t>Подсветка синтаксиса</a:t>
            </a:r>
          </a:p>
          <a:p>
            <a:r>
              <a:rPr lang="ru-RU" dirty="0"/>
              <a:t>Автодополнение команд</a:t>
            </a:r>
            <a:endParaRPr lang="en-US" dirty="0"/>
          </a:p>
          <a:p>
            <a:r>
              <a:rPr lang="ru-RU" dirty="0"/>
              <a:t>Выполнение кода прямо из редактора</a:t>
            </a:r>
          </a:p>
          <a:p>
            <a:r>
              <a:rPr lang="ru-RU" dirty="0"/>
              <a:t>Отображение свойств и содержимого переменных</a:t>
            </a:r>
          </a:p>
          <a:p>
            <a:r>
              <a:rPr lang="ru-RU" dirty="0"/>
              <a:t>Графический интерфейс для некоторых действий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импорт данных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просмотр данных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экспорт графики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… 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3969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26EF7F-47DD-416E-A3FE-C55422CC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861540"/>
            <a:ext cx="9144000" cy="7719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0241A-9205-449A-9BE9-E51EE3ECB90F}"/>
              </a:ext>
            </a:extLst>
          </p:cNvPr>
          <p:cNvSpPr txBox="1"/>
          <p:nvPr/>
        </p:nvSpPr>
        <p:spPr>
          <a:xfrm>
            <a:off x="8219520" y="6052444"/>
            <a:ext cx="2152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stackscale.com</a:t>
            </a:r>
            <a:endParaRPr lang="ru-RU" u="sng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908A8C-E15C-4E6E-FBA0-4E5B3CD25141}"/>
              </a:ext>
            </a:extLst>
          </p:cNvPr>
          <p:cNvSpPr/>
          <p:nvPr/>
        </p:nvSpPr>
        <p:spPr>
          <a:xfrm>
            <a:off x="751114" y="5443638"/>
            <a:ext cx="106897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1.bp.blogspot.com/-hGTJS4I5tYE/VWsmtl_J8gI/AAAAAAAABoQ/urCzCft1Gfo/s1600/top10-analytics-data-mining-software-2015.jpg">
            <a:extLst>
              <a:ext uri="{FF2B5EF4-FFF2-40B4-BE49-F238E27FC236}">
                <a16:creationId xmlns:a16="http://schemas.microsoft.com/office/drawing/2014/main" id="{B9CD177A-4FEE-4C72-9F3D-1C809D4D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69045-AF51-40CD-A6E5-F668413F219D}"/>
              </a:ext>
            </a:extLst>
          </p:cNvPr>
          <p:cNvSpPr txBox="1"/>
          <p:nvPr/>
        </p:nvSpPr>
        <p:spPr>
          <a:xfrm>
            <a:off x="8352685" y="6229997"/>
            <a:ext cx="2152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KDnuggets.com</a:t>
            </a:r>
          </a:p>
        </p:txBody>
      </p:sp>
    </p:spTree>
    <p:extLst>
      <p:ext uri="{BB962C8B-B14F-4D97-AF65-F5344CB8AC3E}">
        <p14:creationId xmlns:p14="http://schemas.microsoft.com/office/powerpoint/2010/main" val="16834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01E1FF-6206-44D7-A3B3-D79D8B49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36FAC4-1DDF-4BC5-9B16-0D600C5CEB2D}"/>
              </a:ext>
            </a:extLst>
          </p:cNvPr>
          <p:cNvSpPr/>
          <p:nvPr/>
        </p:nvSpPr>
        <p:spPr>
          <a:xfrm>
            <a:off x="0" y="0"/>
            <a:ext cx="12192000" cy="22371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277CF6-07B1-4EEE-8127-D1F3EE04E2D7}"/>
              </a:ext>
            </a:extLst>
          </p:cNvPr>
          <p:cNvSpPr/>
          <p:nvPr/>
        </p:nvSpPr>
        <p:spPr>
          <a:xfrm>
            <a:off x="0" y="4456591"/>
            <a:ext cx="12192000" cy="240141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B5C0BA5-4ABC-42AD-BC7D-777D38AF2561}"/>
              </a:ext>
            </a:extLst>
          </p:cNvPr>
          <p:cNvSpPr/>
          <p:nvPr/>
        </p:nvSpPr>
        <p:spPr>
          <a:xfrm>
            <a:off x="7563775" y="1979720"/>
            <a:ext cx="4628225" cy="28230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BB8104-2732-44F9-9C0C-32082B0EE890}"/>
              </a:ext>
            </a:extLst>
          </p:cNvPr>
          <p:cNvSpPr/>
          <p:nvPr/>
        </p:nvSpPr>
        <p:spPr>
          <a:xfrm>
            <a:off x="0" y="1979720"/>
            <a:ext cx="1020932" cy="28230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6AF144-742F-4D16-AF75-FD60963DDB45}"/>
              </a:ext>
            </a:extLst>
          </p:cNvPr>
          <p:cNvSpPr/>
          <p:nvPr/>
        </p:nvSpPr>
        <p:spPr>
          <a:xfrm>
            <a:off x="1020931" y="2219418"/>
            <a:ext cx="6542843" cy="2237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1AAE0C-4E3B-FEEC-59F2-BD9C4382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61"/>
            <a:ext cx="12145651" cy="62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A73796-4F8D-1F32-7E25-23FD3D12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60" y="1111372"/>
            <a:ext cx="3383368" cy="3383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AC88F-A87E-468F-99A0-BB2750BB579F}"/>
              </a:ext>
            </a:extLst>
          </p:cNvPr>
          <p:cNvSpPr txBox="1"/>
          <p:nvPr/>
        </p:nvSpPr>
        <p:spPr>
          <a:xfrm>
            <a:off x="0" y="-12646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b="1" dirty="0"/>
              <a:t>Количество пакетов на репозитории </a:t>
            </a:r>
            <a:r>
              <a:rPr lang="en-US" sz="5000" b="1" dirty="0"/>
              <a:t>CRAN</a:t>
            </a:r>
            <a:endParaRPr lang="ru-RU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4EF7E-9740-89C1-F0EA-6B735CD3CAF7}"/>
              </a:ext>
            </a:extLst>
          </p:cNvPr>
          <p:cNvSpPr txBox="1"/>
          <p:nvPr/>
        </p:nvSpPr>
        <p:spPr>
          <a:xfrm>
            <a:off x="1480659" y="926706"/>
            <a:ext cx="3383368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https://sozontov.site/rpackages</a:t>
            </a:r>
          </a:p>
        </p:txBody>
      </p:sp>
    </p:spTree>
    <p:extLst>
      <p:ext uri="{BB962C8B-B14F-4D97-AF65-F5344CB8AC3E}">
        <p14:creationId xmlns:p14="http://schemas.microsoft.com/office/powerpoint/2010/main" val="82558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132824E2-DE47-4531-8AE4-1D2C1DD2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49" y="844406"/>
            <a:ext cx="9107714" cy="981979"/>
          </a:xfrm>
        </p:spPr>
        <p:txBody>
          <a:bodyPr>
            <a:normAutofit/>
          </a:bodyPr>
          <a:lstStyle/>
          <a:p>
            <a:r>
              <a:rPr lang="ru-RU" dirty="0"/>
              <a:t>1954 –  </a:t>
            </a:r>
            <a:r>
              <a:rPr lang="en-US" dirty="0"/>
              <a:t>John Backus </a:t>
            </a:r>
            <a:r>
              <a:rPr lang="ru-RU" dirty="0"/>
              <a:t>в IBM разрабатывает первый язык программирования высокого уровня </a:t>
            </a:r>
            <a:r>
              <a:rPr lang="en-US" dirty="0"/>
              <a:t>FORTRAN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8E34-EABF-494B-B60F-D8635C13BBFF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b="1" dirty="0"/>
              <a:t>Ключевые события</a:t>
            </a:r>
          </a:p>
        </p:txBody>
      </p:sp>
      <p:pic>
        <p:nvPicPr>
          <p:cNvPr id="1026" name="Picture 2" descr="John Backus - Wikipedia">
            <a:extLst>
              <a:ext uri="{FF2B5EF4-FFF2-40B4-BE49-F238E27FC236}">
                <a16:creationId xmlns:a16="http://schemas.microsoft.com/office/drawing/2014/main" id="{9BC6730A-3FEE-475F-9220-D24D1380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13" y="293008"/>
            <a:ext cx="1312983" cy="196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ABC1F8D-FECA-4841-B0B5-CC442F6B6019}"/>
              </a:ext>
            </a:extLst>
          </p:cNvPr>
          <p:cNvSpPr txBox="1">
            <a:spLocks/>
          </p:cNvSpPr>
          <p:nvPr/>
        </p:nvSpPr>
        <p:spPr>
          <a:xfrm>
            <a:off x="284950" y="3688157"/>
            <a:ext cx="11373651" cy="120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1993 – Robert Gentlemen </a:t>
            </a:r>
            <a:r>
              <a:rPr lang="ru-RU" dirty="0"/>
              <a:t>и </a:t>
            </a:r>
            <a:r>
              <a:rPr lang="en-US" dirty="0"/>
              <a:t>Ross </a:t>
            </a:r>
            <a:r>
              <a:rPr lang="en-US" dirty="0" err="1"/>
              <a:t>lhaka</a:t>
            </a:r>
            <a:r>
              <a:rPr lang="en-US" dirty="0"/>
              <a:t>  </a:t>
            </a:r>
            <a:r>
              <a:rPr lang="ru-RU" dirty="0"/>
              <a:t>начали </a:t>
            </a:r>
            <a:br>
              <a:rPr lang="en-US" dirty="0"/>
            </a:br>
            <a:r>
              <a:rPr lang="ru-RU" dirty="0"/>
              <a:t>разрабатывать </a:t>
            </a:r>
            <a:r>
              <a:rPr lang="en-US" dirty="0"/>
              <a:t>R </a:t>
            </a:r>
            <a:r>
              <a:rPr lang="ru-RU" dirty="0"/>
              <a:t>как бесплатную альтернативу среде </a:t>
            </a:r>
            <a:r>
              <a:rPr lang="en-US" dirty="0"/>
              <a:t>S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7D2FE88-BB7A-4CF8-9955-83BBEB7ABC87}"/>
              </a:ext>
            </a:extLst>
          </p:cNvPr>
          <p:cNvSpPr txBox="1">
            <a:spLocks/>
          </p:cNvSpPr>
          <p:nvPr/>
        </p:nvSpPr>
        <p:spPr>
          <a:xfrm>
            <a:off x="2215349" y="1827482"/>
            <a:ext cx="8320662" cy="1761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1976 – John Chambers </a:t>
            </a:r>
            <a:r>
              <a:rPr lang="ru-RU" dirty="0"/>
              <a:t>(</a:t>
            </a:r>
            <a:r>
              <a:rPr lang="en-US" dirty="0"/>
              <a:t>Bell Labs</a:t>
            </a:r>
            <a:r>
              <a:rPr lang="ru-RU" dirty="0"/>
              <a:t>) начинает разработку языка </a:t>
            </a:r>
            <a:r>
              <a:rPr lang="en-US" dirty="0"/>
              <a:t>S, </a:t>
            </a:r>
            <a:r>
              <a:rPr lang="ru-RU" dirty="0"/>
              <a:t>способного </a:t>
            </a:r>
            <a:r>
              <a:rPr lang="ru-RU" i="1" dirty="0"/>
              <a:t>«превратить идеи </a:t>
            </a:r>
            <a:br>
              <a:rPr lang="en-US" i="1" dirty="0"/>
            </a:br>
            <a:r>
              <a:rPr lang="ru-RU" i="1" dirty="0"/>
              <a:t>в программное обеспечение быстро и точно»</a:t>
            </a:r>
            <a:endParaRPr lang="en-US" i="1" dirty="0"/>
          </a:p>
          <a:p>
            <a:r>
              <a:rPr lang="ru-RU" dirty="0"/>
              <a:t>1988</a:t>
            </a:r>
            <a:r>
              <a:rPr lang="en-US" dirty="0"/>
              <a:t> – S-PLUS</a:t>
            </a:r>
            <a:endParaRPr lang="ru-RU" dirty="0"/>
          </a:p>
        </p:txBody>
      </p:sp>
      <p:pic>
        <p:nvPicPr>
          <p:cNvPr id="1028" name="Picture 4" descr="존 챔버스(John Chambers)">
            <a:extLst>
              <a:ext uri="{FF2B5EF4-FFF2-40B4-BE49-F238E27FC236}">
                <a16:creationId xmlns:a16="http://schemas.microsoft.com/office/drawing/2014/main" id="{4F93B54D-2D02-480C-8834-DA5DE7316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9030" r="10266" b="12859"/>
          <a:stretch/>
        </p:blipFill>
        <p:spPr bwMode="auto">
          <a:xfrm>
            <a:off x="207389" y="1765744"/>
            <a:ext cx="2048943" cy="18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| The R manuals">
            <a:extLst>
              <a:ext uri="{FF2B5EF4-FFF2-40B4-BE49-F238E27FC236}">
                <a16:creationId xmlns:a16="http://schemas.microsoft.com/office/drawing/2014/main" id="{7F105079-7B1F-40CC-BED9-80DE42B5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15" y="2984500"/>
            <a:ext cx="3005136" cy="20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67E0536A-3A20-4A50-B7EF-BB57AE0E3F73}"/>
              </a:ext>
            </a:extLst>
          </p:cNvPr>
          <p:cNvSpPr txBox="1">
            <a:spLocks/>
          </p:cNvSpPr>
          <p:nvPr/>
        </p:nvSpPr>
        <p:spPr>
          <a:xfrm>
            <a:off x="2256332" y="4707819"/>
            <a:ext cx="9402269" cy="208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2005 – </a:t>
            </a:r>
            <a:r>
              <a:rPr lang="en-US" dirty="0"/>
              <a:t>Hadley Wickham </a:t>
            </a:r>
            <a:r>
              <a:rPr lang="ru-RU" dirty="0"/>
              <a:t>создал </a:t>
            </a:r>
            <a:r>
              <a:rPr lang="en-US" dirty="0"/>
              <a:t>ggplot2</a:t>
            </a:r>
            <a:endParaRPr lang="ru-RU" dirty="0"/>
          </a:p>
          <a:p>
            <a:r>
              <a:rPr lang="ru-RU" dirty="0"/>
              <a:t>2011 – </a:t>
            </a:r>
            <a:r>
              <a:rPr lang="en-US" dirty="0"/>
              <a:t>RStudio </a:t>
            </a:r>
            <a:endParaRPr lang="ru-RU" dirty="0"/>
          </a:p>
          <a:p>
            <a:r>
              <a:rPr lang="ru-RU" dirty="0"/>
              <a:t>2014 – </a:t>
            </a:r>
            <a:r>
              <a:rPr lang="en-US" dirty="0"/>
              <a:t>Hadley Wickham </a:t>
            </a:r>
            <a:r>
              <a:rPr lang="ru-RU" dirty="0"/>
              <a:t>выпустил пакет </a:t>
            </a:r>
            <a:r>
              <a:rPr lang="en-US" dirty="0" err="1"/>
              <a:t>dplyr</a:t>
            </a:r>
            <a:r>
              <a:rPr lang="en-US" dirty="0"/>
              <a:t> v.0.1</a:t>
            </a:r>
            <a:endParaRPr lang="ru-RU" dirty="0"/>
          </a:p>
          <a:p>
            <a:r>
              <a:rPr lang="en-US" dirty="0"/>
              <a:t>2023: R, v.4.3.</a:t>
            </a:r>
            <a:r>
              <a:rPr lang="ru-RU" dirty="0"/>
              <a:t>1</a:t>
            </a:r>
          </a:p>
        </p:txBody>
      </p:sp>
      <p:pic>
        <p:nvPicPr>
          <p:cNvPr id="1032" name="Picture 8" descr="Your Default Position Should Be Skepticism” and Other Advice for Data  Journalists From Hadley Wickham — ProPublica">
            <a:extLst>
              <a:ext uri="{FF2B5EF4-FFF2-40B4-BE49-F238E27FC236}">
                <a16:creationId xmlns:a16="http://schemas.microsoft.com/office/drawing/2014/main" id="{E0AFFDF6-FF0B-447B-8936-14DA0581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8" y="4846709"/>
            <a:ext cx="1800492" cy="17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D448D33E-588A-4F80-BE18-BE620D6B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11832976" cy="9864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5000" b="1" dirty="0"/>
              <a:t>Лицензия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3714D2-DF1A-4C61-8C00-B52F3A710F1E}"/>
              </a:ext>
            </a:extLst>
          </p:cNvPr>
          <p:cNvSpPr txBox="1">
            <a:spLocks/>
          </p:cNvSpPr>
          <p:nvPr/>
        </p:nvSpPr>
        <p:spPr>
          <a:xfrm>
            <a:off x="179512" y="899887"/>
            <a:ext cx="11832976" cy="5841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/>
              <a:t>R </a:t>
            </a:r>
            <a:r>
              <a:rPr lang="ru-RU" sz="4000" dirty="0"/>
              <a:t>распространяется под лицензией</a:t>
            </a:r>
            <a:br>
              <a:rPr lang="en-US" sz="4000" dirty="0"/>
            </a:br>
            <a:r>
              <a:rPr lang="en-US" sz="4000" b="1" u="sng" dirty="0">
                <a:solidFill>
                  <a:srgbClr val="FF0000"/>
                </a:solidFill>
              </a:rPr>
              <a:t>GNU GPL </a:t>
            </a:r>
            <a:r>
              <a:rPr lang="en-US" sz="4000" dirty="0"/>
              <a:t>(General Public License),</a:t>
            </a:r>
            <a:r>
              <a:rPr lang="ru-RU" sz="4000" dirty="0"/>
              <a:t> что означает: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4000" dirty="0"/>
              <a:t>Каждый может использовать </a:t>
            </a:r>
            <a:r>
              <a:rPr lang="en-US" sz="4000" dirty="0"/>
              <a:t>R</a:t>
            </a:r>
            <a:r>
              <a:rPr lang="ru-RU" sz="4000" dirty="0"/>
              <a:t> </a:t>
            </a:r>
            <a:r>
              <a:rPr lang="ru-RU" sz="4000" b="1" u="sng" dirty="0">
                <a:solidFill>
                  <a:srgbClr val="00B050"/>
                </a:solidFill>
              </a:rPr>
              <a:t>без ограничений</a:t>
            </a:r>
            <a:endParaRPr lang="en-US" sz="4000" u="sng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4000" dirty="0"/>
              <a:t>Каждый может модифицировать </a:t>
            </a:r>
            <a:r>
              <a:rPr lang="en-US" sz="4000" dirty="0"/>
              <a:t>R</a:t>
            </a:r>
            <a:r>
              <a:rPr lang="ru-RU" sz="4000" dirty="0"/>
              <a:t> в своих целях </a:t>
            </a:r>
            <a:r>
              <a:rPr lang="ru-RU" sz="4000" b="1" u="sng" dirty="0">
                <a:solidFill>
                  <a:srgbClr val="00B050"/>
                </a:solidFill>
              </a:rPr>
              <a:t>без ограничений</a:t>
            </a:r>
            <a:endParaRPr lang="ru-RU" sz="4000" u="sng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4000" dirty="0"/>
              <a:t>Каждый может распространять</a:t>
            </a:r>
            <a:r>
              <a:rPr lang="en-US" sz="4000" dirty="0"/>
              <a:t> R</a:t>
            </a:r>
            <a:r>
              <a:rPr lang="ru-RU" sz="4000" dirty="0"/>
              <a:t> (в том числе и свою, улучшенную версию) </a:t>
            </a:r>
            <a:r>
              <a:rPr lang="ru-RU" sz="4000" b="1" u="sng" dirty="0">
                <a:solidFill>
                  <a:srgbClr val="00B050"/>
                </a:solidFill>
              </a:rPr>
              <a:t>без ограничений</a:t>
            </a:r>
            <a:endParaRPr lang="ru-RU" sz="40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1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выбрать мясорубку: помогаем определиться с критериями">
            <a:extLst>
              <a:ext uri="{FF2B5EF4-FFF2-40B4-BE49-F238E27FC236}">
                <a16:creationId xmlns:a16="http://schemas.microsoft.com/office/drawing/2014/main" id="{5FECB656-269C-4390-840E-491E0FC7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5375" y="2733308"/>
            <a:ext cx="3649600" cy="36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8B89FA0-AED6-4373-B46B-8C2E8F931AC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3174841">
            <a:off x="8248709" y="864598"/>
            <a:ext cx="2754453" cy="95282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Представление результатов</a:t>
            </a:r>
          </a:p>
        </p:txBody>
      </p:sp>
      <p:sp>
        <p:nvSpPr>
          <p:cNvPr id="4" name="Стрелка: изогнутая вниз 3">
            <a:extLst>
              <a:ext uri="{FF2B5EF4-FFF2-40B4-BE49-F238E27FC236}">
                <a16:creationId xmlns:a16="http://schemas.microsoft.com/office/drawing/2014/main" id="{3DA69992-6774-486F-9EFF-4DCFDC333738}"/>
              </a:ext>
            </a:extLst>
          </p:cNvPr>
          <p:cNvSpPr/>
          <p:nvPr/>
        </p:nvSpPr>
        <p:spPr>
          <a:xfrm rot="20738048" flipH="1">
            <a:off x="7077870" y="1455550"/>
            <a:ext cx="2300572" cy="952819"/>
          </a:xfrm>
          <a:prstGeom prst="curvedDownArrow">
            <a:avLst>
              <a:gd name="adj1" fmla="val 29051"/>
              <a:gd name="adj2" fmla="val 66457"/>
              <a:gd name="adj3" fmla="val 48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изогнутая вниз 4">
            <a:extLst>
              <a:ext uri="{FF2B5EF4-FFF2-40B4-BE49-F238E27FC236}">
                <a16:creationId xmlns:a16="http://schemas.microsoft.com/office/drawing/2014/main" id="{CEB941E6-8776-4411-8F4F-6D989A318F1A}"/>
              </a:ext>
            </a:extLst>
          </p:cNvPr>
          <p:cNvSpPr/>
          <p:nvPr/>
        </p:nvSpPr>
        <p:spPr>
          <a:xfrm>
            <a:off x="4270856" y="1988893"/>
            <a:ext cx="2591653" cy="728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90C170F4-6A9A-4ECF-98E6-EDEAB75061D8}"/>
              </a:ext>
            </a:extLst>
          </p:cNvPr>
          <p:cNvSpPr/>
          <p:nvPr/>
        </p:nvSpPr>
        <p:spPr>
          <a:xfrm rot="20236579">
            <a:off x="6436957" y="1473702"/>
            <a:ext cx="566480" cy="807930"/>
          </a:xfrm>
          <a:prstGeom prst="downArrow">
            <a:avLst>
              <a:gd name="adj1" fmla="val 26342"/>
              <a:gd name="adj2" fmla="val 5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7F413665-B805-4705-819F-2662D6962A75}"/>
              </a:ext>
            </a:extLst>
          </p:cNvPr>
          <p:cNvSpPr/>
          <p:nvPr/>
        </p:nvSpPr>
        <p:spPr>
          <a:xfrm rot="3168662">
            <a:off x="4785466" y="3712077"/>
            <a:ext cx="901190" cy="1464711"/>
          </a:xfrm>
          <a:prstGeom prst="downArrow">
            <a:avLst>
              <a:gd name="adj1" fmla="val 26342"/>
              <a:gd name="adj2" fmla="val 74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8FB469E-12F7-4426-98B0-E63C598D00C2}"/>
              </a:ext>
            </a:extLst>
          </p:cNvPr>
          <p:cNvSpPr txBox="1">
            <a:spLocks/>
          </p:cNvSpPr>
          <p:nvPr/>
        </p:nvSpPr>
        <p:spPr>
          <a:xfrm rot="20378628">
            <a:off x="4539096" y="499179"/>
            <a:ext cx="3780066" cy="952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Статистическая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обработка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A886444-8D3F-4263-AA16-B6B34B6983CD}"/>
              </a:ext>
            </a:extLst>
          </p:cNvPr>
          <p:cNvSpPr txBox="1">
            <a:spLocks/>
          </p:cNvSpPr>
          <p:nvPr/>
        </p:nvSpPr>
        <p:spPr>
          <a:xfrm rot="20176511">
            <a:off x="2904808" y="1559612"/>
            <a:ext cx="2122754" cy="95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Подготовка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6B63273-A8C2-48AC-AA0C-4F1B6EC2CF65}"/>
              </a:ext>
            </a:extLst>
          </p:cNvPr>
          <p:cNvSpPr txBox="1">
            <a:spLocks/>
          </p:cNvSpPr>
          <p:nvPr/>
        </p:nvSpPr>
        <p:spPr>
          <a:xfrm>
            <a:off x="2353384" y="4925446"/>
            <a:ext cx="2026888" cy="124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000" dirty="0"/>
              <a:t>Полный цикл!</a:t>
            </a:r>
          </a:p>
        </p:txBody>
      </p:sp>
    </p:spTree>
    <p:extLst>
      <p:ext uri="{BB962C8B-B14F-4D97-AF65-F5344CB8AC3E}">
        <p14:creationId xmlns:p14="http://schemas.microsoft.com/office/powerpoint/2010/main" val="4898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987</Words>
  <Application>Microsoft Office PowerPoint</Application>
  <PresentationFormat>Широкоэкранный</PresentationFormat>
  <Paragraphs>119</Paragraphs>
  <Slides>21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 Office</vt:lpstr>
      <vt:lpstr>Анализ данных в среде программирования R   возможности, преимущества, неизбежные перспективы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Важные ссылки</vt:lpstr>
      <vt:lpstr>Рекомендуемая литература на русском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Sozontov</dc:creator>
  <cp:lastModifiedBy>Artëm Sozontov</cp:lastModifiedBy>
  <cp:revision>46</cp:revision>
  <dcterms:created xsi:type="dcterms:W3CDTF">2021-05-08T05:28:33Z</dcterms:created>
  <dcterms:modified xsi:type="dcterms:W3CDTF">2023-09-18T08:16:35Z</dcterms:modified>
</cp:coreProperties>
</file>