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303" r:id="rId6"/>
    <p:sldId id="257" r:id="rId7"/>
    <p:sldId id="260" r:id="rId8"/>
    <p:sldId id="258" r:id="rId9"/>
    <p:sldId id="321" r:id="rId10"/>
    <p:sldId id="322" r:id="rId11"/>
    <p:sldId id="305" r:id="rId12"/>
    <p:sldId id="286" r:id="rId13"/>
    <p:sldId id="288" r:id="rId14"/>
    <p:sldId id="316" r:id="rId15"/>
    <p:sldId id="317" r:id="rId16"/>
    <p:sldId id="338" r:id="rId17"/>
    <p:sldId id="339" r:id="rId18"/>
    <p:sldId id="340" r:id="rId19"/>
    <p:sldId id="332" r:id="rId20"/>
    <p:sldId id="333" r:id="rId21"/>
    <p:sldId id="334" r:id="rId22"/>
    <p:sldId id="335" r:id="rId23"/>
    <p:sldId id="298" r:id="rId24"/>
    <p:sldId id="330" r:id="rId25"/>
    <p:sldId id="300" r:id="rId26"/>
    <p:sldId id="301" r:id="rId27"/>
    <p:sldId id="302" r:id="rId28"/>
    <p:sldId id="268" r:id="rId29"/>
    <p:sldId id="325" r:id="rId30"/>
    <p:sldId id="327" r:id="rId31"/>
    <p:sldId id="329" r:id="rId32"/>
    <p:sldId id="336" r:id="rId33"/>
    <p:sldId id="341" r:id="rId34"/>
    <p:sldId id="342" r:id="rId35"/>
    <p:sldId id="337" r:id="rId3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3" autoAdjust="0"/>
  </p:normalViewPr>
  <p:slideViewPr>
    <p:cSldViewPr snapToGrid="0">
      <p:cViewPr varScale="1">
        <p:scale>
          <a:sx n="83" d="100"/>
          <a:sy n="83" d="100"/>
        </p:scale>
        <p:origin x="-6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5E8405-9D99-4FA5-842E-D515212A7594}" type="datetime1">
              <a:rPr lang="en-GB" smtClean="0"/>
              <a:pPr rtl="0"/>
              <a:t>24/04/2022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n-GB" smtClean="0"/>
              <a:pPr rt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0E3C-251E-4FDC-A619-AC9EE932F165}" type="datetime1">
              <a:rPr lang="en-GB" noProof="0" smtClean="0"/>
              <a:pPr/>
              <a:t>24/04/2022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509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734D747-9380-41EE-9946-EC9EC0CA5D1E}" type="slidenum">
              <a:rPr lang="en-GB" noProof="0" smtClean="0"/>
              <a:pPr rtl="0"/>
              <a:t>20</a:t>
            </a:fld>
            <a:endParaRPr lang="en-GB" noProof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25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78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734D747-9380-41EE-9946-EC9EC0CA5D1E}" type="slidenum">
              <a:rPr lang="en-GB" noProof="0" smtClean="0"/>
              <a:pPr rtl="0"/>
              <a:t>27</a:t>
            </a:fld>
            <a:endParaRPr lang="en-GB" noProof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734D747-9380-41EE-9946-EC9EC0CA5D1E}" type="slidenum">
              <a:rPr lang="en-GB" noProof="0" smtClean="0"/>
              <a:pPr rtl="0"/>
              <a:t>28</a:t>
            </a:fld>
            <a:endParaRPr lang="en-GB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 smtClean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436959625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476266371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4745716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486826778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650178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212989540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2672304746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236386145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1218518015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</p:spTree>
    <p:extLst>
      <p:ext uri="{BB962C8B-B14F-4D97-AF65-F5344CB8AC3E}">
        <p14:creationId xmlns="" xmlns:p14="http://schemas.microsoft.com/office/powerpoint/2010/main" val="1675197494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511478827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n-GB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753169891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74868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4073704932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36708262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219167126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99597857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n-GB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transition spd="slow">
    <p:fade thruBlk="1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CSS/First_steps/What_is_CSS" TargetMode="External"/><Relationship Id="rId3" Type="http://schemas.openxmlformats.org/officeDocument/2006/relationships/hyperlink" Target="https://money.usnews.com/money/personal-finance/saving-and-budgeting/articles/track-and-manage-subscriptions-with-these-apps" TargetMode="External"/><Relationship Id="rId7" Type="http://schemas.openxmlformats.org/officeDocument/2006/relationships/hyperlink" Target="https://community.codenewbie.org/lanrewaju/100daysofcode-chapter-1-html-and-css-basics-3709" TargetMode="External"/><Relationship Id="rId12" Type="http://schemas.openxmlformats.org/officeDocument/2006/relationships/hyperlink" Target="https://www.geeksforgeeks.org/introduction-to-tailwind-%20%20%20css/" TargetMode="External"/><Relationship Id="rId2" Type="http://schemas.openxmlformats.org/officeDocument/2006/relationships/hyperlink" Target="https://www.truebill.com/feature/manage-subscription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techtarget.com/searchcontentmanagement/definition/WordPress" TargetMode="External"/><Relationship Id="rId11" Type="http://schemas.openxmlformats.org/officeDocument/2006/relationships/hyperlink" Target="https://www.siteground.com/tutorials/php-mysql/mysql/" TargetMode="External"/><Relationship Id="rId5" Type="http://schemas.openxmlformats.org/officeDocument/2006/relationships/hyperlink" Target="https://www.guru99.com/what-is-php-first-php-program.html" TargetMode="External"/><Relationship Id="rId10" Type="http://schemas.openxmlformats.org/officeDocument/2006/relationships/hyperlink" Target="https://v2.vuejs.org/v2/guide/?redirect=true" TargetMode="External"/><Relationship Id="rId4" Type="http://schemas.openxmlformats.org/officeDocument/2006/relationships/hyperlink" Target="https://appsumo.com/products/subscription-tracker-and-management-notion/" TargetMode="External"/><Relationship Id="rId9" Type="http://schemas.openxmlformats.org/officeDocument/2006/relationships/hyperlink" Target="https://en.wikipedia.org/wiki/JavaScrip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beginner.com/glossary/apache" TargetMode="External"/><Relationship Id="rId2" Type="http://schemas.openxmlformats.org/officeDocument/2006/relationships/hyperlink" Target="https://www.toppr.com/ask/question/web-server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XAMPP" TargetMode="External"/><Relationship Id="rId5" Type="http://schemas.openxmlformats.org/officeDocument/2006/relationships/hyperlink" Target="https://code.visualstudio.com/docs" TargetMode="External"/><Relationship Id="rId4" Type="http://schemas.openxmlformats.org/officeDocument/2006/relationships/hyperlink" Target="https://www.webopedia.com/definitions/browser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095130"/>
            <a:ext cx="7077456" cy="1296140"/>
          </a:xfrm>
        </p:spPr>
        <p:txBody>
          <a:bodyPr rtlCol="0"/>
          <a:lstStyle/>
          <a:p>
            <a:pPr rtl="0"/>
            <a:r>
              <a:rPr lang="en-GB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Track My Subscriptions</a:t>
            </a:r>
            <a:endParaRPr lang="en-GB" sz="4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804" y="3721608"/>
            <a:ext cx="11864196" cy="300699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GB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Submitted To:                                                                    Submitted By:</a:t>
            </a:r>
          </a:p>
          <a:p>
            <a:r>
              <a:rPr lang="en-US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Mr.Anik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Sen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Mohammad Arafat Ali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Assistant Professor                                                            Id -1603110201187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Department of Computer Science                                         </a:t>
            </a:r>
            <a:r>
              <a:rPr lang="en-US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Suchitra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Das              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&amp; Engineering                                                                   Id -1603110201209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Premier University, Chittagong.                                          Abdul </a:t>
            </a:r>
            <a:r>
              <a:rPr lang="en-US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Karim</a:t>
            </a:r>
            <a:endParaRPr lang="en-US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									 Id -1603110201188 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			</a:t>
            </a:r>
          </a:p>
          <a:p>
            <a:endParaRPr lang="en-GB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1" y="348146"/>
            <a:ext cx="2610034" cy="18602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69345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User (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10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522541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Alert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168" y="2148458"/>
            <a:ext cx="5486400" cy="398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08776" y="2203322"/>
            <a:ext cx="5760720" cy="399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User (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11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397699"/>
            <a:ext cx="5157787" cy="45853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Subscription details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3464" y="1911096"/>
            <a:ext cx="5230368" cy="427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17336" y="1874520"/>
            <a:ext cx="5824728" cy="431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User (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12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8469" y="1397699"/>
            <a:ext cx="2966212" cy="44938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Recycle Subs info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8748" y="1434275"/>
            <a:ext cx="5157788" cy="41281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Recycled Subs list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6032" y="1920240"/>
            <a:ext cx="5422392" cy="422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980177" y="1929384"/>
            <a:ext cx="5660136" cy="421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rgbClr val="47C3D3">
                    <a:lumMod val="40000"/>
                    <a:lumOff val="60000"/>
                  </a:srgbClr>
                </a:solidFill>
                <a:latin typeface="Times New Roman" pitchFamily="18" charset="0"/>
                <a:cs typeface="Times New Roman" pitchFamily="18" charset="0"/>
              </a:rPr>
              <a:t>Features of User (</a:t>
            </a:r>
            <a:r>
              <a:rPr lang="en-US" sz="3600" dirty="0" err="1" smtClean="0">
                <a:solidFill>
                  <a:srgbClr val="47C3D3">
                    <a:lumMod val="40000"/>
                    <a:lumOff val="60000"/>
                  </a:srgb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rgbClr val="47C3D3">
                    <a:lumMod val="40000"/>
                    <a:lumOff val="60000"/>
                  </a:srgb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13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01" y="1353313"/>
            <a:ext cx="3834892" cy="4480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Change Ownership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4904" y="1874520"/>
            <a:ext cx="5669280" cy="469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73952" y="1810512"/>
            <a:ext cx="5294376" cy="468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rgbClr val="47C3D3">
                    <a:lumMod val="40000"/>
                    <a:lumOff val="60000"/>
                  </a:srgbClr>
                </a:solidFill>
                <a:latin typeface="Times New Roman" pitchFamily="18" charset="0"/>
                <a:cs typeface="Times New Roman" pitchFamily="18" charset="0"/>
              </a:rPr>
              <a:t>Features of User (</a:t>
            </a:r>
            <a:r>
              <a:rPr lang="en-US" sz="3600" dirty="0" err="1" smtClean="0">
                <a:solidFill>
                  <a:srgbClr val="47C3D3">
                    <a:lumMod val="40000"/>
                    <a:lumOff val="60000"/>
                  </a:srgb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rgbClr val="47C3D3">
                    <a:lumMod val="40000"/>
                    <a:lumOff val="60000"/>
                  </a:srgb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14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92608" y="1361123"/>
            <a:ext cx="4562856" cy="40366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Request Product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736" y="1938528"/>
            <a:ext cx="5897880" cy="425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373368" y="1956816"/>
            <a:ext cx="5559552" cy="421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rgbClr val="47C3D3">
                    <a:lumMod val="40000"/>
                    <a:lumOff val="60000"/>
                  </a:srgbClr>
                </a:solidFill>
                <a:latin typeface="Times New Roman" pitchFamily="18" charset="0"/>
                <a:cs typeface="Times New Roman" pitchFamily="18" charset="0"/>
              </a:rPr>
              <a:t>Features of Admin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15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9908" y="1351979"/>
            <a:ext cx="5157787" cy="34880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Manage Membership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10328" y="1746504"/>
            <a:ext cx="7141464" cy="437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3736" y="1755648"/>
            <a:ext cx="4434840" cy="441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Admin (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16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49269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Deal Categories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4495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 new Deal Category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2309" y="2286000"/>
            <a:ext cx="5503653" cy="354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75413" y="2337758"/>
            <a:ext cx="5402923" cy="360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Admin (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17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1892" y="1361123"/>
            <a:ext cx="5157787" cy="46681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Deal Founders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1940" y="1379411"/>
            <a:ext cx="5157788" cy="50994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 new Deal Founder</a:t>
            </a:r>
          </a:p>
          <a:p>
            <a:pPr algn="l"/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456" y="1819656"/>
            <a:ext cx="5751576" cy="4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17921" y="1874520"/>
            <a:ext cx="5440680" cy="430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Admin (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18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48406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Deals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52719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 New Deal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500" y="2234242"/>
            <a:ext cx="5542232" cy="35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75413" y="2251495"/>
            <a:ext cx="5183187" cy="354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Admin (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19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2476" y="1379411"/>
            <a:ext cx="5157787" cy="44938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Requested Product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024" y="1874520"/>
            <a:ext cx="9592056" cy="431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 Introduction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US" noProof="0" smtClean="0"/>
              <a:pPr rtl="0"/>
              <a:t>2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“Track My Subscription” is a subscription tracking tool offering notifications, reminders, and payment type management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Users can manage their own subscriptions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Providing facilities to change ownership of subscriptions </a:t>
            </a:r>
          </a:p>
          <a:p>
            <a:endParaRPr lang="en-US" sz="2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Limitations &amp; Future Works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US" noProof="0" smtClean="0"/>
              <a:pPr rtl="0"/>
              <a:t>20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6212" y="1241337"/>
            <a:ext cx="6718300" cy="4034751"/>
          </a:xfrm>
        </p:spPr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Currently developed for web platform</a:t>
            </a:r>
          </a:p>
          <a:p>
            <a:pPr marL="685800" lvl="2"/>
            <a:r>
              <a:rPr 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Will develop it for mobile apps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Admin cannot monitor the ownership change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Will develop a chat system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Will integrate payment gateway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US" noProof="0" smtClean="0"/>
              <a:pPr rtl="0"/>
              <a:t>21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604500" cy="4093243"/>
          </a:xfrm>
        </p:spPr>
        <p:txBody>
          <a:bodyPr/>
          <a:lstStyle/>
          <a:p>
            <a:r>
              <a:rPr lang="en-US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Wordpress</a:t>
            </a:r>
            <a:endParaRPr lang="en-US" sz="2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</a:p>
          <a:p>
            <a:r>
              <a:rPr lang="en-US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2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Vue.js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Tailwind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US" noProof="0" smtClean="0"/>
              <a:pPr rtl="0"/>
              <a:t>22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4115" y="1303021"/>
            <a:ext cx="9582846" cy="4415608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“Track My Subscription” is a subscription monitoring tool featuring notifications, reminders, and payment type control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 delivers automated reminders and warnings to avoid unnecessary subscriptions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 allows users to track spending month-to-month and estimate remaining budget for the current month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 Also changing ownership of purchasing subscriptions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Integrated SPA (vue.js) inside </a:t>
            </a:r>
            <a:r>
              <a:rPr lang="en-US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wordpress</a:t>
            </a:r>
            <a:endParaRPr lang="en-US" sz="2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US" noProof="0" smtClean="0"/>
              <a:pPr rtl="0"/>
              <a:t>23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173480"/>
            <a:ext cx="11747500" cy="568451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[1] 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https://www.truebill.com/feature/manage-subscriptions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[Accessed on: 31 March,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https://money.usnews.com/money/personal-finance/saving-and-budgeting/articles/track-and-manage-subscriptions-with-these-apps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[Accessed on: 31 March,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https://appsumo.com/products/subscription-tracker-and-management-notion/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[Accessed on: 31 March,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https://www.guru99.com/what-is-php-first-php-program.html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https://www.techtarget.com/searchcontentmanagement/definition/WordPress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https://community.codenewbie.org/lanrewaju/100daysofcode-chapter-1-html-and-css-basics-3 709#:~:text=What%20is%20HTML%3F,for%20web%20	pages%20and%20applications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https://developer.mozilla.org/en-US/docs/Learn/CSS/First_steps/What_is_CSS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[8]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https://en.wikipedia.org/wiki/JavaScript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[9]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https://v2.vuejs.org/v2/guide/?redirect=true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[10]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https://www.siteground.com/tutorials/php-mysql/mysql/#:~:text=MySQL%20is%20a%20fre ely%20available,ease%20and%20flexibility%20of%20use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[11] 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https://www.geeksforgeeks.org/introduction-to-tailwind-   </a:t>
            </a:r>
            <a:r>
              <a:rPr lang="en-US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css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/#:~:text=Tailwind%20CSS%20is%20basically%20a,have%20to%20fight%20to%20override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[Accessed on: 1 April, 2022].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 (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US" noProof="0" smtClean="0"/>
              <a:pPr rtl="0"/>
              <a:t>24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96051" cy="4093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[12]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https://www.toppr.com/ask/question/web-server/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[13]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https://www.wpbeginner.com/glossary/apache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[14]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https://www.webopedia.com/definitions/browser/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[15]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https://code.visualstudio.com/docs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[Accessed on: 1 April, 2022].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[16]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https://en.wikipedia.org/wiki/XAMPP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[Accessed on: 1 April, 2022].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406968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Admin (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27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4495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Subscriptions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40642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 New Subscriptions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4499" y="2303253"/>
            <a:ext cx="5309319" cy="357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418052" y="2277375"/>
            <a:ext cx="5546785" cy="358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Admin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28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42957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Deal Platform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44481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 New Deal Platform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4500" y="2346960"/>
            <a:ext cx="5157788" cy="34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475413" y="2423160"/>
            <a:ext cx="518318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User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29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63226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Subs for sale info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41281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5216" y="2331720"/>
            <a:ext cx="4718304" cy="347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971032" y="2286000"/>
            <a:ext cx="6007608" cy="39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940279"/>
            <a:ext cx="7781544" cy="836763"/>
          </a:xfrm>
        </p:spPr>
        <p:txBody>
          <a:bodyPr rtlCol="0">
            <a:normAutofit/>
          </a:bodyPr>
          <a:lstStyle/>
          <a:p>
            <a:pPr rtl="0"/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endParaRPr lang="en-GB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06438"/>
            <a:ext cx="6803136" cy="3214202"/>
          </a:xfrm>
        </p:spPr>
        <p:txBody>
          <a:bodyPr rtlCol="0"/>
          <a:lstStyle/>
          <a:p>
            <a:pPr marL="342900" indent="-342900" rtl="0"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Developing a web-based application by which users manage multiple subscriptions in one platform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27943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30</a:t>
            </a:fld>
            <a:endParaRPr lang="en-GB" noProof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500" y="1545336"/>
            <a:ext cx="5791708" cy="462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656528" y="1435608"/>
            <a:ext cx="5349544" cy="475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31</a:t>
            </a:fld>
            <a:endParaRPr lang="en-GB" noProof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500" y="1508760"/>
            <a:ext cx="5627116" cy="459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300216" y="1536192"/>
            <a:ext cx="5302622" cy="465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ER Diagram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32</a:t>
            </a:fld>
            <a:endParaRPr lang="en-GB" noProof="0"/>
          </a:p>
        </p:txBody>
      </p:sp>
      <p:pic>
        <p:nvPicPr>
          <p:cNvPr id="8" name="Content Placeholder 7" descr="C:\Users\ratan\Downloads\Untitled Diagram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25" y="1472184"/>
            <a:ext cx="10877075" cy="495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50" y="789317"/>
            <a:ext cx="7781544" cy="859055"/>
          </a:xfrm>
        </p:spPr>
        <p:txBody>
          <a:bodyPr rtlCol="0">
            <a:normAutofit/>
          </a:bodyPr>
          <a:lstStyle/>
          <a:p>
            <a:pPr rtl="0"/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Related Work</a:t>
            </a:r>
            <a:endParaRPr lang="en-GB" sz="3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136" y="1827936"/>
            <a:ext cx="9286072" cy="4673447"/>
          </a:xfrm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marL="457200" indent="-457200" rtl="0">
              <a:buFont typeface="Wingdings" pitchFamily="2" charset="2"/>
              <a:buChar char="Ø"/>
            </a:pPr>
            <a:r>
              <a:rPr lang="en-GB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Truebill</a:t>
            </a:r>
            <a:r>
              <a:rPr lang="en-GB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[1]</a:t>
            </a:r>
          </a:p>
          <a:p>
            <a:pPr marL="1143000" lvl="1" indent="-457200"/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Help users stop paying for things no longer required</a:t>
            </a:r>
          </a:p>
          <a:p>
            <a:pPr marL="1143000" lvl="1" indent="-457200">
              <a:buNone/>
            </a:pPr>
            <a:endParaRPr lang="en-GB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Trim [2] 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 is a financial management tool that enables users to view recurring charges and manage subscriptions          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Appsumo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[3]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simple platform for keeping track all of  the subscriptions in one spot</a:t>
            </a:r>
          </a:p>
          <a:p>
            <a:pPr rtl="0"/>
            <a:endParaRPr lang="en-GB" dirty="0" smtClean="0"/>
          </a:p>
          <a:p>
            <a:pPr rtl="0">
              <a:buFont typeface="Wingdings" pitchFamily="2" charset="2"/>
              <a:buChar char="Ø"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098287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80" y="862965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Motivation</a:t>
            </a:r>
            <a:endParaRPr lang="en-GB" sz="3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20" y="1668780"/>
            <a:ext cx="6718300" cy="2644716"/>
          </a:xfrm>
        </p:spPr>
        <p:txBody>
          <a:bodyPr rtlCol="0"/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Currently there is no single platform for managing subscriptions along with ownership change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Our platform allows user changing ownership of subscriptions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Use Case Diagram of the system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6</a:t>
            </a:fld>
            <a:endParaRPr lang="en-GB" noProof="0"/>
          </a:p>
        </p:txBody>
      </p:sp>
      <p:pic>
        <p:nvPicPr>
          <p:cNvPr id="8" name="Content Placeholder 7" descr="C:\Users\ratan\Downloads\ba8394e8-d2c4-470f-8d87-db30c2937b1c.jfif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9888" y="1581912"/>
            <a:ext cx="8732520" cy="448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Case Diagram (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7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00" y="1463041"/>
            <a:ext cx="5157787" cy="42062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Manage Subscriptions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3020" y="2019300"/>
            <a:ext cx="7780020" cy="37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Authentication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8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7340" y="1414463"/>
            <a:ext cx="5157787" cy="4524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Log in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9852" y="1483043"/>
            <a:ext cx="5157788" cy="44481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6260" y="2049780"/>
            <a:ext cx="4046243" cy="41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72201" y="2042161"/>
            <a:ext cx="4311166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User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9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415987"/>
            <a:ext cx="5157787" cy="82391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 Subscription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024" y="1892808"/>
            <a:ext cx="5397893" cy="427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883664"/>
            <a:ext cx="5852160" cy="430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66687569_win32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0677750_TF66687569" id="{5B888300-1273-41F5-A5CD-44107916CC14}" vid="{40518E2E-947D-4D54-9D53-AB7B73CA5C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tf66687569_win32</Template>
  <TotalTime>0</TotalTime>
  <Words>612</Words>
  <Application>Microsoft Office PowerPoint</Application>
  <PresentationFormat>Custom</PresentationFormat>
  <Paragraphs>148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tf66687569_win32</vt:lpstr>
      <vt:lpstr>Track My Subscriptions</vt:lpstr>
      <vt:lpstr>  Introduction</vt:lpstr>
      <vt:lpstr>Goal</vt:lpstr>
      <vt:lpstr>Related Work</vt:lpstr>
      <vt:lpstr>Motivation</vt:lpstr>
      <vt:lpstr>Use Case Diagram of the system</vt:lpstr>
      <vt:lpstr>Use Case Diagram (Contd) </vt:lpstr>
      <vt:lpstr>Features of Authentication</vt:lpstr>
      <vt:lpstr>Features of User</vt:lpstr>
      <vt:lpstr>Features of User (Contd)</vt:lpstr>
      <vt:lpstr>Features of User (Contd)</vt:lpstr>
      <vt:lpstr>Features of User (Contd)</vt:lpstr>
      <vt:lpstr>Features of User (Contd)</vt:lpstr>
      <vt:lpstr>Features of User (Contd)</vt:lpstr>
      <vt:lpstr>Features of Admin</vt:lpstr>
      <vt:lpstr>Features of Admin (Contd)</vt:lpstr>
      <vt:lpstr>Features of Admin (Contd)</vt:lpstr>
      <vt:lpstr>Features of Admin (Contd)</vt:lpstr>
      <vt:lpstr>Features of Admin (Contd)</vt:lpstr>
      <vt:lpstr>Limitations &amp; Future Works</vt:lpstr>
      <vt:lpstr>Technologies</vt:lpstr>
      <vt:lpstr>Conclusion</vt:lpstr>
      <vt:lpstr>References</vt:lpstr>
      <vt:lpstr>References (Contd)</vt:lpstr>
      <vt:lpstr>Thank you</vt:lpstr>
      <vt:lpstr>Appendix</vt:lpstr>
      <vt:lpstr>Features of Admin (Contd)</vt:lpstr>
      <vt:lpstr>Features of Admin</vt:lpstr>
      <vt:lpstr>Features of User</vt:lpstr>
      <vt:lpstr>Slide 30</vt:lpstr>
      <vt:lpstr>Slide 31</vt:lpstr>
      <vt:lpstr>ER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2022-04-06T12:56:22Z</dcterms:created>
  <dcterms:modified xsi:type="dcterms:W3CDTF">2022-04-23T19:46:42Z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