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818" r:id="rId1"/>
    <p:sldMasterId id="2147483819" r:id="rId2"/>
  </p:sldMasterIdLst>
  <p:notesMasterIdLst>
    <p:notesMasterId r:id="rId16"/>
  </p:notesMasterIdLst>
  <p:handoutMasterIdLst>
    <p:handoutMasterId r:id="rId17"/>
  </p:handoutMasterIdLst>
  <p:sldIdLst>
    <p:sldId id="256" r:id="rId3"/>
    <p:sldId id="317" r:id="rId4"/>
    <p:sldId id="319" r:id="rId5"/>
    <p:sldId id="320" r:id="rId6"/>
    <p:sldId id="321" r:id="rId7"/>
    <p:sldId id="322" r:id="rId8"/>
    <p:sldId id="324" r:id="rId9"/>
    <p:sldId id="323" r:id="rId10"/>
    <p:sldId id="325" r:id="rId11"/>
    <p:sldId id="326" r:id="rId12"/>
    <p:sldId id="327" r:id="rId13"/>
    <p:sldId id="328" r:id="rId14"/>
    <p:sldId id="329" r:id="rId15"/>
  </p:sldIdLst>
  <p:sldSz cx="12192000" cy="6858000"/>
  <p:notesSz cx="6797675" cy="992822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/>
        <a:ea typeface="굴림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/>
        <a:ea typeface="굴림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/>
        <a:ea typeface="굴림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/>
        <a:ea typeface="굴림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/>
        <a:ea typeface="굴림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Tahoma"/>
        <a:ea typeface="굴림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Tahoma"/>
        <a:ea typeface="굴림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Tahoma"/>
        <a:ea typeface="굴림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Tahoma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1" userDrawn="1">
          <p15:clr>
            <a:srgbClr val="A4A3A4"/>
          </p15:clr>
        </p15:guide>
        <p15:guide id="2" pos="61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3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EF9D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3" autoAdjust="0"/>
    <p:restoredTop sz="93765" autoAdjust="0"/>
  </p:normalViewPr>
  <p:slideViewPr>
    <p:cSldViewPr snapToGrid="0">
      <p:cViewPr varScale="1">
        <p:scale>
          <a:sx n="107" d="100"/>
          <a:sy n="107" d="100"/>
        </p:scale>
        <p:origin x="636" y="96"/>
      </p:cViewPr>
      <p:guideLst>
        <p:guide orient="horz" pos="2181"/>
        <p:guide pos="61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162" y="108"/>
      </p:cViewPr>
      <p:guideLst>
        <p:guide orient="horz" pos="3126"/>
        <p:guide pos="213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" y="1"/>
            <a:ext cx="2945862" cy="49741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68" tIns="45835" rIns="91668" bIns="45835" anchor="t" anchorCtr="0">
            <a:prstTxWarp prst="textNoShape">
              <a:avLst/>
            </a:prstTxWarp>
          </a:bodyPr>
          <a:lstStyle>
            <a:lvl1pPr algn="l" defTabSz="917213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51817" y="1"/>
            <a:ext cx="2945862" cy="49741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68" tIns="45835" rIns="91668" bIns="45835" anchor="t" anchorCtr="0">
            <a:prstTxWarp prst="textNoShape">
              <a:avLst/>
            </a:prstTxWarp>
          </a:bodyPr>
          <a:lstStyle>
            <a:lvl1pPr algn="r" defTabSz="917213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2" y="9430819"/>
            <a:ext cx="2945862" cy="49741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68" tIns="45835" rIns="91668" bIns="45835" anchor="b" anchorCtr="0">
            <a:prstTxWarp prst="textNoShape">
              <a:avLst/>
            </a:prstTxWarp>
          </a:bodyPr>
          <a:lstStyle>
            <a:lvl1pPr algn="l" defTabSz="917213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51817" y="9430819"/>
            <a:ext cx="2945862" cy="49741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68" tIns="45835" rIns="91668" bIns="45835" anchor="b" anchorCtr="0">
            <a:prstTxWarp prst="textNoShape">
              <a:avLst/>
            </a:prstTxWarp>
          </a:bodyPr>
          <a:lstStyle>
            <a:lvl1pPr algn="r" defTabSz="917213">
              <a:defRPr sz="1200">
                <a:latin typeface="Times New Roman"/>
              </a:defRPr>
            </a:lvl1pPr>
          </a:lstStyle>
          <a:p>
            <a:pPr>
              <a:defRPr/>
            </a:pPr>
            <a:fld id="{FA2E38B8-628F-43CD-885D-7EB3B11EAE9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" y="1"/>
            <a:ext cx="2945862" cy="49741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68" tIns="45835" rIns="91668" bIns="45835" anchor="t" anchorCtr="0">
            <a:prstTxWarp prst="textNoShape">
              <a:avLst/>
            </a:prstTxWarp>
          </a:bodyPr>
          <a:lstStyle>
            <a:lvl1pPr algn="l" defTabSz="917213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51817" y="1"/>
            <a:ext cx="2945862" cy="49741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68" tIns="45835" rIns="91668" bIns="45835" anchor="t" anchorCtr="0">
            <a:prstTxWarp prst="textNoShape">
              <a:avLst/>
            </a:prstTxWarp>
          </a:bodyPr>
          <a:lstStyle>
            <a:lvl1pPr algn="r" defTabSz="917213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3663" y="746125"/>
            <a:ext cx="661352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05953" y="4715416"/>
            <a:ext cx="4985772" cy="446593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68" tIns="45835" rIns="91668" bIns="45835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2" y="9430819"/>
            <a:ext cx="2945862" cy="49741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68" tIns="45835" rIns="91668" bIns="45835" anchor="b" anchorCtr="0">
            <a:prstTxWarp prst="textNoShape">
              <a:avLst/>
            </a:prstTxWarp>
          </a:bodyPr>
          <a:lstStyle>
            <a:lvl1pPr algn="l" defTabSz="917213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817" y="9430819"/>
            <a:ext cx="2945862" cy="49741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68" tIns="45835" rIns="91668" bIns="45835" anchor="b" anchorCtr="0">
            <a:prstTxWarp prst="textNoShape">
              <a:avLst/>
            </a:prstTxWarp>
          </a:bodyPr>
          <a:lstStyle>
            <a:lvl1pPr algn="r" defTabSz="917213">
              <a:defRPr sz="1200">
                <a:latin typeface="Times New Roman"/>
              </a:defRPr>
            </a:lvl1pPr>
          </a:lstStyle>
          <a:p>
            <a:pPr>
              <a:defRPr/>
            </a:pPr>
            <a:fld id="{D13E0BDE-D409-455E-AA09-549AB8B8DB6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663" y="746125"/>
            <a:ext cx="6613525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663" y="746125"/>
            <a:ext cx="6613525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923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663" y="746125"/>
            <a:ext cx="6613525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4657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663" y="746125"/>
            <a:ext cx="6613525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618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김영탁 - 강의자료 표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5399A-F234-43A0-B8F3-ED2066DC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365128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CC14BA-CAD3-4146-8DDD-C3CE6FF9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28DA33-B4B1-489A-BAB6-3ECF24868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148B07-7DFB-4863-8FD0-0582D768C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F72551-C930-4942-981F-5FF59CAAA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71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15B3E8-2F13-4799-9F76-9C3C63B56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2427-53A3-4CF9-8026-85C0FB8C5CCE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3B457B-7D8A-460C-BECF-F087F71B4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C52D27-5533-4222-948B-FBF5A39E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A2B5-52E1-465C-87FF-DF443C37A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59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5CFB2-7F18-4D7B-9CFA-4C649E3C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4BDF92-4EEF-45D0-A3CC-72CA60E8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2427-53A3-4CF9-8026-85C0FB8C5CCE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E7518B-8987-4FB6-82EA-A181CA6E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0C08F3-0301-4AFD-9889-7B1550E3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A2B5-52E1-465C-87FF-DF443C37A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739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80216B-4EE0-407D-99AF-C68FFA13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2427-53A3-4CF9-8026-85C0FB8C5CCE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6EC04F-B695-422E-ABDB-3708EFE0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BA1DBB-B83A-4A3D-A449-974B0FDB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A2B5-52E1-465C-87FF-DF443C37A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442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ADD5A-F647-4B6B-89D0-1AB08B2A7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B8E197-E3AB-4C40-A5CC-AFC15ABB3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8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9247E8-C957-475B-B607-DA66175AD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1A078D-E347-4C08-AF9D-021A669CD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2427-53A3-4CF9-8026-85C0FB8C5CCE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48C9A0-280F-44A4-8581-AF9D41C6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8CBA6-1865-4B4F-AE05-AB8AC97D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A2B5-52E1-465C-87FF-DF443C37A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03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5A678-A6BD-401E-9C58-86A93D3BB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C01D56-F926-4CDE-BAF6-655D8A0D6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4B9F08-5C5D-467C-A8C7-52F9FB72A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1EE591-62D7-44FC-B5E1-E122ED150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2427-53A3-4CF9-8026-85C0FB8C5CCE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33ED6-BAA5-4C8B-855E-C60AB40D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F6E9CB-AFDB-4FE7-BA27-90D555B0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A2B5-52E1-465C-87FF-DF443C37A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14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CFAC7-3788-4B09-AA56-3C3C7829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360958-B2C4-4816-95DA-8152E6660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C427D2-8826-4E47-AF0D-BA07D6017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2427-53A3-4CF9-8026-85C0FB8C5CCE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589BA1-6F04-484F-BA9F-5DB7759E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BA426-EA48-4D90-8FDD-03A52836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A2B5-52E1-465C-87FF-DF443C37A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017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397035-F869-4B1D-B3AA-7343E3B8B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FE81B8-7D6C-40A2-9E69-7B41102B0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BFDF62-DB31-4508-B5FA-BC2BC699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2427-53A3-4CF9-8026-85C0FB8C5CCE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19F69-72E4-43EA-9C1A-012CD1C4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7F206B-4B18-433E-AA84-83533E9B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A2B5-52E1-465C-87FF-DF443C37A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97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김영탁 - 강의자료 본문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>
                <a:solidFill>
                  <a:srgbClr val="0000CC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latinLnBrk="0">
              <a:defRPr sz="2400" b="1">
                <a:solidFill>
                  <a:srgbClr val="993300"/>
                </a:solidFill>
                <a:latin typeface="Tahoma" pitchFamily="34" charset="0"/>
                <a:cs typeface="Tahoma" pitchFamily="34" charset="0"/>
              </a:defRPr>
            </a:lvl1pPr>
            <a:lvl2pPr marL="628650" indent="-285750" latinLnBrk="0">
              <a:defRPr sz="2000" b="1">
                <a:solidFill>
                  <a:srgbClr val="0000CC"/>
                </a:solidFill>
                <a:latin typeface="Tahoma" pitchFamily="34" charset="0"/>
                <a:cs typeface="Tahoma" pitchFamily="34" charset="0"/>
              </a:defRPr>
            </a:lvl2pPr>
            <a:lvl3pPr marL="895350" indent="-228600" latinLnBrk="0">
              <a:defRPr sz="1800">
                <a:latin typeface="Tahoma" pitchFamily="34" charset="0"/>
                <a:cs typeface="Tahoma" pitchFamily="34" charset="0"/>
              </a:defRPr>
            </a:lvl3pPr>
            <a:lvl4pPr marL="1162050" indent="-314325" latinLnBrk="0">
              <a:defRPr sz="1600">
                <a:latin typeface="Tahoma" pitchFamily="34" charset="0"/>
                <a:cs typeface="Tahoma" pitchFamily="34" charset="0"/>
              </a:defRPr>
            </a:lvl4pPr>
            <a:lvl5pPr marL="1438275" indent="-228600" latinLnBrk="0">
              <a:defRPr sz="16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0" name="Picture 17" descr="chunm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45250"/>
            <a:ext cx="53551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 userDrawn="1"/>
        </p:nvSpPr>
        <p:spPr>
          <a:xfrm>
            <a:off x="427567" y="6457950"/>
            <a:ext cx="2614084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Advanced Networking Tech. Lab.</a:t>
            </a:r>
          </a:p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Yeungnam University (YU-ANTL)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6012354" y="6627813"/>
            <a:ext cx="3577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3CE65349-665D-4973-97C9-EB157AF28D7C}" type="slidenum">
              <a:rPr lang="en-US" altLang="ko-KR" sz="900" i="1" smtClean="0"/>
              <a:pPr>
                <a:defRPr/>
              </a:pPr>
              <a:t>‹#›</a:t>
            </a:fld>
            <a:endParaRPr lang="en-US" altLang="ko-KR" sz="900" i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김영탁 - 강의자료 본문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half" idx="1"/>
          </p:nvPr>
        </p:nvSpPr>
        <p:spPr>
          <a:xfrm>
            <a:off x="634155" y="342903"/>
            <a:ext cx="10948247" cy="6075045"/>
          </a:xfrm>
        </p:spPr>
        <p:txBody>
          <a:bodyPr/>
          <a:lstStyle>
            <a:lvl1pPr>
              <a:buFont typeface="Wingdings" pitchFamily="2" charset="2"/>
              <a:buChar char="u"/>
              <a:defRPr sz="2400">
                <a:latin typeface="Tahoma" pitchFamily="34" charset="0"/>
                <a:cs typeface="Tahoma" pitchFamily="34" charset="0"/>
              </a:defRPr>
            </a:lvl1pPr>
            <a:lvl2pPr marL="628650" indent="-285750">
              <a:buFont typeface="Wingdings" pitchFamily="2" charset="2"/>
              <a:buChar char="l"/>
              <a:defRPr sz="1800">
                <a:latin typeface="Tahoma" pitchFamily="34" charset="0"/>
                <a:cs typeface="Tahoma" pitchFamily="34" charset="0"/>
              </a:defRPr>
            </a:lvl2pPr>
            <a:lvl3pPr marL="895350" indent="-228600">
              <a:buFont typeface="Wingdings" pitchFamily="2" charset="2"/>
              <a:buChar char="§"/>
              <a:defRPr sz="1800">
                <a:latin typeface="Tahoma" pitchFamily="34" charset="0"/>
                <a:cs typeface="Tahoma" pitchFamily="34" charset="0"/>
              </a:defRPr>
            </a:lvl3pPr>
            <a:lvl4pPr marL="1076325" indent="-228600">
              <a:defRPr sz="1400">
                <a:latin typeface="Tahoma" pitchFamily="34" charset="0"/>
                <a:cs typeface="Tahoma" pitchFamily="34" charset="0"/>
              </a:defRPr>
            </a:lvl4pPr>
            <a:lvl5pPr marL="1257300" indent="-180975">
              <a:defRPr sz="14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pic>
        <p:nvPicPr>
          <p:cNvPr id="12" name="Picture 17" descr="chunm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45250"/>
            <a:ext cx="53551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 userDrawn="1"/>
        </p:nvSpPr>
        <p:spPr>
          <a:xfrm>
            <a:off x="427567" y="6457950"/>
            <a:ext cx="2614084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Advanced Networking Tech. Lab.</a:t>
            </a:r>
          </a:p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Yeungnam University (YU-ANTL)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6012354" y="6627813"/>
            <a:ext cx="3577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3CE65349-665D-4973-97C9-EB157AF28D7C}" type="slidenum">
              <a:rPr lang="en-US" altLang="ko-KR" sz="900" i="1" smtClean="0"/>
              <a:pPr>
                <a:defRPr/>
              </a:pPr>
              <a:t>‹#›</a:t>
            </a:fld>
            <a:endParaRPr lang="en-US" altLang="ko-KR" sz="900" i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7" descr="chunm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45250"/>
            <a:ext cx="53551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 userDrawn="1"/>
        </p:nvSpPr>
        <p:spPr>
          <a:xfrm>
            <a:off x="427567" y="6457950"/>
            <a:ext cx="2614084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Advanced Networking Tech. Lab.</a:t>
            </a:r>
          </a:p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Yeungnam University (YU-ANTL)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6012354" y="6627813"/>
            <a:ext cx="3577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3CE65349-665D-4973-97C9-EB157AF28D7C}" type="slidenum">
              <a:rPr lang="en-US" altLang="ko-KR" sz="900" i="1" smtClean="0"/>
              <a:pPr>
                <a:defRPr/>
              </a:pPr>
              <a:t>‹#›</a:t>
            </a:fld>
            <a:endParaRPr lang="en-US" altLang="ko-KR" sz="900" i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 descr="chunm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45250"/>
            <a:ext cx="53551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 userDrawn="1"/>
        </p:nvSpPr>
        <p:spPr>
          <a:xfrm>
            <a:off x="427567" y="6457950"/>
            <a:ext cx="2614084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Advanced Networking Tech. Lab.</a:t>
            </a:r>
          </a:p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Yeungnam University (YU-ANTL)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633" y="228600"/>
            <a:ext cx="10972800" cy="8382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4633" y="1295403"/>
            <a:ext cx="5384800" cy="4830763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 marL="542925" indent="-285750">
              <a:defRPr>
                <a:latin typeface="Tahoma" pitchFamily="34" charset="0"/>
                <a:cs typeface="Tahoma" pitchFamily="34" charset="0"/>
              </a:defRPr>
            </a:lvl2pPr>
            <a:lvl3pPr marL="714375" indent="-228600">
              <a:defRPr>
                <a:latin typeface="Tahoma" pitchFamily="34" charset="0"/>
                <a:cs typeface="Tahoma" pitchFamily="34" charset="0"/>
              </a:defRPr>
            </a:lvl3pPr>
            <a:lvl4pPr marL="990600" indent="-228600">
              <a:defRPr>
                <a:latin typeface="Tahoma" pitchFamily="34" charset="0"/>
                <a:cs typeface="Tahoma" pitchFamily="34" charset="0"/>
              </a:defRPr>
            </a:lvl4pPr>
            <a:lvl5pPr marL="1162050" indent="-228600"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2633" y="1295403"/>
            <a:ext cx="5384800" cy="4830763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 marL="542925" indent="-285750">
              <a:defRPr>
                <a:latin typeface="Tahoma" pitchFamily="34" charset="0"/>
                <a:cs typeface="Tahoma" pitchFamily="34" charset="0"/>
              </a:defRPr>
            </a:lvl2pPr>
            <a:lvl3pPr marL="714375" indent="-228600">
              <a:defRPr>
                <a:latin typeface="Tahoma" pitchFamily="34" charset="0"/>
                <a:cs typeface="Tahoma" pitchFamily="34" charset="0"/>
              </a:defRPr>
            </a:lvl3pPr>
            <a:lvl4pPr marL="990600" indent="-228600">
              <a:defRPr>
                <a:latin typeface="Tahoma" pitchFamily="34" charset="0"/>
                <a:cs typeface="Tahoma" pitchFamily="34" charset="0"/>
              </a:defRPr>
            </a:lvl4pPr>
            <a:lvl5pPr marL="1257300" indent="-228600"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6012354" y="6627813"/>
            <a:ext cx="3577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3CE65349-665D-4973-97C9-EB157AF28D7C}" type="slidenum">
              <a:rPr lang="en-US" altLang="ko-KR" sz="900" i="1" smtClean="0"/>
              <a:pPr>
                <a:defRPr/>
              </a:pPr>
              <a:t>‹#›</a:t>
            </a:fld>
            <a:endParaRPr lang="en-US" altLang="ko-KR" sz="900" i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C8AA5-0591-4AC2-B9E5-C051B0C92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D027B9-21DF-41F8-9EF5-89A2A98FA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E4F344-ADBD-4D26-BFD2-0B3CD3EE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2427-53A3-4CF9-8026-85C0FB8C5CCE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745B5-9239-488F-B462-88856217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A21AA-5D76-45C0-9C64-2BB1639C6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A2B5-52E1-465C-87FF-DF443C37A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03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0C51D-61A7-4DBC-819A-995B499C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103D0-05B2-4D05-B914-83E2401F8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6D393A-BF27-47DD-88B6-F579F00FE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2427-53A3-4CF9-8026-85C0FB8C5CCE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34A7F1-11FF-4BE1-ABD5-85F2323C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B1F7A7-9BFD-4E5D-9DF3-B6CEDE20D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A2B5-52E1-465C-87FF-DF443C37A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06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EA110-1F56-45C4-AE43-A1E8A18AE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654AE5-74CE-436A-AA7C-CD8A8B556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F6CA2-31D8-448B-BABF-476124BDB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2427-53A3-4CF9-8026-85C0FB8C5CCE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36138C-9255-4A83-8517-C51F43ED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9DFEC-4F71-4981-A80C-3916422C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A2B5-52E1-465C-87FF-DF443C37A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9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B0497-DA85-491D-9698-24C8C43D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46CF98-A1D9-4F69-A968-53BCEF005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1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ACDD75-4E7F-40D4-BB1B-362CFD7A3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1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E5BF3E-A940-48F7-9AA6-AAA0DACD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2427-53A3-4CF9-8026-85C0FB8C5CCE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CEB321-FF91-4FFD-9910-DF4C16F5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321B1-6288-4C12-BA8C-AD983EC1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A2B5-52E1-465C-87FF-DF443C37A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1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41"/>
            <a:ext cx="10972800" cy="66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109663"/>
            <a:ext cx="10972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800" b="1" kern="1200">
          <a:solidFill>
            <a:srgbClr val="0000CC"/>
          </a:solidFill>
          <a:latin typeface="+mn-ea"/>
          <a:ea typeface="+mn-ea"/>
          <a:cs typeface="Tahoma" pitchFamily="34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Tahoma" pitchFamily="34" charset="0"/>
          <a:ea typeface="맑은 고딕" pitchFamily="50" charset="-127"/>
          <a:cs typeface="Tahoma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Tahoma" pitchFamily="34" charset="0"/>
          <a:ea typeface="맑은 고딕" pitchFamily="50" charset="-127"/>
          <a:cs typeface="Tahoma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Tahoma" pitchFamily="34" charset="0"/>
          <a:ea typeface="맑은 고딕" pitchFamily="50" charset="-127"/>
          <a:cs typeface="Tahoma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Tahoma" pitchFamily="34" charset="0"/>
          <a:ea typeface="맑은 고딕" pitchFamily="50" charset="-127"/>
          <a:cs typeface="Tahoma" pitchFamily="34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u"/>
        <a:defRPr sz="2400" b="1" kern="1200">
          <a:solidFill>
            <a:srgbClr val="993300"/>
          </a:solidFill>
          <a:latin typeface="+mn-ea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 b="1" kern="1200">
          <a:solidFill>
            <a:srgbClr val="0000CC"/>
          </a:solidFill>
          <a:latin typeface="+mn-ea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0BA9B0-9C15-47C2-B7AD-9DF47E6D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0FF874-D62E-42EF-A8DA-E7C77A87F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9B43B3-DA63-4DB6-9B0B-CA1295864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02427-53A3-4CF9-8026-85C0FB8C5CCE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28F252-2E3B-43F2-8EA7-36ABB3C10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CBAEC6-A2EE-4062-AF47-C7174F0B5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BA2B5-52E1-465C-87FF-DF443C37A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41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ntl.yu.ac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38670" y="1343147"/>
            <a:ext cx="8314660" cy="1470025"/>
          </a:xfrm>
          <a:solidFill>
            <a:schemeClr val="bg1"/>
          </a:solidFill>
          <a:ln w="19050">
            <a:solidFill>
              <a:schemeClr val="tx1"/>
            </a:solidFill>
          </a:ln>
          <a:effectLst>
            <a:outerShdw dist="107763" dir="2700000" algn="ctr" rotWithShape="0">
              <a:srgbClr val="33CCFF"/>
            </a:outerShdw>
          </a:effec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altLang="ko-KR" dirty="0">
                <a:latin typeface="맑은 고딕"/>
                <a:ea typeface="맑은 고딕"/>
              </a:rPr>
              <a:t>2023 Smart Mobility Embedded System Programming Camp Raspberry Pi Control</a:t>
            </a:r>
            <a:endParaRPr lang="ko-KR" altLang="en-US" dirty="0">
              <a:latin typeface="맑은 고딕"/>
              <a:ea typeface="맑은 고딕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>
          <a:xfrm>
            <a:off x="2800353" y="4022725"/>
            <a:ext cx="6937375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800000"/>
              </a:buClr>
              <a:buFont typeface="Wingdings"/>
              <a:buNone/>
              <a:defRPr/>
            </a:pPr>
            <a:r>
              <a:rPr lang="en-US" altLang="ko-KR" sz="1800" dirty="0"/>
              <a:t>February</a:t>
            </a:r>
            <a:r>
              <a:rPr lang="ko-KR" altLang="en-US" sz="1800" dirty="0"/>
              <a:t> </a:t>
            </a:r>
            <a:r>
              <a:rPr lang="en-US" altLang="ko-KR" sz="1800" dirty="0"/>
              <a:t>10, 2023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/>
              <a:buNone/>
              <a:defRPr/>
            </a:pPr>
            <a:r>
              <a:rPr lang="en-US" altLang="ko-KR" sz="1800" dirty="0"/>
              <a:t>JH Kim, JH Sun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/>
              <a:buNone/>
              <a:defRPr/>
            </a:pPr>
            <a:r>
              <a:rPr lang="en-US" altLang="ko-KR" sz="1600" dirty="0"/>
              <a:t>Advanced Networking Technology Lab. (YU-ANTL)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/>
              <a:buNone/>
              <a:defRPr/>
            </a:pPr>
            <a:r>
              <a:rPr lang="en-US" altLang="ko-KR" sz="1600" dirty="0"/>
              <a:t>Dept. of Information &amp; Comm. </a:t>
            </a:r>
            <a:r>
              <a:rPr lang="en-US" altLang="ko-KR" sz="1600" dirty="0" err="1"/>
              <a:t>Eng</a:t>
            </a:r>
            <a:r>
              <a:rPr lang="en-US" altLang="ko-KR" sz="1600" dirty="0"/>
              <a:t>, Sophomore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/>
              <a:buNone/>
              <a:defRPr/>
            </a:pPr>
            <a:r>
              <a:rPr lang="en-US" altLang="ko-KR" sz="1600" dirty="0"/>
              <a:t>in </a:t>
            </a:r>
            <a:r>
              <a:rPr lang="en-US" altLang="ko-KR" sz="1600" dirty="0" err="1"/>
              <a:t>Yeungnam</a:t>
            </a:r>
            <a:r>
              <a:rPr lang="en-US" altLang="ko-KR" sz="1600" dirty="0"/>
              <a:t> University, KOREA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/>
              <a:buNone/>
              <a:defRPr/>
            </a:pPr>
            <a:r>
              <a:rPr lang="en-US" altLang="ko-KR" sz="1200" dirty="0"/>
              <a:t>(Tel : +82-53-810-3940;  Fax : +82-53-810-4742,</a:t>
            </a:r>
            <a:r>
              <a:rPr lang="ko-KR" altLang="en-US" sz="1200" dirty="0"/>
              <a:t> </a:t>
            </a:r>
            <a:r>
              <a:rPr lang="en-US" altLang="ko-KR" sz="1200" dirty="0">
                <a:hlinkClick r:id="rId3"/>
              </a:rPr>
              <a:t>http://antl.yu.ac.kr/</a:t>
            </a:r>
            <a:r>
              <a:rPr lang="en-US" altLang="ko-KR" sz="1200" dirty="0"/>
              <a:t>;)</a:t>
            </a:r>
          </a:p>
        </p:txBody>
      </p:sp>
      <p:pic>
        <p:nvPicPr>
          <p:cNvPr id="6149" name="Picture 5" descr="chunma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740403" y="3002410"/>
            <a:ext cx="855663" cy="855662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64E6D-E659-858A-DF9B-C31C552F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Color LED Control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C4575E-A1EB-6188-E1C8-454EFD545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Color LED Control.py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DAFD4A-8758-EC80-D912-E3BC559068EF}"/>
              </a:ext>
            </a:extLst>
          </p:cNvPr>
          <p:cNvSpPr/>
          <p:nvPr/>
        </p:nvSpPr>
        <p:spPr>
          <a:xfrm>
            <a:off x="1850822" y="1947483"/>
            <a:ext cx="3868662" cy="2938282"/>
          </a:xfrm>
          <a:prstGeom prst="rect">
            <a:avLst/>
          </a:prstGeom>
          <a:solidFill>
            <a:srgbClr val="FEF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# 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color_LED_Control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(1)</a:t>
            </a:r>
          </a:p>
          <a:p>
            <a:pPr algn="l"/>
            <a:endParaRPr lang="en-US" altLang="ko-KR" sz="1100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import 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RPi.GPIO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as GPIO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import time</a:t>
            </a:r>
          </a:p>
          <a:p>
            <a:pPr algn="l"/>
            <a:endParaRPr lang="en-US" altLang="ko-KR" sz="1100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GPIO.setmode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(GPIO.BCM)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RUNNING = True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red = 13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green = 19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blue = 26</a:t>
            </a:r>
          </a:p>
          <a:p>
            <a:pPr algn="l"/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GPIO.setup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(red, GPIO.OUT)</a:t>
            </a:r>
          </a:p>
          <a:p>
            <a:pPr algn="l"/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GPIO.setup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(green, GPIO.OUT)</a:t>
            </a:r>
          </a:p>
          <a:p>
            <a:pPr algn="l"/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GPIO.setup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(blue, GPIO.OUT)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Freq = 100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RED = GPIO.PWM(red, Freq)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GREEN = GPIO.PWM(green, Freq)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BLUE = GPIO.PWM(blue, Freq)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9520CF-33E2-3C2C-8F56-89FD322CA94C}"/>
              </a:ext>
            </a:extLst>
          </p:cNvPr>
          <p:cNvSpPr/>
          <p:nvPr/>
        </p:nvSpPr>
        <p:spPr>
          <a:xfrm>
            <a:off x="6472518" y="1947483"/>
            <a:ext cx="4263108" cy="3800854"/>
          </a:xfrm>
          <a:prstGeom prst="rect">
            <a:avLst/>
          </a:prstGeom>
          <a:solidFill>
            <a:srgbClr val="FEF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# 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color_LED_Control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(2)</a:t>
            </a:r>
          </a:p>
          <a:p>
            <a:pPr algn="l"/>
            <a:endParaRPr lang="en-US" altLang="ko-KR" sz="1100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try: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RED.start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(1)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GREEN.start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(1)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BLUE.start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(1)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   while RUNNING: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       for x in range(1,101, 5):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           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BLUE.ChangeDutyCycle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(101-x)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           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GREEN.ChangeDutyCycle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(x)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          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time.sleep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(0.05)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       for x in range(1,101, 5):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           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GREEN.ChangeDutyCycle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(101-x)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           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RED.ChangeDutyCycle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(x)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           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time.sleep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(0.05)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       for x in range(1,101, 5):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           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RED.ChangeDutyCycle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(101-x)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           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BLUE.ChangeDutyCycle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(x)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           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time.sleep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(0.05)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except 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KeyboardInterrupt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   RUNNING = False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GPIO.cleanup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23504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D3A92-5A78-949B-4D98-F8D2EFA29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motor Control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78431-8268-1E8E-49D2-7465695AE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Step motor </a:t>
            </a:r>
            <a:r>
              <a:rPr lang="ko-KR" altLang="en-US" dirty="0"/>
              <a:t>회로 구성도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27" b="14402"/>
          <a:stretch/>
        </p:blipFill>
        <p:spPr>
          <a:xfrm>
            <a:off x="1417981" y="1475778"/>
            <a:ext cx="9766854" cy="482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51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D3A92-5A78-949B-4D98-F8D2EFA29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motor</a:t>
            </a:r>
            <a:r>
              <a:rPr lang="ko-KR" altLang="en-US" dirty="0"/>
              <a:t> 제어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78431-8268-1E8E-49D2-7465695AE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 motor </a:t>
            </a:r>
            <a:r>
              <a:rPr lang="ko-KR" altLang="en-US" dirty="0"/>
              <a:t>제어방식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731" y="3781606"/>
            <a:ext cx="4753638" cy="18365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8038"/>
          <a:stretch/>
        </p:blipFill>
        <p:spPr>
          <a:xfrm>
            <a:off x="609600" y="1961324"/>
            <a:ext cx="4515100" cy="354890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11886"/>
          <a:stretch/>
        </p:blipFill>
        <p:spPr>
          <a:xfrm>
            <a:off x="6096000" y="1392465"/>
            <a:ext cx="4395831" cy="238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17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D3A92-5A78-949B-4D98-F8D2EFA29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motor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78431-8268-1E8E-49D2-7465695AE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Source code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52BFC3-56F8-DCD9-1124-73592B8A6A76}"/>
              </a:ext>
            </a:extLst>
          </p:cNvPr>
          <p:cNvSpPr/>
          <p:nvPr/>
        </p:nvSpPr>
        <p:spPr>
          <a:xfrm>
            <a:off x="1042953" y="1947483"/>
            <a:ext cx="4745288" cy="3929534"/>
          </a:xfrm>
          <a:prstGeom prst="rect">
            <a:avLst/>
          </a:prstGeom>
          <a:solidFill>
            <a:srgbClr val="FEF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import time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import 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RPi.GPIO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as GPIO</a:t>
            </a:r>
          </a:p>
          <a:p>
            <a:pPr algn="l"/>
            <a:endParaRPr lang="en-US" altLang="ko-KR" sz="1100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GPIO.setmode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(GPIO.BCM)</a:t>
            </a:r>
          </a:p>
          <a:p>
            <a:pPr algn="l"/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StepPins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=[12,16,20,21]</a:t>
            </a:r>
          </a:p>
          <a:p>
            <a:pPr algn="l"/>
            <a:endParaRPr lang="en-US" altLang="ko-KR" sz="1100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for pin in 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StepPins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GPIO.setup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pin,GPIO.OUT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GPIO.output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pin,False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algn="l"/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StepCounter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=0</a:t>
            </a:r>
          </a:p>
          <a:p>
            <a:pPr algn="l"/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StepCount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=4</a:t>
            </a:r>
          </a:p>
          <a:p>
            <a:pPr algn="l"/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Seq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=[[1,0,0,0].[0,1,0,0],[0,0,1,0],[0,0,0,1]]</a:t>
            </a:r>
          </a:p>
          <a:p>
            <a:pPr algn="l"/>
            <a:endParaRPr lang="en-US" altLang="ko-KR" sz="1100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try: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   while True: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       for pin in range(0,4):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xpin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=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StepPins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[pin]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	if 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Seq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[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StepCounter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][pin]==1: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	    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GPIO.output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xpin,True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	else: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	    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GPIO.output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xpin,False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       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StepCounter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+=1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	   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52BFC3-56F8-DCD9-1124-73592B8A6A76}"/>
              </a:ext>
            </a:extLst>
          </p:cNvPr>
          <p:cNvSpPr/>
          <p:nvPr/>
        </p:nvSpPr>
        <p:spPr>
          <a:xfrm>
            <a:off x="6486444" y="1947483"/>
            <a:ext cx="4745288" cy="1683484"/>
          </a:xfrm>
          <a:prstGeom prst="rect">
            <a:avLst/>
          </a:prstGeom>
          <a:solidFill>
            <a:srgbClr val="FEF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       if(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StepCounter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==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StepCount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):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           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StepCounter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=0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       if(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StepCounter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&lt;0):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           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StepCounter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=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StepCount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       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time.sleep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(0.01)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except 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KeyboardInterrupt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GPIO.cleanup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3490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Servo motor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9F4D42-505A-9AB5-5AF4-998E9AC5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Servo motor </a:t>
            </a:r>
            <a:r>
              <a:rPr lang="ko-KR" altLang="en-US" dirty="0"/>
              <a:t>회로도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-383" t="18124" r="383" b="14167"/>
          <a:stretch/>
        </p:blipFill>
        <p:spPr>
          <a:xfrm>
            <a:off x="2040951" y="1838458"/>
            <a:ext cx="8110097" cy="421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Servo motor</a:t>
            </a:r>
            <a:r>
              <a:rPr lang="ko-KR" altLang="en-US" dirty="0"/>
              <a:t>의 각도 조절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9F4D42-505A-9AB5-5AF4-998E9AC53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09663"/>
            <a:ext cx="6113929" cy="5016500"/>
          </a:xfrm>
        </p:spPr>
        <p:txBody>
          <a:bodyPr/>
          <a:lstStyle/>
          <a:p>
            <a:r>
              <a:rPr lang="en-US" altLang="ko-KR" dirty="0"/>
              <a:t>Servo motor</a:t>
            </a:r>
          </a:p>
          <a:p>
            <a:pPr marL="571500" lvl="1"/>
            <a:r>
              <a:rPr lang="ko-KR" altLang="en-US" sz="1600" b="0" dirty="0" err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서보</a:t>
            </a:r>
            <a:r>
              <a:rPr lang="ko-KR" altLang="en-US" sz="1600" b="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모터는 </a:t>
            </a:r>
            <a:r>
              <a:rPr lang="en-US" altLang="ko-KR" sz="1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20ms </a:t>
            </a:r>
            <a:r>
              <a:rPr lang="ko-KR" altLang="en-US" sz="1600" b="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주기의 펄스파에서  </a:t>
            </a:r>
            <a:r>
              <a:rPr lang="en-US" altLang="ko-KR" sz="1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</a:t>
            </a:r>
            <a:r>
              <a:rPr lang="ko-KR" altLang="en-US" sz="1600" b="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신호 파형을 </a:t>
            </a:r>
            <a:r>
              <a:rPr lang="en-US" altLang="ko-KR" sz="1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1~2ms </a:t>
            </a:r>
            <a:r>
              <a:rPr lang="ko-KR" altLang="en-US" sz="1600" b="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범위를 갖고 회전 각도를 정한다</a:t>
            </a:r>
            <a:r>
              <a:rPr lang="en-US" altLang="ko-KR" sz="1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571500" lvl="1"/>
            <a:r>
              <a:rPr lang="ko-KR" altLang="en-US" sz="1600" b="0" dirty="0" err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서보</a:t>
            </a:r>
            <a:r>
              <a:rPr lang="ko-KR" altLang="en-US" sz="1600" b="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모터의 각도 조절은 </a:t>
            </a:r>
            <a:r>
              <a:rPr lang="en-US" altLang="ko-KR" sz="16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ChangeDutyCycle</a:t>
            </a:r>
            <a:r>
              <a:rPr lang="en-US" altLang="ko-KR" sz="1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(duty(%)) </a:t>
            </a:r>
            <a:r>
              <a:rPr lang="ko-KR" altLang="en-US" sz="1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함수를 사용한다</a:t>
            </a:r>
            <a:r>
              <a:rPr lang="en-US" altLang="ko-KR" sz="1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ko-KR" altLang="en-US" dirty="0"/>
          </a:p>
          <a:p>
            <a:pPr lvl="1"/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072" y="1692887"/>
            <a:ext cx="4802819" cy="35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4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AD5A597-B6B8-AACE-AD8A-97EB9576F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09663"/>
            <a:ext cx="10972800" cy="5016500"/>
          </a:xfrm>
        </p:spPr>
        <p:txBody>
          <a:bodyPr/>
          <a:lstStyle/>
          <a:p>
            <a:r>
              <a:rPr lang="en-US" altLang="ko-KR" dirty="0"/>
              <a:t>Source code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PWM</a:t>
            </a:r>
            <a:r>
              <a:rPr lang="ko-KR" altLang="en-US" dirty="0"/>
              <a:t>을 통한 </a:t>
            </a:r>
            <a:r>
              <a:rPr lang="en-US" altLang="ko-KR" dirty="0"/>
              <a:t>Servo motor Control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E9DA59-1C08-BCCB-1C67-D2A4136FE91E}"/>
              </a:ext>
            </a:extLst>
          </p:cNvPr>
          <p:cNvSpPr/>
          <p:nvPr/>
        </p:nvSpPr>
        <p:spPr>
          <a:xfrm>
            <a:off x="801950" y="1622793"/>
            <a:ext cx="5567081" cy="3612414"/>
          </a:xfrm>
          <a:prstGeom prst="rect">
            <a:avLst/>
          </a:prstGeom>
          <a:solidFill>
            <a:srgbClr val="FEF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# Servo Motor Control with Python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import 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RPi.GPIO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as GPIO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import time</a:t>
            </a:r>
          </a:p>
          <a:p>
            <a:pPr algn="l"/>
            <a:endParaRPr lang="en-US" altLang="ko-KR" sz="1100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servo_pin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=18</a:t>
            </a:r>
          </a:p>
          <a:p>
            <a:pPr algn="l"/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GPIO.setmode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(GPIO.BCM)</a:t>
            </a:r>
            <a:br>
              <a:rPr lang="en-US" altLang="ko-KR" sz="1100" dirty="0">
                <a:solidFill>
                  <a:schemeClr val="tx1"/>
                </a:solidFill>
                <a:latin typeface="+mj-lt"/>
              </a:rPr>
            </a:b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GPIO.setup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servo_pin,GPIO.OUT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algn="l"/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pwm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=GPIO.PWM(servo_pin,50)</a:t>
            </a:r>
          </a:p>
          <a:p>
            <a:pPr algn="l"/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pwm.start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(3.0)</a:t>
            </a:r>
          </a:p>
          <a:p>
            <a:pPr algn="l"/>
            <a:endParaRPr lang="en-US" altLang="ko-KR" sz="1100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pwm.ChangeDutyCycle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(3.0)  </a:t>
            </a:r>
            <a:r>
              <a:rPr lang="en-US" altLang="ko-KR" sz="11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</a:t>
            </a:r>
            <a:r>
              <a:rPr lang="ko-KR" altLang="en-US" sz="11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서보모터</a:t>
            </a:r>
            <a:r>
              <a:rPr lang="ko-KR" altLang="en-US" sz="11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en-US" altLang="ko-KR" sz="11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0</a:t>
            </a:r>
            <a:r>
              <a:rPr lang="ko-KR" altLang="en-US" sz="11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도 회전</a:t>
            </a:r>
            <a:endParaRPr lang="en-US" altLang="ko-KR" sz="11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pPr algn="l"/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Time.sleep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(1.0)</a:t>
            </a:r>
          </a:p>
          <a:p>
            <a:pPr algn="l"/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pwm.ChangeDutyCycle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(7.5) </a:t>
            </a:r>
            <a:r>
              <a:rPr lang="en-US" altLang="ko-KR" sz="11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</a:t>
            </a:r>
            <a:r>
              <a:rPr lang="ko-KR" altLang="en-US" sz="11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서보모터</a:t>
            </a:r>
            <a:r>
              <a:rPr lang="ko-KR" altLang="en-US" sz="11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en-US" altLang="ko-KR" sz="11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90</a:t>
            </a:r>
            <a:r>
              <a:rPr lang="ko-KR" altLang="en-US" sz="11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도 회전</a:t>
            </a:r>
            <a:endParaRPr lang="en-US" altLang="ko-KR" sz="11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pPr algn="l"/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Time.sleep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(1.0)</a:t>
            </a:r>
          </a:p>
          <a:p>
            <a:pPr algn="l"/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pwm.ChangeDutyCycle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(12.5) </a:t>
            </a:r>
            <a:r>
              <a:rPr lang="en-US" altLang="ko-KR" sz="11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</a:t>
            </a:r>
            <a:r>
              <a:rPr lang="ko-KR" altLang="en-US" sz="11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서보</a:t>
            </a:r>
            <a:r>
              <a:rPr lang="ko-KR" altLang="en-US" sz="11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모터 </a:t>
            </a:r>
            <a:r>
              <a:rPr lang="en-US" altLang="ko-KR" sz="11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180</a:t>
            </a:r>
            <a:r>
              <a:rPr lang="ko-KR" altLang="en-US" sz="11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도회전</a:t>
            </a:r>
            <a:endParaRPr lang="en-US" altLang="ko-KR" sz="11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pPr algn="l"/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time.sleep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(1.0)</a:t>
            </a:r>
          </a:p>
          <a:p>
            <a:pPr algn="l"/>
            <a:endParaRPr lang="en-US" altLang="ko-KR" sz="1100" dirty="0">
              <a:solidFill>
                <a:schemeClr val="tx1"/>
              </a:solidFill>
              <a:latin typeface="+mj-lt"/>
            </a:endParaRPr>
          </a:p>
          <a:p>
            <a:pPr algn="l"/>
            <a:endParaRPr lang="en-US" altLang="ko-KR" sz="1100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pwm.ChangeDutyCycle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(0.0)</a:t>
            </a:r>
          </a:p>
          <a:p>
            <a:pPr algn="l"/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pwm.stop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()</a:t>
            </a:r>
          </a:p>
          <a:p>
            <a:pPr algn="l"/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GPIO.cleanup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393" y="1235668"/>
            <a:ext cx="4790657" cy="413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38779-00CE-E841-15FF-3CC8E170D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 mini-LiDAR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E97907-A2D9-B734-9B45-12565C54E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LiDAR (light detection and ranging)</a:t>
            </a:r>
          </a:p>
          <a:p>
            <a:r>
              <a:rPr lang="en-US" altLang="ko-KR" sz="2000" dirty="0"/>
              <a:t>TF mini-LiDAR</a:t>
            </a:r>
          </a:p>
          <a:p>
            <a:pPr lvl="1"/>
            <a:r>
              <a:rPr lang="en-US" altLang="ko-KR" sz="1400" b="0" i="0" u="none" strike="noStrike" baseline="0" dirty="0">
                <a:solidFill>
                  <a:schemeClr val="tx1"/>
                </a:solidFill>
                <a:latin typeface="Tahoma" panose="020B0604030504040204" pitchFamily="34" charset="0"/>
              </a:rPr>
              <a:t>Voltage Range: 5V</a:t>
            </a:r>
            <a:r>
              <a:rPr lang="en-US" altLang="ko-KR" sz="1400" b="0" i="0" u="none" strike="noStrike" baseline="0" dirty="0">
                <a:solidFill>
                  <a:schemeClr val="tx1"/>
                </a:solidFill>
                <a:latin typeface="MalgunGothic"/>
              </a:rPr>
              <a:t>±</a:t>
            </a:r>
            <a:r>
              <a:rPr lang="en-US" altLang="ko-KR" sz="1400" b="0" i="0" u="none" strike="noStrike" baseline="0" dirty="0">
                <a:solidFill>
                  <a:schemeClr val="tx1"/>
                </a:solidFill>
                <a:latin typeface="Tahoma" panose="020B0604030504040204" pitchFamily="34" charset="0"/>
              </a:rPr>
              <a:t>0.1V</a:t>
            </a:r>
          </a:p>
          <a:p>
            <a:pPr lvl="1"/>
            <a:r>
              <a:rPr lang="en-US" altLang="ko-KR" sz="1400" b="0" i="0" u="none" strike="noStrike" baseline="0" dirty="0">
                <a:solidFill>
                  <a:schemeClr val="tx1"/>
                </a:solidFill>
                <a:latin typeface="Tahoma" panose="020B0604030504040204" pitchFamily="34" charset="0"/>
              </a:rPr>
              <a:t>Communication Interface: UART / I2C</a:t>
            </a:r>
            <a:endParaRPr lang="en-US" altLang="ko-KR" sz="1400" b="0" dirty="0">
              <a:solidFill>
                <a:schemeClr val="tx1"/>
              </a:solidFill>
            </a:endParaRPr>
          </a:p>
          <a:p>
            <a:pPr lvl="1"/>
            <a:r>
              <a:rPr lang="en-US" altLang="ko-KR" sz="1400" b="0" i="0" u="none" strike="noStrike" baseline="0" dirty="0">
                <a:solidFill>
                  <a:schemeClr val="tx1"/>
                </a:solidFill>
                <a:latin typeface="Tahoma" panose="020B0604030504040204" pitchFamily="34" charset="0"/>
              </a:rPr>
              <a:t>Working Range: 0.1m-12m @90% Reflectivity</a:t>
            </a:r>
          </a:p>
          <a:p>
            <a:pPr lvl="1"/>
            <a:r>
              <a:rPr lang="en-US" altLang="ko-KR" sz="1400" b="0" i="0" u="none" strike="noStrike" baseline="0" dirty="0">
                <a:solidFill>
                  <a:schemeClr val="tx1"/>
                </a:solidFill>
                <a:latin typeface="Tahoma" panose="020B0604030504040204" pitchFamily="34" charset="0"/>
              </a:rPr>
              <a:t>Average Power: 0.6W</a:t>
            </a:r>
            <a:endParaRPr lang="en-US" altLang="ko-KR" sz="1400" b="0" dirty="0">
              <a:solidFill>
                <a:schemeClr val="tx1"/>
              </a:solidFill>
            </a:endParaRPr>
          </a:p>
          <a:p>
            <a:pPr lvl="1"/>
            <a:r>
              <a:rPr lang="en-US" altLang="ko-KR" sz="1400" b="0" i="0" u="none" strike="noStrike" baseline="0" dirty="0">
                <a:solidFill>
                  <a:schemeClr val="tx1"/>
                </a:solidFill>
                <a:latin typeface="Tahoma" panose="020B0604030504040204" pitchFamily="34" charset="0"/>
              </a:rPr>
              <a:t>Acceptance Angle: 2</a:t>
            </a:r>
            <a:r>
              <a:rPr lang="en-US" altLang="ko-KR" sz="1400" b="0" i="0" u="none" strike="noStrike" baseline="0" dirty="0">
                <a:solidFill>
                  <a:schemeClr val="tx1"/>
                </a:solidFill>
                <a:latin typeface="MalgunGothic"/>
              </a:rPr>
              <a:t>°</a:t>
            </a:r>
          </a:p>
          <a:p>
            <a:pPr lvl="1"/>
            <a:r>
              <a:rPr lang="en-US" altLang="ko-KR" sz="1400" b="0" i="0" u="none" strike="noStrike" baseline="0" dirty="0">
                <a:solidFill>
                  <a:schemeClr val="tx1"/>
                </a:solidFill>
                <a:latin typeface="Tahoma" panose="020B0604030504040204" pitchFamily="34" charset="0"/>
              </a:rPr>
              <a:t>Minimum Resolution: 1mm</a:t>
            </a:r>
            <a:endParaRPr lang="en-US" altLang="ko-KR" sz="1400" b="0" dirty="0">
              <a:solidFill>
                <a:schemeClr val="tx1"/>
              </a:solidFill>
              <a:latin typeface="MalgunGothic"/>
            </a:endParaRPr>
          </a:p>
          <a:p>
            <a:pPr lvl="1"/>
            <a:r>
              <a:rPr lang="en-US" altLang="ko-KR" sz="1400" b="0" i="0" u="none" strike="noStrike" baseline="0" dirty="0">
                <a:solidFill>
                  <a:schemeClr val="tx1"/>
                </a:solidFill>
                <a:latin typeface="Tahoma" panose="020B0604030504040204" pitchFamily="34" charset="0"/>
              </a:rPr>
              <a:t>Refresh Frequency: 100Hz</a:t>
            </a:r>
            <a:endParaRPr lang="en-US" altLang="ko-KR" sz="1400" b="0" i="0" u="none" strike="noStrike" baseline="0" dirty="0">
              <a:solidFill>
                <a:schemeClr val="tx1"/>
              </a:solidFill>
              <a:latin typeface="MalgunGothic"/>
            </a:endParaRPr>
          </a:p>
          <a:p>
            <a:pPr lvl="1"/>
            <a:r>
              <a:rPr lang="ko-KR" altLang="en-US" sz="1400" b="0" i="0" u="none" strike="noStrike" baseline="0" dirty="0">
                <a:solidFill>
                  <a:schemeClr val="tx1"/>
                </a:solidFill>
                <a:latin typeface="MalgunGothic"/>
              </a:rPr>
              <a:t>거리 측정 정확도 </a:t>
            </a:r>
            <a:r>
              <a:rPr lang="en-US" altLang="ko-KR" sz="1400" b="0" i="0" u="none" strike="noStrike" baseline="0" dirty="0">
                <a:solidFill>
                  <a:schemeClr val="tx1"/>
                </a:solidFill>
                <a:latin typeface="Tahoma" panose="020B0604030504040204" pitchFamily="34" charset="0"/>
              </a:rPr>
              <a:t>(Ranging Accuracy): </a:t>
            </a:r>
            <a:r>
              <a:rPr lang="en-US" altLang="ko-KR" sz="1400" b="0" i="0" u="none" strike="noStrike" baseline="0" dirty="0">
                <a:solidFill>
                  <a:schemeClr val="tx1"/>
                </a:solidFill>
                <a:latin typeface="MalgunGothic"/>
              </a:rPr>
              <a:t>±</a:t>
            </a:r>
            <a:r>
              <a:rPr lang="en-US" altLang="ko-KR" sz="1400" b="0" i="0" u="none" strike="noStrike" baseline="0" dirty="0">
                <a:solidFill>
                  <a:schemeClr val="tx1"/>
                </a:solidFill>
                <a:latin typeface="Tahoma" panose="020B0604030504040204" pitchFamily="34" charset="0"/>
              </a:rPr>
              <a:t>6cm@ (0.1-6m) </a:t>
            </a:r>
            <a:r>
              <a:rPr lang="en-US" altLang="ko-KR" sz="1400" b="0" i="0" u="none" strike="noStrike" baseline="0" dirty="0">
                <a:solidFill>
                  <a:schemeClr val="tx1"/>
                </a:solidFill>
                <a:latin typeface="MalgunGothic"/>
              </a:rPr>
              <a:t>±</a:t>
            </a:r>
            <a:r>
              <a:rPr lang="en-US" altLang="ko-KR" sz="1400" b="0" i="0" u="none" strike="noStrike" baseline="0" dirty="0">
                <a:solidFill>
                  <a:schemeClr val="tx1"/>
                </a:solidFill>
                <a:latin typeface="Tahoma" panose="020B0604030504040204" pitchFamily="34" charset="0"/>
              </a:rPr>
              <a:t>1%@ (6m-12m)</a:t>
            </a:r>
          </a:p>
          <a:p>
            <a:pPr lvl="1"/>
            <a:r>
              <a:rPr lang="ko-KR" altLang="en-US" sz="1400" b="0" i="0" u="none" strike="noStrike" baseline="0" dirty="0">
                <a:solidFill>
                  <a:schemeClr val="tx1"/>
                </a:solidFill>
                <a:latin typeface="MalgunGothic"/>
              </a:rPr>
              <a:t>거리 측정 단위 </a:t>
            </a:r>
            <a:r>
              <a:rPr lang="en-US" altLang="ko-KR" sz="1400" b="0" i="0" u="none" strike="noStrike" baseline="0" dirty="0">
                <a:solidFill>
                  <a:schemeClr val="tx1"/>
                </a:solidFill>
                <a:latin typeface="Tahoma" panose="020B0604030504040204" pitchFamily="34" charset="0"/>
              </a:rPr>
              <a:t>: mm</a:t>
            </a:r>
            <a:endParaRPr lang="en-US" altLang="ko-KR" sz="1400" b="0" dirty="0">
              <a:solidFill>
                <a:schemeClr val="tx1"/>
              </a:solidFill>
            </a:endParaRPr>
          </a:p>
          <a:p>
            <a:pPr lvl="1"/>
            <a:r>
              <a:rPr lang="en-US" altLang="ko-KR" sz="1400" b="0" i="0" u="none" strike="noStrike" baseline="0" dirty="0">
                <a:solidFill>
                  <a:schemeClr val="tx1"/>
                </a:solidFill>
                <a:latin typeface="Tahoma" panose="020B0604030504040204" pitchFamily="34" charset="0"/>
              </a:rPr>
              <a:t>Band: 850nm</a:t>
            </a:r>
          </a:p>
          <a:p>
            <a:pPr lvl="1"/>
            <a:r>
              <a:rPr lang="en-US" altLang="ko-KR" sz="1400" b="0" i="0" u="none" strike="noStrike" baseline="0" dirty="0">
                <a:solidFill>
                  <a:schemeClr val="tx1"/>
                </a:solidFill>
                <a:latin typeface="Tahoma" panose="020B0604030504040204" pitchFamily="34" charset="0"/>
              </a:rPr>
              <a:t>Size: 1.65in x 0.59in x 0.63in / 42mm x 15mm x 16mm</a:t>
            </a:r>
          </a:p>
          <a:p>
            <a:pPr lvl="1"/>
            <a:r>
              <a:rPr lang="en-US" altLang="ko-KR" sz="1400" b="0" i="0" u="none" strike="noStrike" baseline="0" dirty="0">
                <a:solidFill>
                  <a:schemeClr val="tx1"/>
                </a:solidFill>
                <a:latin typeface="Tahoma" panose="020B0604030504040204" pitchFamily="34" charset="0"/>
              </a:rPr>
              <a:t>Operating Temperature: 0</a:t>
            </a:r>
            <a:r>
              <a:rPr lang="en-US" altLang="ko-KR" sz="1400" b="0" i="0" u="none" strike="noStrike" baseline="0" dirty="0">
                <a:solidFill>
                  <a:schemeClr val="tx1"/>
                </a:solidFill>
                <a:latin typeface="MalgunGothic"/>
              </a:rPr>
              <a:t>°</a:t>
            </a:r>
            <a:r>
              <a:rPr lang="en-US" altLang="ko-KR" sz="1400" b="0" i="0" u="none" strike="noStrike" baseline="0" dirty="0">
                <a:solidFill>
                  <a:schemeClr val="tx1"/>
                </a:solidFill>
                <a:latin typeface="Tahoma" panose="020B0604030504040204" pitchFamily="34" charset="0"/>
              </a:rPr>
              <a:t>C ~ 60</a:t>
            </a:r>
            <a:r>
              <a:rPr lang="en-US" altLang="ko-KR" sz="1400" b="0" i="0" u="none" strike="noStrike" baseline="0" dirty="0">
                <a:solidFill>
                  <a:schemeClr val="tx1"/>
                </a:solidFill>
                <a:latin typeface="MalgunGothic"/>
              </a:rPr>
              <a:t>°</a:t>
            </a:r>
            <a:r>
              <a:rPr lang="en-US" altLang="ko-KR" sz="1400" b="0" i="0" u="none" strike="noStrike" baseline="0" dirty="0">
                <a:solidFill>
                  <a:schemeClr val="tx1"/>
                </a:solidFill>
                <a:latin typeface="Tahoma" panose="020B0604030504040204" pitchFamily="34" charset="0"/>
              </a:rPr>
              <a:t>C</a:t>
            </a:r>
          </a:p>
          <a:p>
            <a:pPr lvl="1"/>
            <a:r>
              <a:rPr lang="it-IT" altLang="ko-KR" sz="1400" b="0" i="0" u="none" strike="noStrike" baseline="0" dirty="0">
                <a:solidFill>
                  <a:schemeClr val="tx1"/>
                </a:solidFill>
                <a:latin typeface="Tahoma" panose="020B0604030504040204" pitchFamily="34" charset="0"/>
              </a:rPr>
              <a:t>Storage Temperature: -20</a:t>
            </a:r>
            <a:r>
              <a:rPr lang="it-IT" altLang="ko-KR" sz="1400" b="0" i="0" u="none" strike="noStrike" baseline="0" dirty="0">
                <a:solidFill>
                  <a:schemeClr val="tx1"/>
                </a:solidFill>
                <a:latin typeface="MalgunGothic"/>
              </a:rPr>
              <a:t>°</a:t>
            </a:r>
            <a:r>
              <a:rPr lang="it-IT" altLang="ko-KR" sz="1400" b="0" i="0" u="none" strike="noStrike" baseline="0" dirty="0">
                <a:solidFill>
                  <a:schemeClr val="tx1"/>
                </a:solidFill>
                <a:latin typeface="Tahoma" panose="020B0604030504040204" pitchFamily="34" charset="0"/>
              </a:rPr>
              <a:t>C~75</a:t>
            </a:r>
            <a:r>
              <a:rPr lang="it-IT" altLang="ko-KR" sz="1400" b="0" i="0" u="none" strike="noStrike" baseline="0" dirty="0">
                <a:solidFill>
                  <a:schemeClr val="tx1"/>
                </a:solidFill>
                <a:latin typeface="MalgunGothic"/>
              </a:rPr>
              <a:t>°</a:t>
            </a:r>
            <a:r>
              <a:rPr lang="it-IT" altLang="ko-KR" sz="1400" b="0" i="0" u="none" strike="noStrike" baseline="0" dirty="0">
                <a:solidFill>
                  <a:schemeClr val="tx1"/>
                </a:solidFill>
                <a:latin typeface="Tahoma" panose="020B0604030504040204" pitchFamily="34" charset="0"/>
              </a:rPr>
              <a:t>C</a:t>
            </a:r>
          </a:p>
          <a:p>
            <a:pPr lvl="1"/>
            <a:r>
              <a:rPr lang="en-US" altLang="ko-KR" sz="1400" b="0" i="0" u="none" strike="noStrike" baseline="0" dirty="0">
                <a:solidFill>
                  <a:schemeClr val="tx1"/>
                </a:solidFill>
                <a:latin typeface="Tahoma" panose="020B0604030504040204" pitchFamily="34" charset="0"/>
              </a:rPr>
              <a:t>Anti-light Environment: 70Klux</a:t>
            </a:r>
          </a:p>
          <a:p>
            <a:pPr lvl="1"/>
            <a:r>
              <a:rPr lang="en-US" altLang="ko-KR" sz="1400" b="0" i="0" u="none" strike="noStrike" baseline="0" dirty="0">
                <a:solidFill>
                  <a:schemeClr val="tx1"/>
                </a:solidFill>
                <a:latin typeface="Tahoma" panose="020B0604030504040204" pitchFamily="34" charset="0"/>
              </a:rPr>
              <a:t>Weight: 4.7g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42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0FBF1-9373-509A-025D-A6589581E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 mini-LiDAR </a:t>
            </a:r>
            <a:r>
              <a:rPr lang="ko-KR" altLang="en-US" dirty="0"/>
              <a:t>센서 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412A04-E6D1-9927-BF6B-BEB0B1C98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TF mini-LiDAR </a:t>
            </a:r>
            <a:r>
              <a:rPr lang="ko-KR" altLang="en-US" dirty="0"/>
              <a:t>센서 연결</a:t>
            </a:r>
            <a:endParaRPr lang="en-US" altLang="ko-KR" dirty="0"/>
          </a:p>
          <a:p>
            <a:pPr lvl="1"/>
            <a:r>
              <a:rPr lang="en-US" altLang="ko-KR" b="0" dirty="0">
                <a:solidFill>
                  <a:schemeClr val="tx1"/>
                </a:solidFill>
              </a:rPr>
              <a:t>USB-to-TTL </a:t>
            </a:r>
            <a:r>
              <a:rPr lang="ko-KR" altLang="en-US" b="0" dirty="0">
                <a:solidFill>
                  <a:schemeClr val="tx1"/>
                </a:solidFill>
              </a:rPr>
              <a:t>케이블과 연결</a:t>
            </a:r>
            <a:endParaRPr lang="en-US" altLang="ko-KR" b="0" dirty="0">
              <a:solidFill>
                <a:schemeClr val="tx1"/>
              </a:solidFill>
            </a:endParaRPr>
          </a:p>
          <a:p>
            <a:pPr lvl="1"/>
            <a:r>
              <a:rPr lang="en-US" altLang="ko-KR" b="0" i="0" u="none" strike="noStrike" baseline="0" dirty="0">
                <a:solidFill>
                  <a:schemeClr val="tx1"/>
                </a:solidFill>
                <a:latin typeface="Tahoma" panose="020B0604030504040204" pitchFamily="34" charset="0"/>
              </a:rPr>
              <a:t>TF-mini LiDAR</a:t>
            </a:r>
            <a:r>
              <a:rPr lang="ko-KR" altLang="en-US" b="0" i="0" u="none" strike="noStrike" baseline="0" dirty="0">
                <a:solidFill>
                  <a:schemeClr val="tx1"/>
                </a:solidFill>
                <a:latin typeface="MalgunGothic"/>
              </a:rPr>
              <a:t>의 </a:t>
            </a:r>
            <a:r>
              <a:rPr lang="en-US" altLang="ko-KR" b="0" i="0" u="none" strike="noStrike" baseline="0" dirty="0" err="1">
                <a:solidFill>
                  <a:schemeClr val="tx1"/>
                </a:solidFill>
                <a:latin typeface="Tahoma" panose="020B0604030504040204" pitchFamily="34" charset="0"/>
              </a:rPr>
              <a:t>vcc</a:t>
            </a:r>
            <a:r>
              <a:rPr lang="ko-KR" altLang="en-US" b="0" i="0" u="none" strike="noStrike" baseline="0" dirty="0">
                <a:solidFill>
                  <a:schemeClr val="tx1"/>
                </a:solidFill>
                <a:latin typeface="MalgunGothic"/>
              </a:rPr>
              <a:t>은 케이블의 </a:t>
            </a:r>
            <a:r>
              <a:rPr lang="en-US" altLang="ko-KR" b="0" i="0" u="none" strike="noStrike" baseline="0" dirty="0" err="1">
                <a:solidFill>
                  <a:schemeClr val="tx1"/>
                </a:solidFill>
                <a:latin typeface="Tahoma" panose="020B0604030504040204" pitchFamily="34" charset="0"/>
              </a:rPr>
              <a:t>vcc</a:t>
            </a:r>
            <a:r>
              <a:rPr lang="ko-KR" altLang="en-US" b="0" i="0" u="none" strike="noStrike" baseline="0" dirty="0">
                <a:solidFill>
                  <a:schemeClr val="tx1"/>
                </a:solidFill>
                <a:latin typeface="MalgunGothic"/>
              </a:rPr>
              <a:t>선에 연결</a:t>
            </a:r>
          </a:p>
          <a:p>
            <a:pPr lvl="1"/>
            <a:r>
              <a:rPr lang="en-US" altLang="ko-KR" b="0" i="0" u="none" strike="noStrike" baseline="0" dirty="0">
                <a:solidFill>
                  <a:schemeClr val="tx1"/>
                </a:solidFill>
                <a:latin typeface="Tahoma" panose="020B0604030504040204" pitchFamily="34" charset="0"/>
              </a:rPr>
              <a:t>TF-mini LiDAR</a:t>
            </a:r>
            <a:r>
              <a:rPr lang="ko-KR" altLang="en-US" b="0" i="0" u="none" strike="noStrike" baseline="0" dirty="0">
                <a:solidFill>
                  <a:schemeClr val="tx1"/>
                </a:solidFill>
                <a:latin typeface="MalgunGothic"/>
              </a:rPr>
              <a:t>의 </a:t>
            </a:r>
            <a:r>
              <a:rPr lang="en-US" altLang="ko-KR" b="0" i="0" u="none" strike="noStrike" baseline="0" dirty="0" err="1">
                <a:solidFill>
                  <a:schemeClr val="tx1"/>
                </a:solidFill>
                <a:latin typeface="Tahoma" panose="020B0604030504040204" pitchFamily="34" charset="0"/>
              </a:rPr>
              <a:t>gnd</a:t>
            </a:r>
            <a:r>
              <a:rPr lang="ko-KR" altLang="en-US" b="0" i="0" u="none" strike="noStrike" baseline="0" dirty="0">
                <a:solidFill>
                  <a:schemeClr val="tx1"/>
                </a:solidFill>
                <a:latin typeface="MalgunGothic"/>
              </a:rPr>
              <a:t>은 케이블의 </a:t>
            </a:r>
            <a:r>
              <a:rPr lang="en-US" altLang="ko-KR" b="0" i="0" u="none" strike="noStrike" baseline="0" dirty="0" err="1">
                <a:solidFill>
                  <a:schemeClr val="tx1"/>
                </a:solidFill>
                <a:latin typeface="Tahoma" panose="020B0604030504040204" pitchFamily="34" charset="0"/>
              </a:rPr>
              <a:t>gdn</a:t>
            </a:r>
            <a:r>
              <a:rPr lang="ko-KR" altLang="en-US" b="0" i="0" u="none" strike="noStrike" baseline="0" dirty="0">
                <a:solidFill>
                  <a:schemeClr val="tx1"/>
                </a:solidFill>
                <a:latin typeface="MalgunGothic"/>
              </a:rPr>
              <a:t>선에 연결</a:t>
            </a:r>
          </a:p>
          <a:p>
            <a:pPr lvl="1"/>
            <a:r>
              <a:rPr lang="en-US" altLang="ko-KR" b="0" i="0" u="none" strike="noStrike" baseline="0" dirty="0">
                <a:solidFill>
                  <a:schemeClr val="tx1"/>
                </a:solidFill>
                <a:latin typeface="Tahoma" panose="020B0604030504040204" pitchFamily="34" charset="0"/>
              </a:rPr>
              <a:t>TF-mini LiDAR</a:t>
            </a:r>
            <a:r>
              <a:rPr lang="ko-KR" altLang="en-US" b="0" i="0" u="none" strike="noStrike" baseline="0" dirty="0">
                <a:solidFill>
                  <a:schemeClr val="tx1"/>
                </a:solidFill>
                <a:latin typeface="MalgunGothic"/>
              </a:rPr>
              <a:t>의 </a:t>
            </a:r>
            <a:r>
              <a:rPr lang="en-US" altLang="ko-KR" b="0" i="0" u="none" strike="noStrike" baseline="0" dirty="0" err="1">
                <a:solidFill>
                  <a:schemeClr val="tx1"/>
                </a:solidFill>
                <a:latin typeface="Tahoma" panose="020B0604030504040204" pitchFamily="34" charset="0"/>
              </a:rPr>
              <a:t>tx</a:t>
            </a:r>
            <a:r>
              <a:rPr lang="ko-KR" altLang="en-US" b="0" i="0" u="none" strike="noStrike" baseline="0" dirty="0">
                <a:solidFill>
                  <a:schemeClr val="tx1"/>
                </a:solidFill>
                <a:latin typeface="MalgunGothic"/>
              </a:rPr>
              <a:t>은 케이블의 </a:t>
            </a:r>
            <a:r>
              <a:rPr lang="en-US" altLang="ko-KR" b="0" i="0" u="none" strike="noStrike" baseline="0" dirty="0" err="1">
                <a:solidFill>
                  <a:schemeClr val="tx1"/>
                </a:solidFill>
                <a:latin typeface="Tahoma" panose="020B0604030504040204" pitchFamily="34" charset="0"/>
              </a:rPr>
              <a:t>rx</a:t>
            </a:r>
            <a:r>
              <a:rPr lang="ko-KR" altLang="en-US" b="0" i="0" u="none" strike="noStrike" baseline="0" dirty="0">
                <a:solidFill>
                  <a:schemeClr val="tx1"/>
                </a:solidFill>
                <a:latin typeface="MalgunGothic"/>
              </a:rPr>
              <a:t>에 연결</a:t>
            </a:r>
          </a:p>
          <a:p>
            <a:pPr lvl="1"/>
            <a:r>
              <a:rPr lang="en-US" altLang="ko-KR" b="0" i="0" u="none" strike="noStrike" baseline="0" dirty="0">
                <a:solidFill>
                  <a:schemeClr val="tx1"/>
                </a:solidFill>
                <a:latin typeface="Tahoma" panose="020B0604030504040204" pitchFamily="34" charset="0"/>
              </a:rPr>
              <a:t>TF-mini LiDAR</a:t>
            </a:r>
            <a:r>
              <a:rPr lang="ko-KR" altLang="en-US" b="0" i="0" u="none" strike="noStrike" baseline="0" dirty="0">
                <a:solidFill>
                  <a:schemeClr val="tx1"/>
                </a:solidFill>
                <a:latin typeface="MalgunGothic"/>
              </a:rPr>
              <a:t>의 </a:t>
            </a:r>
            <a:r>
              <a:rPr lang="en-US" altLang="ko-KR" b="0" i="0" u="none" strike="noStrike" baseline="0" dirty="0" err="1">
                <a:solidFill>
                  <a:schemeClr val="tx1"/>
                </a:solidFill>
                <a:latin typeface="Tahoma" panose="020B0604030504040204" pitchFamily="34" charset="0"/>
              </a:rPr>
              <a:t>rx</a:t>
            </a:r>
            <a:r>
              <a:rPr lang="ko-KR" altLang="en-US" b="0" i="0" u="none" strike="noStrike" baseline="0" dirty="0">
                <a:solidFill>
                  <a:schemeClr val="tx1"/>
                </a:solidFill>
                <a:latin typeface="MalgunGothic"/>
              </a:rPr>
              <a:t>은 케이블의 </a:t>
            </a:r>
            <a:r>
              <a:rPr lang="en-US" altLang="ko-KR" b="0" i="0" u="none" strike="noStrike" baseline="0" dirty="0" err="1">
                <a:solidFill>
                  <a:schemeClr val="tx1"/>
                </a:solidFill>
                <a:latin typeface="Tahoma" panose="020B0604030504040204" pitchFamily="34" charset="0"/>
              </a:rPr>
              <a:t>tx</a:t>
            </a:r>
            <a:r>
              <a:rPr lang="ko-KR" altLang="en-US" b="0" i="0" u="none" strike="noStrike" baseline="0" dirty="0">
                <a:solidFill>
                  <a:schemeClr val="tx1"/>
                </a:solidFill>
                <a:latin typeface="MalgunGothic"/>
              </a:rPr>
              <a:t>에 연결</a:t>
            </a:r>
            <a:endParaRPr lang="ko-KR" altLang="en-US" sz="3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125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D3A92-5A78-949B-4D98-F8D2EFA29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 mini-LiDAR distance measure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78431-8268-1E8E-49D2-7465695AE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Source code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52BFC3-56F8-DCD9-1124-73592B8A6A76}"/>
              </a:ext>
            </a:extLst>
          </p:cNvPr>
          <p:cNvSpPr/>
          <p:nvPr/>
        </p:nvSpPr>
        <p:spPr>
          <a:xfrm>
            <a:off x="1850822" y="1947483"/>
            <a:ext cx="3868662" cy="3800854"/>
          </a:xfrm>
          <a:prstGeom prst="rect">
            <a:avLst/>
          </a:prstGeom>
          <a:solidFill>
            <a:srgbClr val="FEF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import serial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import time</a:t>
            </a:r>
          </a:p>
          <a:p>
            <a:pPr algn="l"/>
            <a:endParaRPr lang="en-US" altLang="ko-KR" sz="1100" dirty="0">
              <a:solidFill>
                <a:schemeClr val="tx1"/>
              </a:solidFill>
              <a:latin typeface="+mj-lt"/>
            </a:endParaRPr>
          </a:p>
          <a:p>
            <a:pPr algn="l"/>
            <a:endParaRPr lang="en-US" altLang="ko-KR" sz="1100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altLang="ko-KR" sz="1100" b="1" dirty="0">
                <a:solidFill>
                  <a:srgbClr val="0000CC"/>
                </a:solidFill>
                <a:latin typeface="+mj-lt"/>
              </a:rPr>
              <a:t>def </a:t>
            </a:r>
            <a:r>
              <a:rPr lang="en-US" altLang="ko-KR" sz="1100" b="1" dirty="0" err="1">
                <a:solidFill>
                  <a:srgbClr val="0000CC"/>
                </a:solidFill>
                <a:latin typeface="+mj-lt"/>
              </a:rPr>
              <a:t>Get_Dist_From_Lidar</a:t>
            </a:r>
            <a:r>
              <a:rPr lang="en-US" altLang="ko-KR" sz="1100" b="1" dirty="0">
                <a:solidFill>
                  <a:srgbClr val="0000CC"/>
                </a:solidFill>
                <a:latin typeface="+mj-lt"/>
              </a:rPr>
              <a:t>(ser):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   while True: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       count = 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ser.in_waiting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       if count &gt; 8: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           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recv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= 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ser.read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(9)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           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ser.reset_input_buffer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()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           if 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recv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[0] == 0x59 and 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recv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[1] == 0x59: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               distance = 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recv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[2] + 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recv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[3] * 256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               strength = 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recv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[4] + 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recv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[5] * 256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               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ser.reset_input_buffer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()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               return distance</a:t>
            </a:r>
          </a:p>
          <a:p>
            <a:pPr algn="l"/>
            <a:endParaRPr lang="en-US" altLang="ko-KR" sz="1100" dirty="0">
              <a:solidFill>
                <a:schemeClr val="tx1"/>
              </a:solidFill>
              <a:latin typeface="+mj-lt"/>
            </a:endParaRPr>
          </a:p>
          <a:p>
            <a:pPr algn="l"/>
            <a:endParaRPr lang="en-US" altLang="ko-KR" sz="1100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ser = 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serial.Serial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("/dev/ttyUSB0", 115200) # serial</a:t>
            </a:r>
          </a:p>
          <a:p>
            <a:pPr algn="l"/>
            <a:endParaRPr lang="en-US" altLang="ko-KR" sz="1100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# ser=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serial.Serial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("/dev/serial0", 115200)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F30E5D-313D-F44A-6024-E8D1D8DCDFBA}"/>
              </a:ext>
            </a:extLst>
          </p:cNvPr>
          <p:cNvSpPr/>
          <p:nvPr/>
        </p:nvSpPr>
        <p:spPr>
          <a:xfrm>
            <a:off x="6472518" y="1947483"/>
            <a:ext cx="4263108" cy="3800854"/>
          </a:xfrm>
          <a:prstGeom prst="rect">
            <a:avLst/>
          </a:prstGeom>
          <a:solidFill>
            <a:srgbClr val="FEF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100" b="1" dirty="0">
                <a:solidFill>
                  <a:srgbClr val="0000CC"/>
                </a:solidFill>
                <a:latin typeface="+mj-lt"/>
              </a:rPr>
              <a:t>def main():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   while True: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       try: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           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dist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= 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Get_Dist_From_Lidar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(ser)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           print("distance = {}".format(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dist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)) # printout distance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           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time.sleep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(1)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       except 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KeyboardInterrupt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           break</a:t>
            </a:r>
          </a:p>
          <a:p>
            <a:pPr algn="l"/>
            <a:endParaRPr lang="en-US" altLang="ko-KR" sz="1100" dirty="0">
              <a:solidFill>
                <a:schemeClr val="tx1"/>
              </a:solidFill>
              <a:latin typeface="+mj-lt"/>
            </a:endParaRPr>
          </a:p>
          <a:p>
            <a:pPr algn="l"/>
            <a:endParaRPr lang="en-US" altLang="ko-KR" sz="1100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if __name__ == "__main__":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   main()</a:t>
            </a:r>
          </a:p>
        </p:txBody>
      </p:sp>
    </p:spTree>
    <p:extLst>
      <p:ext uri="{BB962C8B-B14F-4D97-AF65-F5344CB8AC3E}">
        <p14:creationId xmlns:p14="http://schemas.microsoft.com/office/powerpoint/2010/main" val="4288732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3B8E8-0C35-B0E8-987E-A271C059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 mini-LiDAR</a:t>
            </a:r>
            <a:r>
              <a:rPr lang="ko-KR" altLang="en-US" dirty="0"/>
              <a:t>를 사용한 거리 측정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A8576E-9846-22F3-1007-40F0ADFC2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TF LiDAR</a:t>
            </a:r>
            <a:r>
              <a:rPr lang="ko-KR" altLang="en-US" dirty="0"/>
              <a:t>를 사용한 거리 측정</a:t>
            </a:r>
            <a:endParaRPr lang="en-US" altLang="ko-KR" dirty="0"/>
          </a:p>
          <a:p>
            <a:pPr lvl="1"/>
            <a:r>
              <a:rPr lang="en-US" altLang="ko-KR" sz="1600" b="0" dirty="0">
                <a:solidFill>
                  <a:schemeClr val="tx1"/>
                </a:solidFill>
              </a:rPr>
              <a:t>TF mini-LiDAR </a:t>
            </a:r>
            <a:r>
              <a:rPr lang="ko-KR" altLang="en-US" sz="1600" b="0" dirty="0">
                <a:solidFill>
                  <a:schemeClr val="tx1"/>
                </a:solidFill>
              </a:rPr>
              <a:t>앞에 물체를 이동시키며 측정된 거리와 비교하여 거리측정이 정상적으로 이루어진 것을 확인</a:t>
            </a:r>
            <a:r>
              <a:rPr lang="en-US" altLang="ko-KR" sz="1600" b="0" dirty="0">
                <a:solidFill>
                  <a:schemeClr val="tx1"/>
                </a:solidFill>
              </a:rPr>
              <a:t>.</a:t>
            </a:r>
            <a:endParaRPr lang="ko-KR" altLang="en-US" sz="1600" b="0" dirty="0">
              <a:solidFill>
                <a:schemeClr val="tx1"/>
              </a:solidFill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17F5151-481A-BDA9-23B1-ECF56EA9E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400" y="2281533"/>
            <a:ext cx="5471199" cy="372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41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E46FF-8400-2065-0596-D6989732B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Color LED </a:t>
            </a:r>
            <a:r>
              <a:rPr lang="ko-KR" altLang="en-US" dirty="0"/>
              <a:t>회로도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938AA-F7CF-062D-7F8E-463B81236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Color LED </a:t>
            </a:r>
            <a:r>
              <a:rPr lang="ko-KR" altLang="en-US" dirty="0"/>
              <a:t>회로 구성</a:t>
            </a:r>
          </a:p>
        </p:txBody>
      </p:sp>
      <p:pic>
        <p:nvPicPr>
          <p:cNvPr id="5" name="그림 4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1ACC334C-A420-4E6F-C5DB-3CABCBF6C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259" y="1688831"/>
            <a:ext cx="5239481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73427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7371</TotalTime>
  <Words>1054</Words>
  <Application>Microsoft Office PowerPoint</Application>
  <PresentationFormat>와이드스크린</PresentationFormat>
  <Paragraphs>178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MalgunGothic</vt:lpstr>
      <vt:lpstr>굴림</vt:lpstr>
      <vt:lpstr>맑은 고딕</vt:lpstr>
      <vt:lpstr>Arial</vt:lpstr>
      <vt:lpstr>Franklin Gothic Medium</vt:lpstr>
      <vt:lpstr>Tahoma</vt:lpstr>
      <vt:lpstr>Times New Roman</vt:lpstr>
      <vt:lpstr>Wingdings</vt:lpstr>
      <vt:lpstr>1_디자인 사용자 지정</vt:lpstr>
      <vt:lpstr>디자인 사용자 지정</vt:lpstr>
      <vt:lpstr>2023 Smart Mobility Embedded System Programming Camp Raspberry Pi Control</vt:lpstr>
      <vt:lpstr>Servo motor</vt:lpstr>
      <vt:lpstr>Servo motor의 각도 조절</vt:lpstr>
      <vt:lpstr>PWM을 통한 Servo motor Control</vt:lpstr>
      <vt:lpstr>TF mini-LiDAR</vt:lpstr>
      <vt:lpstr>TF mini-LiDAR 센서 연결</vt:lpstr>
      <vt:lpstr>TF mini-LiDAR distance measure</vt:lpstr>
      <vt:lpstr>TF mini-LiDAR를 사용한 거리 측정</vt:lpstr>
      <vt:lpstr>Color LED 회로도</vt:lpstr>
      <vt:lpstr>Color LED Control</vt:lpstr>
      <vt:lpstr>Step motor Control</vt:lpstr>
      <vt:lpstr>Step motor 제어 방식</vt:lpstr>
      <vt:lpstr>Step motor 실행</vt:lpstr>
    </vt:vector>
  </TitlesOfParts>
  <Manager/>
  <Company>영남대학교 대학원 정보통신공학과 차세대 네트워킹 연구실 (YNU-ANTL)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YNU-ANTL 논문/세미나 발표양식</dc:title>
  <dc:creator>김영탁</dc:creator>
  <cp:lastModifiedBy>ANTL</cp:lastModifiedBy>
  <cp:revision>2246</cp:revision>
  <cp:lastPrinted>2023-02-13T11:04:21Z</cp:lastPrinted>
  <dcterms:created xsi:type="dcterms:W3CDTF">2001-05-02T14:02:58Z</dcterms:created>
  <dcterms:modified xsi:type="dcterms:W3CDTF">2023-02-13T11:25:04Z</dcterms:modified>
  <cp:version>0906.0100.01</cp:version>
</cp:coreProperties>
</file>