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5B1B222B-9853-4D7C-970C-B9FCA429CE6E}">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782c48e2d_0_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c782c48e2d_0_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11C8120-DD1A-0714-BA80-EF95C0B28821}"/>
              </a:ext>
            </a:extLst>
          </p:cNvPr>
          <p:cNvSpPr>
            <a:spLocks noGrp="1"/>
          </p:cNvSpPr>
          <p:nvPr>
            <p:ph type="ctrTitle"/>
          </p:nvPr>
        </p:nvSpPr>
        <p:spPr>
          <a:xfrm>
            <a:off x="4003265" y="407472"/>
            <a:ext cx="7445785" cy="738664"/>
          </a:xfrm>
        </p:spPr>
        <p:txBody>
          <a:bodyPr numCol="1"/>
          <a:lstStyle/>
          <a:p>
            <a:r>
              <a:rPr lang="en-IN" dirty="0">
                <a:solidFill>
                  <a:schemeClr val="accent3">
                    <a:lumMod val="50000"/>
                  </a:schemeClr>
                </a:solidFill>
                <a:latin typeface="Avenir Next LT Pro Light" panose="020B0304020202020204" pitchFamily="34" charset="0"/>
              </a:rPr>
              <a:t>ANTO JERIN JOSHVA.A</a:t>
            </a:r>
          </a:p>
        </p:txBody>
      </p:sp>
      <p:sp>
        <p:nvSpPr>
          <p:cNvPr id="3" name="Subtitle 2">
            <a:extLst>
              <a:ext uri="{FF2B5EF4-FFF2-40B4-BE49-F238E27FC236}">
                <a16:creationId xmlns:a16="http://schemas.microsoft.com/office/drawing/2014/main" id="{2E02E3EE-5A3B-BFE8-6958-5D28618E05C3}"/>
              </a:ext>
            </a:extLst>
          </p:cNvPr>
          <p:cNvSpPr>
            <a:spLocks noGrp="1"/>
          </p:cNvSpPr>
          <p:nvPr>
            <p:ph type="subTitle" idx="1"/>
          </p:nvPr>
        </p:nvSpPr>
        <p:spPr>
          <a:xfrm>
            <a:off x="5112774" y="3191551"/>
            <a:ext cx="8534400" cy="830997"/>
          </a:xfrm>
        </p:spPr>
        <p:txBody>
          <a:bodyPr/>
          <a:lstStyle/>
          <a:p>
            <a:r>
              <a:rPr lang="en-IN" sz="5400" dirty="0">
                <a:solidFill>
                  <a:schemeClr val="bg2">
                    <a:lumMod val="75000"/>
                  </a:schemeClr>
                </a:solidFill>
                <a:latin typeface="Avenir Next LT Pro Light" panose="020B0304020202020204" pitchFamily="34" charset="0"/>
              </a:rPr>
              <a:t>KEYLOGGER</a:t>
            </a:r>
          </a:p>
        </p:txBody>
      </p:sp>
      <p:sp>
        <p:nvSpPr>
          <p:cNvPr id="62" name="Google Shape;62;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chemeClr val="bg2">
                    <a:lumMod val="75000"/>
                  </a:schemeClr>
                </a:solidFill>
                <a:latin typeface="Sitka Display Semibold" pitchFamily="2" charset="0"/>
              </a:rPr>
              <a:t>MODELLING</a:t>
            </a:r>
            <a:endParaRPr dirty="0">
              <a:solidFill>
                <a:schemeClr val="bg2">
                  <a:lumMod val="75000"/>
                </a:schemeClr>
              </a:solidFill>
              <a:latin typeface="Sitka Display Semibold" pitchFamily="2" charset="0"/>
            </a:endParaRPr>
          </a:p>
        </p:txBody>
      </p:sp>
      <p:sp>
        <p:nvSpPr>
          <p:cNvPr id="193" name="Google Shape;193;p16"/>
          <p:cNvSpPr txBox="1"/>
          <p:nvPr/>
        </p:nvSpPr>
        <p:spPr>
          <a:xfrm>
            <a:off x="621788" y="935395"/>
            <a:ext cx="9627300" cy="5234400"/>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2400" dirty="0">
                <a:solidFill>
                  <a:schemeClr val="tx2">
                    <a:lumMod val="25000"/>
                  </a:schemeClr>
                </a:solidFill>
                <a:latin typeface="Sitka Display Semibold" pitchFamily="2" charset="0"/>
              </a:rPr>
              <a:t>State Diagram</a:t>
            </a:r>
            <a:r>
              <a:rPr lang="en-US" sz="2400" dirty="0">
                <a:latin typeface="Avenir Next LT Pro Light" panose="020B0304020202020204" pitchFamily="34" charset="0"/>
              </a:rPr>
              <a:t>: A map showing different states our plugin can be in, like "Active" or "Detecting Keylogger."</a:t>
            </a:r>
          </a:p>
          <a:p>
            <a:pPr marL="457200" indent="-457200">
              <a:buFont typeface="Arial" panose="020B0604020202020204" pitchFamily="34" charset="0"/>
              <a:buChar char="•"/>
            </a:pPr>
            <a:r>
              <a:rPr lang="en-US" sz="2400" dirty="0">
                <a:solidFill>
                  <a:schemeClr val="tx2">
                    <a:lumMod val="25000"/>
                  </a:schemeClr>
                </a:solidFill>
                <a:latin typeface="Sitka Display Semibold" pitchFamily="2" charset="0"/>
              </a:rPr>
              <a:t>Flowchart</a:t>
            </a:r>
            <a:r>
              <a:rPr lang="en-US" sz="2400" dirty="0">
                <a:latin typeface="Avenir Next LT Pro Light" panose="020B0304020202020204" pitchFamily="34" charset="0"/>
              </a:rPr>
              <a:t>: A step-by-step guide showing what our plugin does when it detects a keylogger.</a:t>
            </a:r>
          </a:p>
          <a:p>
            <a:pPr marL="457200" indent="-457200">
              <a:buFont typeface="Arial" panose="020B0604020202020204" pitchFamily="34" charset="0"/>
              <a:buChar char="•"/>
            </a:pPr>
            <a:r>
              <a:rPr lang="en-US" sz="2400" dirty="0">
                <a:solidFill>
                  <a:schemeClr val="tx2">
                    <a:lumMod val="25000"/>
                  </a:schemeClr>
                </a:solidFill>
                <a:latin typeface="Sitka Display Semibold" pitchFamily="2" charset="0"/>
              </a:rPr>
              <a:t>UML Diagrams</a:t>
            </a:r>
            <a:r>
              <a:rPr lang="en-US" sz="2400" dirty="0">
                <a:latin typeface="Avenir Next LT Pro Light" panose="020B0304020202020204" pitchFamily="34" charset="0"/>
              </a:rPr>
              <a:t>: Blueprints showing how different parts of our plugin work together.  </a:t>
            </a:r>
          </a:p>
          <a:p>
            <a:pPr marL="457200" indent="-457200">
              <a:buFont typeface="Arial" panose="020B0604020202020204" pitchFamily="34" charset="0"/>
              <a:buChar char="•"/>
            </a:pPr>
            <a:r>
              <a:rPr lang="en-US" sz="2400" dirty="0">
                <a:solidFill>
                  <a:schemeClr val="tx2">
                    <a:lumMod val="25000"/>
                  </a:schemeClr>
                </a:solidFill>
                <a:latin typeface="Sitka Display Semibold" pitchFamily="2" charset="0"/>
              </a:rPr>
              <a:t>User Interface Mockups</a:t>
            </a:r>
            <a:r>
              <a:rPr lang="en-US" sz="2400" dirty="0">
                <a:latin typeface="Avenir Next LT Pro Light" panose="020B0304020202020204" pitchFamily="34" charset="0"/>
              </a:rPr>
              <a:t>: Sketches of what </a:t>
            </a:r>
            <a:r>
              <a:rPr lang="en-US" sz="2400" dirty="0" err="1">
                <a:latin typeface="Avenir Next LT Pro Light" panose="020B0304020202020204" pitchFamily="34" charset="0"/>
              </a:rPr>
              <a:t>ourplugin's</a:t>
            </a:r>
            <a:r>
              <a:rPr lang="en-US" sz="2400" dirty="0">
                <a:latin typeface="Avenir Next LT Pro Light" panose="020B0304020202020204" pitchFamily="34" charset="0"/>
              </a:rPr>
              <a:t> screens will look like.</a:t>
            </a:r>
          </a:p>
          <a:p>
            <a:pPr marL="457200" indent="-457200">
              <a:buFont typeface="Arial" panose="020B0604020202020204" pitchFamily="34" charset="0"/>
              <a:buChar char="•"/>
            </a:pPr>
            <a:r>
              <a:rPr lang="en-US" sz="2400" dirty="0">
                <a:latin typeface="Avenir Next LT Pro Light" panose="020B0304020202020204" pitchFamily="34" charset="0"/>
              </a:rPr>
              <a:t>These tools help us plan, understand, and design our plugin effectively.</a:t>
            </a:r>
          </a:p>
          <a:p>
            <a:pPr marL="457200" lvl="0" indent="-457200" rtl="0">
              <a:spcBef>
                <a:spcPts val="0"/>
              </a:spcBef>
              <a:spcAft>
                <a:spcPts val="0"/>
              </a:spcAft>
              <a:buFont typeface="Arial" panose="020B0604020202020204" pitchFamily="34" charset="0"/>
              <a:buChar char="•"/>
            </a:pPr>
            <a:endParaRPr sz="2400" dirty="0">
              <a:latin typeface="Avenir Next LT Pro Light" panose="020B0304020202020204" pitchFamily="34" charset="0"/>
              <a:ea typeface="Calibri"/>
              <a:cs typeface="Calibri"/>
              <a:sym typeface="Calibri"/>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9" name="Google Shape;199;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0" name="Google Shape;200;p17"/>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01" name="Google Shape;201;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02" name="Google Shape;202;p17"/>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chemeClr val="accent4">
                    <a:lumMod val="75000"/>
                  </a:schemeClr>
                </a:solidFill>
              </a:rPr>
              <a:t>MODELLING</a:t>
            </a:r>
            <a:endParaRPr dirty="0">
              <a:solidFill>
                <a:schemeClr val="accent4">
                  <a:lumMod val="75000"/>
                </a:schemeClr>
              </a:solidFill>
            </a:endParaRPr>
          </a:p>
        </p:txBody>
      </p:sp>
      <p:pic>
        <p:nvPicPr>
          <p:cNvPr id="2" name="Picture Placeholder 4">
            <a:extLst>
              <a:ext uri="{FF2B5EF4-FFF2-40B4-BE49-F238E27FC236}">
                <a16:creationId xmlns:a16="http://schemas.microsoft.com/office/drawing/2014/main" id="{B4963C1C-75B5-C10C-13D6-2BA47CEA9E78}"/>
              </a:ext>
            </a:extLst>
          </p:cNvPr>
          <p:cNvPicPr>
            <a:picLocks noChangeAspect="1"/>
          </p:cNvPicPr>
          <p:nvPr/>
        </p:nvPicPr>
        <p:blipFill>
          <a:blip r:embed="rId4"/>
          <a:srcRect t="6830" b="6830"/>
          <a:stretch>
            <a:fillRect/>
          </a:stretch>
        </p:blipFill>
        <p:spPr>
          <a:xfrm>
            <a:off x="5645983" y="1587098"/>
            <a:ext cx="4080011" cy="3522675"/>
          </a:xfrm>
          <a:custGeom>
            <a:avLst/>
            <a:gdLst>
              <a:gd name="connsiteX0" fmla="*/ 6573720 w 6670675"/>
              <a:gd name="connsiteY0" fmla="*/ 0 h 5759450"/>
              <a:gd name="connsiteX1" fmla="*/ 6670675 w 6670675"/>
              <a:gd name="connsiteY1" fmla="*/ 0 h 5759450"/>
              <a:gd name="connsiteX2" fmla="*/ 6670675 w 6670675"/>
              <a:gd name="connsiteY2" fmla="*/ 5759450 h 5759450"/>
              <a:gd name="connsiteX3" fmla="*/ 0 w 6670675"/>
              <a:gd name="connsiteY3" fmla="*/ 5759450 h 5759450"/>
              <a:gd name="connsiteX4" fmla="*/ 0 w 6670675"/>
              <a:gd name="connsiteY4" fmla="*/ 5669502 h 5759450"/>
              <a:gd name="connsiteX5" fmla="*/ 6573720 w 6670675"/>
              <a:gd name="connsiteY5" fmla="*/ 5669502 h 5759450"/>
              <a:gd name="connsiteX6" fmla="*/ 0 w 6670675"/>
              <a:gd name="connsiteY6" fmla="*/ 0 h 5759450"/>
              <a:gd name="connsiteX7" fmla="*/ 6562411 w 6670675"/>
              <a:gd name="connsiteY7" fmla="*/ 0 h 5759450"/>
              <a:gd name="connsiteX8" fmla="*/ 6562411 w 6670675"/>
              <a:gd name="connsiteY8" fmla="*/ 5658193 h 5759450"/>
              <a:gd name="connsiteX9" fmla="*/ 0 w 6670675"/>
              <a:gd name="connsiteY9" fmla="*/ 5658193 h 575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70675" h="5759450">
                <a:moveTo>
                  <a:pt x="6573720" y="0"/>
                </a:moveTo>
                <a:lnTo>
                  <a:pt x="6670675" y="0"/>
                </a:lnTo>
                <a:lnTo>
                  <a:pt x="6670675" y="5759450"/>
                </a:lnTo>
                <a:lnTo>
                  <a:pt x="0" y="5759450"/>
                </a:lnTo>
                <a:lnTo>
                  <a:pt x="0" y="5669502"/>
                </a:lnTo>
                <a:lnTo>
                  <a:pt x="6573720" y="5669502"/>
                </a:lnTo>
                <a:close/>
                <a:moveTo>
                  <a:pt x="0" y="0"/>
                </a:moveTo>
                <a:lnTo>
                  <a:pt x="6562411" y="0"/>
                </a:lnTo>
                <a:lnTo>
                  <a:pt x="6562411" y="5658193"/>
                </a:lnTo>
                <a:lnTo>
                  <a:pt x="0" y="5658193"/>
                </a:lnTo>
                <a:close/>
              </a:path>
            </a:pathLst>
          </a:custGeom>
        </p:spPr>
      </p:pic>
      <p:pic>
        <p:nvPicPr>
          <p:cNvPr id="3" name="Content Placeholder 5">
            <a:extLst>
              <a:ext uri="{FF2B5EF4-FFF2-40B4-BE49-F238E27FC236}">
                <a16:creationId xmlns:a16="http://schemas.microsoft.com/office/drawing/2014/main" id="{7315A3E6-B570-DFE2-473A-B1394D31A335}"/>
              </a:ext>
            </a:extLst>
          </p:cNvPr>
          <p:cNvPicPr>
            <a:picLocks noChangeAspect="1"/>
          </p:cNvPicPr>
          <p:nvPr/>
        </p:nvPicPr>
        <p:blipFill>
          <a:blip r:embed="rId5"/>
          <a:stretch>
            <a:fillRect/>
          </a:stretch>
        </p:blipFill>
        <p:spPr>
          <a:xfrm>
            <a:off x="829368" y="2445158"/>
            <a:ext cx="4115157" cy="113070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752119"/>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a:solidFill>
                  <a:schemeClr val="accent2">
                    <a:lumMod val="50000"/>
                  </a:schemeClr>
                </a:solidFill>
                <a:latin typeface="Sitka Display Semibold" pitchFamily="2" charset="0"/>
              </a:rPr>
              <a:t>RESULTS</a:t>
            </a:r>
            <a:endParaRPr dirty="0">
              <a:solidFill>
                <a:schemeClr val="accent2">
                  <a:lumMod val="50000"/>
                </a:schemeClr>
              </a:solidFill>
              <a:latin typeface="Sitka Display Semibold" pitchFamily="2" charset="0"/>
            </a:endParaRPr>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a:p>
        </p:txBody>
      </p:sp>
      <p:sp>
        <p:nvSpPr>
          <p:cNvPr id="215" name="Google Shape;215;p18"/>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552073" y="1380860"/>
            <a:ext cx="7872900" cy="4483800"/>
          </a:xfrm>
          <a:prstGeom prst="rect">
            <a:avLst/>
          </a:prstGeom>
          <a:noFill/>
          <a:ln>
            <a:noFill/>
          </a:ln>
        </p:spPr>
        <p:txBody>
          <a:bodyPr spcFirstLastPara="1" wrap="square" lIns="91425" tIns="91425" rIns="91425" bIns="91425" anchor="t" anchorCtr="0">
            <a:noAutofit/>
          </a:bodyPr>
          <a:lstStyle/>
          <a:p>
            <a:r>
              <a:rPr lang="en-US" sz="1800" dirty="0">
                <a:solidFill>
                  <a:schemeClr val="accent3">
                    <a:lumMod val="50000"/>
                  </a:schemeClr>
                </a:solidFill>
                <a:latin typeface="Avenir Next LT Pro Light" panose="020B0304020202020204" pitchFamily="34" charset="0"/>
              </a:rPr>
              <a:t>The end users of the keylogger prevention plugin would typically be individuals or organizations who want to protect their sensitive information from being captured by keyloggers. This could include:</a:t>
            </a:r>
          </a:p>
          <a:p>
            <a:r>
              <a:rPr lang="en-US" sz="1800" dirty="0">
                <a:solidFill>
                  <a:schemeClr val="accent3">
                    <a:lumMod val="50000"/>
                  </a:schemeClr>
                </a:solidFill>
                <a:latin typeface="Avenir Next LT Pro Light" panose="020B0304020202020204" pitchFamily="34" charset="0"/>
              </a:rPr>
              <a:t>1. Individual users concerned about their privacy and security while using their computers for personal or work-related tasks.</a:t>
            </a:r>
          </a:p>
          <a:p>
            <a:r>
              <a:rPr lang="en-US" sz="1800" dirty="0">
                <a:solidFill>
                  <a:schemeClr val="accent3">
                    <a:lumMod val="50000"/>
                  </a:schemeClr>
                </a:solidFill>
                <a:latin typeface="Avenir Next LT Pro Light" panose="020B0304020202020204" pitchFamily="34" charset="0"/>
              </a:rPr>
              <a:t>2. Businesses and organizations aiming to safeguard confidential data, such as login credentials, financial information, or proprietary data, from unauthorized access.</a:t>
            </a:r>
          </a:p>
          <a:p>
            <a:r>
              <a:rPr lang="en-US" sz="1800" dirty="0">
                <a:solidFill>
                  <a:schemeClr val="accent3">
                    <a:lumMod val="50000"/>
                  </a:schemeClr>
                </a:solidFill>
                <a:latin typeface="Avenir Next LT Pro Light" panose="020B0304020202020204" pitchFamily="34" charset="0"/>
              </a:rPr>
              <a:t>3. IT administrators responsible for managing computer systems within an organization and implementing security measures to prevent data breaches and unauthorized access.</a:t>
            </a:r>
          </a:p>
          <a:p>
            <a:r>
              <a:rPr lang="en-US" sz="1800" dirty="0">
                <a:solidFill>
                  <a:schemeClr val="accent3">
                    <a:lumMod val="50000"/>
                  </a:schemeClr>
                </a:solidFill>
                <a:latin typeface="Avenir Next LT Pro Light" panose="020B0304020202020204" pitchFamily="34" charset="0"/>
              </a:rPr>
              <a:t>4. Any entity or individual seeking to enhance the overall security posture of their computing environment by mitigating the risks associated with keylogging activities.</a:t>
            </a:r>
          </a:p>
          <a:p>
            <a:pPr marL="0" lvl="0" indent="0" algn="l" rtl="0">
              <a:spcBef>
                <a:spcPts val="0"/>
              </a:spcBef>
              <a:spcAft>
                <a:spcPts val="0"/>
              </a:spcAft>
              <a:buNone/>
            </a:pPr>
            <a:endParaRPr sz="1800" dirty="0">
              <a:solidFill>
                <a:schemeClr val="accent3">
                  <a:lumMod val="50000"/>
                </a:schemeClr>
              </a:solidFill>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dirty="0">
                <a:solidFill>
                  <a:schemeClr val="accent3">
                    <a:lumMod val="75000"/>
                  </a:schemeClr>
                </a:solidFill>
                <a:latin typeface="Avenir Next LT Pro Light" panose="020B0304020202020204" pitchFamily="34" charset="0"/>
              </a:rPr>
              <a:t>PROJECT TITLE</a:t>
            </a:r>
            <a:endParaRPr sz="4250" dirty="0">
              <a:solidFill>
                <a:schemeClr val="accent3">
                  <a:lumMod val="75000"/>
                </a:schemeClr>
              </a:solidFill>
              <a:latin typeface="Avenir Next LT Pro Light" panose="020B0304020202020204" pitchFamily="34" charset="0"/>
            </a:endParaRPr>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200" b="1" dirty="0">
                <a:solidFill>
                  <a:schemeClr val="bg2"/>
                </a:solidFill>
                <a:latin typeface="Avenir Next LT Pro Light" panose="020B0304020202020204" pitchFamily="34" charset="0"/>
                <a:ea typeface="Calibri"/>
                <a:cs typeface="Calibri"/>
                <a:sym typeface="Calibri"/>
              </a:rPr>
              <a:t>KEYLOGGER PREVENTION PLUGIN</a:t>
            </a:r>
            <a:endParaRPr sz="3200" b="1" dirty="0">
              <a:solidFill>
                <a:schemeClr val="bg2"/>
              </a:solidFill>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57729"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812654"/>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solidFill>
                  <a:schemeClr val="bg2">
                    <a:lumMod val="75000"/>
                  </a:schemeClr>
                </a:solidFill>
                <a:latin typeface="Avenir Next LT Pro Light" panose="020B0304020202020204" pitchFamily="34" charset="0"/>
              </a:rPr>
              <a:t>AGENDA</a:t>
            </a:r>
            <a:endParaRPr dirty="0">
              <a:solidFill>
                <a:schemeClr val="bg2">
                  <a:lumMod val="75000"/>
                </a:schemeClr>
              </a:solidFill>
              <a:latin typeface="Avenir Next LT Pro Light" panose="020B0304020202020204" pitchFamily="34" charset="0"/>
            </a:endParaRPr>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2177750" y="1288026"/>
            <a:ext cx="6567900" cy="3716593"/>
          </a:xfrm>
          <a:prstGeom prst="rect">
            <a:avLst/>
          </a:prstGeom>
          <a:noFill/>
          <a:ln>
            <a:noFill/>
          </a:ln>
        </p:spPr>
        <p:txBody>
          <a:bodyPr spcFirstLastPara="1" wrap="square" lIns="91425" tIns="91425" rIns="91425" bIns="91425" anchor="t" anchorCtr="0">
            <a:noAutofit/>
          </a:bodyPr>
          <a:lstStyle/>
          <a:p>
            <a:pPr marL="0" indent="0" algn="l">
              <a:buNone/>
            </a:pPr>
            <a:r>
              <a:rPr lang="en-US" sz="2400" b="0" i="0" dirty="0">
                <a:solidFill>
                  <a:schemeClr val="bg2">
                    <a:lumMod val="75000"/>
                  </a:schemeClr>
                </a:solidFill>
                <a:effectLst/>
                <a:latin typeface="Avenir Next LT Pro Light" panose="020B0304020202020204" pitchFamily="34" charset="0"/>
              </a:rPr>
              <a:t>Introduction: Overview of the meeting objectives and importance of developing a keylogger prevention plugin.</a:t>
            </a:r>
          </a:p>
          <a:p>
            <a:pPr marL="0" indent="0" algn="l">
              <a:buNone/>
            </a:pPr>
            <a:r>
              <a:rPr lang="en-US" sz="2400" dirty="0">
                <a:solidFill>
                  <a:schemeClr val="bg2">
                    <a:lumMod val="75000"/>
                  </a:schemeClr>
                </a:solidFill>
                <a:latin typeface="Avenir Next LT Pro Light" panose="020B0304020202020204" pitchFamily="34" charset="0"/>
              </a:rPr>
              <a:t>.</a:t>
            </a:r>
            <a:r>
              <a:rPr lang="en-US" sz="2400" b="0" i="0" dirty="0">
                <a:solidFill>
                  <a:schemeClr val="bg2">
                    <a:lumMod val="75000"/>
                  </a:schemeClr>
                </a:solidFill>
                <a:effectLst/>
                <a:latin typeface="Avenir Next LT Pro Light" panose="020B0304020202020204" pitchFamily="34" charset="0"/>
              </a:rPr>
              <a:t>Requirements: Discussion on essential features and functionalities needed for effective prevention.</a:t>
            </a:r>
          </a:p>
          <a:p>
            <a:pPr marL="0" indent="0" algn="l">
              <a:buNone/>
            </a:pPr>
            <a:r>
              <a:rPr lang="en-US" sz="2400" b="0" i="0" dirty="0">
                <a:solidFill>
                  <a:schemeClr val="bg2">
                    <a:lumMod val="75000"/>
                  </a:schemeClr>
                </a:solidFill>
                <a:effectLst/>
                <a:latin typeface="Avenir Next LT Pro Light" panose="020B0304020202020204" pitchFamily="34" charset="0"/>
              </a:rPr>
              <a:t>.Technical Approach: Explanation of planned development methods, languages, and architecture.</a:t>
            </a:r>
          </a:p>
          <a:p>
            <a:pPr marL="0" indent="0" algn="l">
              <a:buNone/>
            </a:pPr>
            <a:r>
              <a:rPr lang="en-US" sz="2400" dirty="0">
                <a:solidFill>
                  <a:schemeClr val="bg2">
                    <a:lumMod val="75000"/>
                  </a:schemeClr>
                </a:solidFill>
                <a:latin typeface="Avenir Next LT Pro Light" panose="020B0304020202020204" pitchFamily="34" charset="0"/>
              </a:rPr>
              <a:t>1 </a:t>
            </a:r>
            <a:r>
              <a:rPr lang="en-US" sz="2400" b="0" i="0" dirty="0">
                <a:solidFill>
                  <a:schemeClr val="bg2">
                    <a:lumMod val="75000"/>
                  </a:schemeClr>
                </a:solidFill>
                <a:effectLst/>
                <a:latin typeface="Avenir Next LT Pro Light" panose="020B0304020202020204" pitchFamily="34" charset="0"/>
              </a:rPr>
              <a:t>Development Plan: Presentation of the timeline, resource allocation, and potential challenges.</a:t>
            </a:r>
          </a:p>
          <a:p>
            <a:pPr marL="0" indent="0" algn="l">
              <a:buNone/>
            </a:pPr>
            <a:r>
              <a:rPr lang="en-US" sz="2400" dirty="0">
                <a:solidFill>
                  <a:schemeClr val="bg2">
                    <a:lumMod val="75000"/>
                  </a:schemeClr>
                </a:solidFill>
                <a:latin typeface="Avenir Next LT Pro Light" panose="020B0304020202020204" pitchFamily="34" charset="0"/>
              </a:rPr>
              <a:t>2 </a:t>
            </a:r>
            <a:r>
              <a:rPr lang="en-US" sz="2400" b="0" i="0" dirty="0">
                <a:solidFill>
                  <a:schemeClr val="bg2">
                    <a:lumMod val="75000"/>
                  </a:schemeClr>
                </a:solidFill>
                <a:effectLst/>
                <a:latin typeface="Avenir Next LT Pro Light" panose="020B0304020202020204" pitchFamily="34" charset="0"/>
              </a:rPr>
              <a:t>Next Steps: Recap of action items, assignment of responsibilities, and confirmation of follow-up meetings</a:t>
            </a:r>
            <a:endParaRPr sz="2400" b="1" dirty="0">
              <a:solidFill>
                <a:schemeClr val="bg2">
                  <a:lumMod val="75000"/>
                </a:schemeClr>
              </a:solidFill>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834072" y="575055"/>
            <a:ext cx="5638800"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Avenir Next LT Pro Light" panose="020B0304020202020204" pitchFamily="34" charset="0"/>
              </a:rPr>
              <a:t>PROBLEM	STATEMENT</a:t>
            </a:r>
            <a:endParaRPr sz="4250" dirty="0">
              <a:latin typeface="Avenir Next LT Pro Light" panose="020B0304020202020204" pitchFamily="34" charset="0"/>
            </a:endParaRPr>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1003325" y="2261419"/>
            <a:ext cx="5770500" cy="22909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tx2">
                    <a:lumMod val="25000"/>
                  </a:schemeClr>
                </a:solidFill>
                <a:effectLst/>
                <a:latin typeface="Avenir Next LT Pro Light" panose="020B0304020202020204" pitchFamily="34" charset="0"/>
              </a:rPr>
              <a:t>demonstrates a basic implementation of a keylogger prevention plugin using Python. It continuously monitors running processes and terminates any processes matching known keylogger process name demonstrates a basic implementation of a keylogger prevent demonstrates a basic implementation of a keylogger prevention plugin using Python. It continuously monitors running processes and terminates any processes matching known keylogger process names </a:t>
            </a:r>
            <a:r>
              <a:rPr lang="en-US" sz="1800" b="0" i="0" dirty="0" err="1">
                <a:solidFill>
                  <a:schemeClr val="tx2">
                    <a:lumMod val="25000"/>
                  </a:schemeClr>
                </a:solidFill>
                <a:effectLst/>
                <a:latin typeface="Avenir Next LT Pro Light" panose="020B0304020202020204" pitchFamily="34" charset="0"/>
              </a:rPr>
              <a:t>ntion</a:t>
            </a:r>
            <a:r>
              <a:rPr lang="en-US" sz="1800" b="0" i="0" dirty="0">
                <a:solidFill>
                  <a:schemeClr val="tx2">
                    <a:lumMod val="25000"/>
                  </a:schemeClr>
                </a:solidFill>
                <a:effectLst/>
                <a:latin typeface="Avenir Next LT Pro Light" panose="020B0304020202020204" pitchFamily="34" charset="0"/>
              </a:rPr>
              <a:t> plugin using Python. It continuously monitors running processes and terminates any processes matching known keylogger process names</a:t>
            </a:r>
            <a:endParaRPr sz="1800" dirty="0">
              <a:solidFill>
                <a:schemeClr val="tx2">
                  <a:lumMod val="25000"/>
                </a:schemeClr>
              </a:solidFill>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5264785" cy="132471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solidFill>
                  <a:srgbClr val="92D050"/>
                </a:solidFill>
              </a:rPr>
              <a:t>PROJECT	OVERVIEW</a:t>
            </a:r>
            <a:endParaRPr sz="4250" dirty="0">
              <a:solidFill>
                <a:srgbClr val="92D050"/>
              </a:solidFill>
            </a:endParaRPr>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829350" y="2456125"/>
            <a:ext cx="7684500" cy="327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bg2">
                    <a:lumMod val="75000"/>
                  </a:schemeClr>
                </a:solidFill>
                <a:latin typeface="Avenir Next LT Pro Light" panose="020B0304020202020204" pitchFamily="34" charset="0"/>
              </a:rPr>
              <a:t>The Keylogger Prevention Plugin is a user-centric project aimed at enhancing cybersecurity and protecting sensitive information. Through this project, users can safeguard their keystrokes from being captured by malicious keylogger software. The plugin will provide real-time monitoring and blocking of keylogger activities, ensuring the security and privacy of user input. Additionally, users will have access to customizable settings to tailor the plugin to their specific needs and preferences. The project aims to empower users with a proactive solution against keyloggers, promoting a safer online experience for individuals across various digital platforms</a:t>
            </a:r>
            <a:endParaRPr sz="1800" dirty="0">
              <a:solidFill>
                <a:schemeClr val="bg2">
                  <a:lumMod val="75000"/>
                </a:schemeClr>
              </a:solidFill>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558165" y="385444"/>
            <a:ext cx="9764395" cy="1020398"/>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solidFill>
                  <a:schemeClr val="bg2">
                    <a:lumMod val="50000"/>
                  </a:schemeClr>
                </a:solidFill>
                <a:latin typeface="Sitka Banner" pitchFamily="2" charset="0"/>
              </a:rPr>
              <a:t>WHO ARE THE END USERS?</a:t>
            </a:r>
            <a:endParaRPr sz="3200" dirty="0">
              <a:solidFill>
                <a:schemeClr val="bg2">
                  <a:lumMod val="50000"/>
                </a:schemeClr>
              </a:solidFill>
              <a:latin typeface="Sitka Banner" pitchFamily="2" charset="0"/>
            </a:endParaRPr>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1" name="Google Shape;151;p12"/>
          <p:cNvSpPr txBox="1"/>
          <p:nvPr/>
        </p:nvSpPr>
        <p:spPr>
          <a:xfrm>
            <a:off x="172900" y="1366684"/>
            <a:ext cx="9322800" cy="4315464"/>
          </a:xfrm>
          <a:prstGeom prst="rect">
            <a:avLst/>
          </a:prstGeom>
          <a:noFill/>
          <a:ln>
            <a:noFill/>
          </a:ln>
        </p:spPr>
        <p:txBody>
          <a:bodyPr spcFirstLastPara="1" wrap="square" lIns="91425" tIns="91425" rIns="91425" bIns="91425" anchor="t" anchorCtr="0">
            <a:noAutofit/>
          </a:bodyPr>
          <a:lstStyle/>
          <a:p>
            <a:r>
              <a:rPr lang="en-US" sz="1800" dirty="0">
                <a:latin typeface="Avenir Next LT Pro Light" panose="020B0304020202020204" pitchFamily="34" charset="0"/>
              </a:rPr>
              <a:t>The end users of the keylogger prevention plugin would typically be individuals or organizations who want to protect their sensitive information from being captured by keyloggers. This could include:</a:t>
            </a:r>
          </a:p>
          <a:p>
            <a:r>
              <a:rPr lang="en-US" sz="1800" dirty="0">
                <a:latin typeface="Avenir Next LT Pro Light" panose="020B0304020202020204" pitchFamily="34" charset="0"/>
              </a:rPr>
              <a:t>1. Individual users concerned about their privacy and security while using their computers for personal or work-related tasks.</a:t>
            </a:r>
          </a:p>
          <a:p>
            <a:r>
              <a:rPr lang="en-US" sz="1800" dirty="0">
                <a:latin typeface="Avenir Next LT Pro Light" panose="020B0304020202020204" pitchFamily="34" charset="0"/>
              </a:rPr>
              <a:t>2. Businesses and organizations aiming to safeguard confidential data, such as login credentials, financial information, or proprietary data, from unauthorized access.</a:t>
            </a:r>
          </a:p>
          <a:p>
            <a:r>
              <a:rPr lang="en-US" sz="1800" dirty="0">
                <a:latin typeface="Avenir Next LT Pro Light" panose="020B0304020202020204" pitchFamily="34" charset="0"/>
              </a:rPr>
              <a:t>3. IT administrators responsible for managing computer systems within an organization and implementing security measures to prevent data breaches and unauthorized access.</a:t>
            </a:r>
          </a:p>
          <a:p>
            <a:r>
              <a:rPr lang="en-US" sz="1800" dirty="0">
                <a:latin typeface="Avenir Next LT Pro Light" panose="020B0304020202020204" pitchFamily="34" charset="0"/>
              </a:rPr>
              <a:t>4. Any entity or individual seeking to enhance the overall security posture of their computing environment by mitigating the risks associated with keylogging activities.</a:t>
            </a:r>
          </a:p>
          <a:p>
            <a:pPr marL="0" lvl="0" indent="0" algn="l" rtl="0">
              <a:spcBef>
                <a:spcPts val="0"/>
              </a:spcBef>
              <a:spcAft>
                <a:spcPts val="0"/>
              </a:spcAft>
              <a:buClr>
                <a:schemeClr val="dk1"/>
              </a:buClr>
              <a:buSzPts val="1100"/>
              <a:buFont typeface="Arial"/>
              <a:buNone/>
            </a:pPr>
            <a:endParaRPr sz="1800" dirty="0">
              <a:latin typeface="Avenir Next LT Pro Light" panose="020B0304020202020204" pitchFamily="34" charset="0"/>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a:stretch/>
        </p:blipFill>
        <p:spPr>
          <a:xfrm>
            <a:off x="123825" y="2019300"/>
            <a:ext cx="2695574" cy="3248025"/>
          </a:xfrm>
          <a:prstGeom prst="rect">
            <a:avLst/>
          </a:prstGeom>
          <a:noFill/>
          <a:ln>
            <a:noFill/>
          </a:ln>
        </p:spPr>
      </p:pic>
      <p:sp>
        <p:nvSpPr>
          <p:cNvPr id="157" name="Google Shape;157;p13"/>
          <p:cNvSpPr txBox="1">
            <a:spLocks noGrp="1"/>
          </p:cNvSpPr>
          <p:nvPr>
            <p:ph type="title"/>
          </p:nvPr>
        </p:nvSpPr>
        <p:spPr>
          <a:xfrm>
            <a:off x="558175" y="385450"/>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solidFill>
                  <a:schemeClr val="bg2">
                    <a:lumMod val="75000"/>
                  </a:schemeClr>
                </a:solidFill>
                <a:latin typeface="Sitka Display Semibold" pitchFamily="2" charset="0"/>
              </a:rPr>
              <a:t>YOUR SOLUTION AND ITS VALUE PROPOSITION</a:t>
            </a:r>
            <a:endParaRPr sz="3600" dirty="0">
              <a:solidFill>
                <a:schemeClr val="bg2">
                  <a:lumMod val="75000"/>
                </a:schemeClr>
              </a:solidFill>
              <a:latin typeface="Sitka Display Semibold" pitchFamily="2" charset="0"/>
            </a:endParaRPr>
          </a:p>
        </p:txBody>
      </p:sp>
      <p:pic>
        <p:nvPicPr>
          <p:cNvPr id="158" name="Google Shape;158;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9" name="Google Shape;159;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2946175" y="2108150"/>
            <a:ext cx="7162500" cy="4451100"/>
          </a:xfrm>
          <a:prstGeom prst="rect">
            <a:avLst/>
          </a:prstGeom>
          <a:noFill/>
          <a:ln>
            <a:noFill/>
          </a:ln>
        </p:spPr>
        <p:txBody>
          <a:bodyPr spcFirstLastPara="1" wrap="square" lIns="91425" tIns="91425" rIns="91425" bIns="91425" anchor="t" anchorCtr="0">
            <a:noAutofit/>
          </a:bodyPr>
          <a:lstStyle/>
          <a:p>
            <a:r>
              <a:rPr lang="en-US" sz="2400" dirty="0" err="1">
                <a:solidFill>
                  <a:schemeClr val="accent3">
                    <a:lumMod val="50000"/>
                  </a:schemeClr>
                </a:solidFill>
                <a:latin typeface="Sitka Display Semibold" pitchFamily="2" charset="0"/>
              </a:rPr>
              <a:t>solution:</a:t>
            </a:r>
            <a:r>
              <a:rPr lang="en-US" sz="2400" dirty="0" err="1">
                <a:solidFill>
                  <a:schemeClr val="accent1">
                    <a:lumMod val="75000"/>
                  </a:schemeClr>
                </a:solidFill>
                <a:latin typeface="Avenir Next LT Pro Light" panose="020B0304020202020204" pitchFamily="34" charset="0"/>
              </a:rPr>
              <a:t>Our</a:t>
            </a:r>
            <a:r>
              <a:rPr lang="en-US" sz="2400" dirty="0">
                <a:solidFill>
                  <a:schemeClr val="accent1">
                    <a:lumMod val="75000"/>
                  </a:schemeClr>
                </a:solidFill>
                <a:latin typeface="Avenir Next LT Pro Light" panose="020B0304020202020204" pitchFamily="34" charset="0"/>
              </a:rPr>
              <a:t> solution is a robust keylogger prevention plugin designed to safeguard users' sensitive information from being captured by malicious keylogging software. By integrating seamlessly into the user's operating system or web browser, our plugin actively monitors and detects keylogger activity in real-time, preventing unauthorized access to keystrokes and ensuring the security of personal and confidential data</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123825" y="2019300"/>
            <a:ext cx="2415049" cy="3248025"/>
          </a:xfrm>
          <a:prstGeom prst="rect">
            <a:avLst/>
          </a:prstGeom>
          <a:noFill/>
          <a:ln>
            <a:noFill/>
          </a:ln>
        </p:spPr>
      </p:pic>
      <p:sp>
        <p:nvSpPr>
          <p:cNvPr id="167" name="Google Shape;167;p14"/>
          <p:cNvSpPr txBox="1">
            <a:spLocks noGrp="1"/>
          </p:cNvSpPr>
          <p:nvPr>
            <p:ph type="title"/>
          </p:nvPr>
        </p:nvSpPr>
        <p:spPr>
          <a:xfrm>
            <a:off x="514675" y="341950"/>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solidFill>
                  <a:schemeClr val="bg2">
                    <a:lumMod val="75000"/>
                  </a:schemeClr>
                </a:solidFill>
                <a:latin typeface="Sitka Display Semibold" pitchFamily="2" charset="0"/>
              </a:rPr>
              <a:t>YOUR SOLUTION AND ITS VALUE PROPOSITION</a:t>
            </a:r>
            <a:endParaRPr sz="3600" dirty="0">
              <a:solidFill>
                <a:schemeClr val="bg2">
                  <a:lumMod val="75000"/>
                </a:schemeClr>
              </a:solidFill>
              <a:latin typeface="Sitka Display Semibold" pitchFamily="2" charset="0"/>
            </a:endParaRPr>
          </a:p>
        </p:txBody>
      </p:sp>
      <p:pic>
        <p:nvPicPr>
          <p:cNvPr id="168" name="Google Shape;168;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9" name="Google Shape;169;p14"/>
          <p:cNvSpPr txBox="1"/>
          <p:nvPr/>
        </p:nvSpPr>
        <p:spPr>
          <a:xfrm>
            <a:off x="739775" y="6473337"/>
            <a:ext cx="1799100" cy="1764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14"/>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71" name="Google Shape;171;p14"/>
          <p:cNvSpPr txBox="1"/>
          <p:nvPr/>
        </p:nvSpPr>
        <p:spPr>
          <a:xfrm>
            <a:off x="2538874" y="1816300"/>
            <a:ext cx="7290575" cy="4451100"/>
          </a:xfrm>
          <a:prstGeom prst="rect">
            <a:avLst/>
          </a:prstGeom>
          <a:noFill/>
          <a:ln>
            <a:noFill/>
          </a:ln>
        </p:spPr>
        <p:txBody>
          <a:bodyPr spcFirstLastPara="1" wrap="square" lIns="91425" tIns="91425" rIns="91425" bIns="91425" anchor="t" anchorCtr="0">
            <a:noAutofit/>
          </a:bodyPr>
          <a:lstStyle/>
          <a:p>
            <a:r>
              <a:rPr lang="en-US" sz="2400" dirty="0">
                <a:solidFill>
                  <a:schemeClr val="tx2">
                    <a:lumMod val="25000"/>
                  </a:schemeClr>
                </a:solidFill>
                <a:latin typeface="Sitka Display Semibold" pitchFamily="2" charset="0"/>
              </a:rPr>
              <a:t>Value proposition: </a:t>
            </a:r>
            <a:r>
              <a:rPr lang="en-US" sz="2400" dirty="0">
                <a:solidFill>
                  <a:schemeClr val="accent3">
                    <a:lumMod val="75000"/>
                  </a:schemeClr>
                </a:solidFill>
                <a:latin typeface="Avenir Next LT Pro Light" panose="020B0304020202020204" pitchFamily="34" charset="0"/>
              </a:rPr>
              <a:t>The value proposition of our keylogger prevention plugin lies in its ability to provide comprehensive protection against keylogging threats, thereby enhancing user privacy and security. With advanced detection algorithms and proactive measures, our solution offers peace of mind to individuals and organizations, allowing them to confidently navigate online activities and safeguard their valuable information from cyber threats</a:t>
            </a:r>
            <a:r>
              <a:rPr lang="en-US" sz="2400" dirty="0">
                <a:solidFill>
                  <a:schemeClr val="accent4">
                    <a:lumMod val="50000"/>
                  </a:schemeClr>
                </a:solidFill>
                <a:latin typeface="Avenir Next LT Pro Light" panose="020B0304020202020204" pitchFamily="34" charset="0"/>
              </a:rPr>
              <a:t>.</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8" name="Google Shape;178;p15"/>
          <p:cNvSpPr/>
          <p:nvPr/>
        </p:nvSpPr>
        <p:spPr>
          <a:xfrm>
            <a:off x="6902552" y="150780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0" name="Google Shape;180;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15"/>
          <p:cNvSpPr txBox="1">
            <a:spLocks noGrp="1"/>
          </p:cNvSpPr>
          <p:nvPr>
            <p:ph type="title"/>
          </p:nvPr>
        </p:nvSpPr>
        <p:spPr>
          <a:xfrm>
            <a:off x="558165" y="385444"/>
            <a:ext cx="9764395" cy="942818"/>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dirty="0">
                <a:solidFill>
                  <a:schemeClr val="tx2">
                    <a:lumMod val="25000"/>
                  </a:schemeClr>
                </a:solidFill>
                <a:latin typeface="Sitka Display Semibold" pitchFamily="2" charset="0"/>
              </a:rPr>
              <a:t>THE WOW IN YOUR SOLUTION</a:t>
            </a:r>
            <a:endParaRPr sz="4250" dirty="0">
              <a:solidFill>
                <a:schemeClr val="tx2">
                  <a:lumMod val="25000"/>
                </a:schemeClr>
              </a:solidFill>
              <a:latin typeface="Sitka Display Semibold" pitchFamily="2" charset="0"/>
            </a:endParaRPr>
          </a:p>
        </p:txBody>
      </p:sp>
      <p:sp>
        <p:nvSpPr>
          <p:cNvPr id="182" name="Google Shape;18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3" name="Google Shape;183;p15"/>
          <p:cNvSpPr txBox="1"/>
          <p:nvPr/>
        </p:nvSpPr>
        <p:spPr>
          <a:xfrm>
            <a:off x="2569200" y="1831656"/>
            <a:ext cx="6176700" cy="3074894"/>
          </a:xfrm>
          <a:prstGeom prst="rect">
            <a:avLst/>
          </a:prstGeom>
          <a:noFill/>
          <a:ln>
            <a:noFill/>
          </a:ln>
        </p:spPr>
        <p:txBody>
          <a:bodyPr spcFirstLastPara="1" wrap="square" lIns="91425" tIns="91425" rIns="91425" bIns="91425" anchor="t" anchorCtr="0">
            <a:noAutofit/>
          </a:bodyPr>
          <a:lstStyle/>
          <a:p>
            <a:r>
              <a:rPr lang="en-US" sz="1800" dirty="0">
                <a:latin typeface="Avenir Next LT Pro Light" panose="020B0304020202020204" pitchFamily="34" charset="0"/>
              </a:rPr>
              <a:t>The wow factor in our solution lies in its proactive approach to keylogger prevention, offering users unparalleled peace of mind and security in an increasingly digital world. By leveraging cutting-edge technology and advanced detection algorithms, our plugin not only identifies and blocks keylogger activity in real-time but also provides users with comprehensive insights into potential threats, empowering them to take proactive measures to protect their sensitive information. Additionally, our solution boasts seamless integration across various platforms and devices, ensuring a seamless user experience without compromising on security. With its robust features and user-friendly interface, our keylogger prevention plugin sets a new standard for cybersecurity solutions, delivering unmatched protection and convenience to users worldwide.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938</Words>
  <Application>Microsoft Office PowerPoint</Application>
  <PresentationFormat>Widescreen</PresentationFormat>
  <Paragraphs>64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 Light</vt:lpstr>
      <vt:lpstr>Calibri</vt:lpstr>
      <vt:lpstr>Sitka Banner</vt:lpstr>
      <vt:lpstr>Sitka Display Semibold</vt:lpstr>
      <vt:lpstr>Trebuchet MS</vt:lpstr>
      <vt:lpstr>Office Theme</vt:lpstr>
      <vt:lpstr>ANTO JERIN JOSHVA.A</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 JERIN JOSHVA.A</dc:title>
  <dc:creator>JERIN JETRICK A</dc:creator>
  <cp:lastModifiedBy>JERIN JETRICK A</cp:lastModifiedBy>
  <cp:revision>2</cp:revision>
  <dcterms:modified xsi:type="dcterms:W3CDTF">2024-04-01T05:40:48Z</dcterms:modified>
</cp:coreProperties>
</file>