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258" r:id="rId4"/>
    <p:sldId id="259" r:id="rId5"/>
    <p:sldId id="260" r:id="rId6"/>
    <p:sldId id="261" r:id="rId7"/>
    <p:sldId id="290" r:id="rId8"/>
    <p:sldId id="313" r:id="rId9"/>
    <p:sldId id="262" r:id="rId10"/>
    <p:sldId id="26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7" r:id="rId29"/>
    <p:sldId id="267" r:id="rId30"/>
    <p:sldId id="311" r:id="rId31"/>
    <p:sldId id="309" r:id="rId32"/>
    <p:sldId id="310" r:id="rId33"/>
    <p:sldId id="31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2B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650" autoAdjust="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1385-0DA2-4C1A-B8D0-0A36BE96B67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E0300-91F8-4E7B-8C6F-E8749E700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4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공장 가동 중단 </a:t>
            </a:r>
            <a:r>
              <a:rPr lang="en-US" altLang="ko-KR" dirty="0"/>
              <a:t>,</a:t>
            </a:r>
            <a:r>
              <a:rPr lang="ko-KR" altLang="en-US" dirty="0" err="1"/>
              <a:t>언택트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포스트 코로나 시대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(</a:t>
            </a:r>
            <a:r>
              <a:rPr lang="ko-KR" altLang="en-US" dirty="0"/>
              <a:t>출처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E0300-91F8-4E7B-8C6F-E8749E700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7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스마트팩토리</a:t>
            </a:r>
            <a:r>
              <a:rPr lang="ko-KR" altLang="en-US" dirty="0"/>
              <a:t> 투자 증가 </a:t>
            </a:r>
            <a:r>
              <a:rPr lang="en-US" altLang="ko-KR" dirty="0"/>
              <a:t>,</a:t>
            </a:r>
            <a:r>
              <a:rPr lang="ko-KR" altLang="en-US" dirty="0" err="1"/>
              <a:t>스마트팩토리</a:t>
            </a:r>
            <a:r>
              <a:rPr lang="ko-KR" altLang="en-US" dirty="0"/>
              <a:t> 공장 증가</a:t>
            </a:r>
            <a:r>
              <a:rPr lang="en-US" altLang="ko-KR" dirty="0"/>
              <a:t>,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 (</a:t>
            </a:r>
            <a:r>
              <a:rPr lang="ko-KR" altLang="en-US" dirty="0"/>
              <a:t>출처 포함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E0300-91F8-4E7B-8C6F-E8749E7003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생산성 증가로 매출 증가 관련 뉴스 </a:t>
            </a:r>
            <a:endParaRPr lang="en-US" altLang="ko-KR" dirty="0"/>
          </a:p>
          <a:p>
            <a:r>
              <a:rPr lang="ko-KR" altLang="en-US" dirty="0"/>
              <a:t>관련 뉴스 발췌</a:t>
            </a:r>
            <a:r>
              <a:rPr lang="en-US" altLang="ko-KR" dirty="0"/>
              <a:t> (</a:t>
            </a:r>
            <a:r>
              <a:rPr lang="ko-KR" altLang="en-US" dirty="0"/>
              <a:t>출처 포함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E0300-91F8-4E7B-8C6F-E8749E7003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2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E0300-91F8-4E7B-8C6F-E8749E7003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4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6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67DD-E26F-4567-9F59-6613197D7000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4651-EF85-4C57-8273-AFC568D1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5"/>
          <p:cNvSpPr txBox="1"/>
          <p:nvPr/>
        </p:nvSpPr>
        <p:spPr>
          <a:xfrm>
            <a:off x="4073056" y="2612017"/>
            <a:ext cx="404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Vision</a:t>
            </a:r>
            <a:r>
              <a:rPr lang="ko-KR" altLang="en-US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이용한 </a:t>
            </a:r>
            <a:r>
              <a:rPr lang="en-US" altLang="ko-KR" sz="2400" dirty="0">
                <a:solidFill>
                  <a:srgbClr val="292B88"/>
                </a:solidFill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 System</a:t>
            </a:r>
          </a:p>
        </p:txBody>
      </p:sp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32" name="TextBox 12"/>
          <p:cNvSpPr txBox="1"/>
          <p:nvPr/>
        </p:nvSpPr>
        <p:spPr>
          <a:xfrm>
            <a:off x="3399770" y="2921168"/>
            <a:ext cx="5392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캔 음료 분류 공정</a:t>
            </a:r>
            <a:endParaRPr lang="en-US" altLang="ko-KR" sz="6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28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4795E-CC6E-4DDB-8995-EF8F3F32852C}"/>
              </a:ext>
            </a:extLst>
          </p:cNvPr>
          <p:cNvSpPr txBox="1"/>
          <p:nvPr/>
        </p:nvSpPr>
        <p:spPr>
          <a:xfrm>
            <a:off x="2042809" y="2023353"/>
            <a:ext cx="8482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편의점 가서 캔 음료 </a:t>
            </a:r>
            <a:r>
              <a:rPr lang="ko-KR" altLang="en-US" dirty="0" err="1"/>
              <a:t>사먹는데</a:t>
            </a:r>
            <a:r>
              <a:rPr lang="ko-KR" altLang="en-US" dirty="0"/>
              <a:t> </a:t>
            </a:r>
            <a:r>
              <a:rPr lang="ko-KR" altLang="en-US" dirty="0" err="1"/>
              <a:t>찌그러져있어서</a:t>
            </a:r>
            <a:r>
              <a:rPr lang="ko-KR" altLang="en-US" dirty="0"/>
              <a:t> 입맛이 뚝 떨어짐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세상을 바꾸고자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시스템을 개발하였다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</p:spTree>
    <p:extLst>
      <p:ext uri="{BB962C8B-B14F-4D97-AF65-F5344CB8AC3E}">
        <p14:creationId xmlns:p14="http://schemas.microsoft.com/office/powerpoint/2010/main" val="13255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목표</a:t>
            </a:r>
          </a:p>
        </p:txBody>
      </p:sp>
    </p:spTree>
    <p:extLst>
      <p:ext uri="{BB962C8B-B14F-4D97-AF65-F5344CB8AC3E}">
        <p14:creationId xmlns:p14="http://schemas.microsoft.com/office/powerpoint/2010/main" val="381404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일정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3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57565C-3F01-4C94-8BCA-BA76D6CB0F6A}"/>
              </a:ext>
            </a:extLst>
          </p:cNvPr>
          <p:cNvCxnSpPr/>
          <p:nvPr/>
        </p:nvCxnSpPr>
        <p:spPr>
          <a:xfrm>
            <a:off x="-82296" y="3547872"/>
            <a:ext cx="1227429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51C2CF-0ACB-4D6C-9601-C372FC906DD3}"/>
              </a:ext>
            </a:extLst>
          </p:cNvPr>
          <p:cNvSpPr txBox="1"/>
          <p:nvPr/>
        </p:nvSpPr>
        <p:spPr>
          <a:xfrm>
            <a:off x="628127" y="4120644"/>
            <a:ext cx="16530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8A184-F69E-4534-84E8-F0F7F75D31E5}"/>
              </a:ext>
            </a:extLst>
          </p:cNvPr>
          <p:cNvSpPr txBox="1"/>
          <p:nvPr/>
        </p:nvSpPr>
        <p:spPr>
          <a:xfrm>
            <a:off x="2547907" y="2422209"/>
            <a:ext cx="17652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데이터베이스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 구축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C54AF-5906-4061-8404-3F91C6639086}"/>
              </a:ext>
            </a:extLst>
          </p:cNvPr>
          <p:cNvSpPr txBox="1"/>
          <p:nvPr/>
        </p:nvSpPr>
        <p:spPr>
          <a:xfrm>
            <a:off x="5115021" y="4119713"/>
            <a:ext cx="1499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및 기능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C7A21-AE9D-4D27-8FC3-CB701B1D2F1B}"/>
              </a:ext>
            </a:extLst>
          </p:cNvPr>
          <p:cNvSpPr txBox="1"/>
          <p:nvPr/>
        </p:nvSpPr>
        <p:spPr>
          <a:xfrm>
            <a:off x="7101853" y="2422209"/>
            <a:ext cx="2162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프로토콜 정의 및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1A968-4088-436D-8C9F-47EA05E43BAA}"/>
              </a:ext>
            </a:extLst>
          </p:cNvPr>
          <p:cNvSpPr txBox="1"/>
          <p:nvPr/>
        </p:nvSpPr>
        <p:spPr>
          <a:xfrm>
            <a:off x="9559504" y="4119713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하드웨어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 및 기능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360CEA-B39B-4539-B61B-6F78C972DD10}"/>
              </a:ext>
            </a:extLst>
          </p:cNvPr>
          <p:cNvSpPr/>
          <p:nvPr/>
        </p:nvSpPr>
        <p:spPr>
          <a:xfrm>
            <a:off x="3381342" y="3297496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08BAFD-E6A3-4921-A829-F13460D1C1BE}"/>
              </a:ext>
            </a:extLst>
          </p:cNvPr>
          <p:cNvSpPr/>
          <p:nvPr/>
        </p:nvSpPr>
        <p:spPr>
          <a:xfrm>
            <a:off x="1405459" y="3676109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77D83D-8CA0-41F0-B95B-937AD42DC4DC}"/>
              </a:ext>
            </a:extLst>
          </p:cNvPr>
          <p:cNvSpPr/>
          <p:nvPr/>
        </p:nvSpPr>
        <p:spPr>
          <a:xfrm>
            <a:off x="5775695" y="3675178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A12DFC-D4DE-4876-BAC2-9070915541D8}"/>
              </a:ext>
            </a:extLst>
          </p:cNvPr>
          <p:cNvSpPr/>
          <p:nvPr/>
        </p:nvSpPr>
        <p:spPr>
          <a:xfrm>
            <a:off x="8134062" y="3297496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7CD1E6-52D3-4EC1-A80E-AD86D52D114A}"/>
              </a:ext>
            </a:extLst>
          </p:cNvPr>
          <p:cNvSpPr/>
          <p:nvPr/>
        </p:nvSpPr>
        <p:spPr>
          <a:xfrm>
            <a:off x="10242258" y="3675177"/>
            <a:ext cx="98355" cy="983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C5568-8D13-4EEE-8ECA-CC826306ED3C}"/>
              </a:ext>
            </a:extLst>
          </p:cNvPr>
          <p:cNvSpPr txBox="1"/>
          <p:nvPr/>
        </p:nvSpPr>
        <p:spPr>
          <a:xfrm>
            <a:off x="1705448" y="35682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A3831-7E8F-4100-B83D-36562F6F3E20}"/>
              </a:ext>
            </a:extLst>
          </p:cNvPr>
          <p:cNvSpPr txBox="1"/>
          <p:nvPr/>
        </p:nvSpPr>
        <p:spPr>
          <a:xfrm>
            <a:off x="4001757" y="317739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BC4C8-D8BC-462C-8FE9-4E3BC8256B5C}"/>
              </a:ext>
            </a:extLst>
          </p:cNvPr>
          <p:cNvSpPr txBox="1"/>
          <p:nvPr/>
        </p:nvSpPr>
        <p:spPr>
          <a:xfrm>
            <a:off x="6469033" y="358428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C66-AE93-44D1-83FE-9628E0C1CF5B}"/>
              </a:ext>
            </a:extLst>
          </p:cNvPr>
          <p:cNvSpPr txBox="1"/>
          <p:nvPr/>
        </p:nvSpPr>
        <p:spPr>
          <a:xfrm>
            <a:off x="8851345" y="3161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AB3E49-8737-467D-B9A5-C1EDA19A4C0A}"/>
              </a:ext>
            </a:extLst>
          </p:cNvPr>
          <p:cNvSpPr txBox="1"/>
          <p:nvPr/>
        </p:nvSpPr>
        <p:spPr>
          <a:xfrm>
            <a:off x="10917817" y="358886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11.29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618EC-5E86-4406-B0D5-3E40997C4C72}"/>
              </a:ext>
            </a:extLst>
          </p:cNvPr>
          <p:cNvSpPr txBox="1"/>
          <p:nvPr/>
        </p:nvSpPr>
        <p:spPr>
          <a:xfrm>
            <a:off x="543969" y="17322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F3337-505A-455D-8945-E71029C476D0}"/>
              </a:ext>
            </a:extLst>
          </p:cNvPr>
          <p:cNvCxnSpPr/>
          <p:nvPr/>
        </p:nvCxnSpPr>
        <p:spPr>
          <a:xfrm>
            <a:off x="543969" y="1732208"/>
            <a:ext cx="0" cy="3693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BB6395-9EC9-4311-9F75-6A7228FD3DCE}"/>
              </a:ext>
            </a:extLst>
          </p:cNvPr>
          <p:cNvSpPr txBox="1"/>
          <p:nvPr/>
        </p:nvSpPr>
        <p:spPr>
          <a:xfrm>
            <a:off x="543969" y="224357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AB10A-7F41-4B0D-A68E-734A1C29E2B4}"/>
              </a:ext>
            </a:extLst>
          </p:cNvPr>
          <p:cNvCxnSpPr/>
          <p:nvPr/>
        </p:nvCxnSpPr>
        <p:spPr>
          <a:xfrm>
            <a:off x="543969" y="2243570"/>
            <a:ext cx="0" cy="3693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FE751E-2F12-45D1-B2AC-9AC8FCE236C0}"/>
              </a:ext>
            </a:extLst>
          </p:cNvPr>
          <p:cNvCxnSpPr/>
          <p:nvPr/>
        </p:nvCxnSpPr>
        <p:spPr>
          <a:xfrm>
            <a:off x="975689" y="3547872"/>
            <a:ext cx="79395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637098-F4EF-4F1A-A5AB-034BF443E227}"/>
              </a:ext>
            </a:extLst>
          </p:cNvPr>
          <p:cNvCxnSpPr/>
          <p:nvPr/>
        </p:nvCxnSpPr>
        <p:spPr>
          <a:xfrm>
            <a:off x="1762073" y="3547872"/>
            <a:ext cx="27274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04894C-4D87-467E-89A6-25E79F9273A4}"/>
              </a:ext>
            </a:extLst>
          </p:cNvPr>
          <p:cNvCxnSpPr/>
          <p:nvPr/>
        </p:nvCxnSpPr>
        <p:spPr>
          <a:xfrm>
            <a:off x="3373776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5391860-6A00-4356-95F6-D6560E215D6A}"/>
              </a:ext>
            </a:extLst>
          </p:cNvPr>
          <p:cNvCxnSpPr/>
          <p:nvPr/>
        </p:nvCxnSpPr>
        <p:spPr>
          <a:xfrm>
            <a:off x="2587392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A55F42-86FA-43EB-9E9F-1E771619E2CE}"/>
              </a:ext>
            </a:extLst>
          </p:cNvPr>
          <p:cNvCxnSpPr/>
          <p:nvPr/>
        </p:nvCxnSpPr>
        <p:spPr>
          <a:xfrm>
            <a:off x="5791423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20E92B-6EB2-4246-988C-75631D408F59}"/>
              </a:ext>
            </a:extLst>
          </p:cNvPr>
          <p:cNvCxnSpPr/>
          <p:nvPr/>
        </p:nvCxnSpPr>
        <p:spPr>
          <a:xfrm>
            <a:off x="5005039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FFA9FE-E14D-4D5C-81A4-0F8A0713ED3B}"/>
              </a:ext>
            </a:extLst>
          </p:cNvPr>
          <p:cNvCxnSpPr/>
          <p:nvPr/>
        </p:nvCxnSpPr>
        <p:spPr>
          <a:xfrm>
            <a:off x="8094882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1E04FE-9A2C-4C80-A36E-41D7EBAF138F}"/>
              </a:ext>
            </a:extLst>
          </p:cNvPr>
          <p:cNvCxnSpPr/>
          <p:nvPr/>
        </p:nvCxnSpPr>
        <p:spPr>
          <a:xfrm>
            <a:off x="7308498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F329D9-9C7C-4A13-8D9F-88957DF3BD1B}"/>
              </a:ext>
            </a:extLst>
          </p:cNvPr>
          <p:cNvCxnSpPr/>
          <p:nvPr/>
        </p:nvCxnSpPr>
        <p:spPr>
          <a:xfrm>
            <a:off x="10281636" y="3547872"/>
            <a:ext cx="11116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51393C-5465-4277-AC15-3705DA150354}"/>
              </a:ext>
            </a:extLst>
          </p:cNvPr>
          <p:cNvCxnSpPr/>
          <p:nvPr/>
        </p:nvCxnSpPr>
        <p:spPr>
          <a:xfrm>
            <a:off x="9495252" y="3547872"/>
            <a:ext cx="1651127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30C160-D8D9-4FE2-9927-5424D7C23A98}"/>
              </a:ext>
            </a:extLst>
          </p:cNvPr>
          <p:cNvSpPr txBox="1"/>
          <p:nvPr/>
        </p:nvSpPr>
        <p:spPr>
          <a:xfrm>
            <a:off x="619839" y="355600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7C9763-9892-422F-99FB-D6C674C523D5}"/>
              </a:ext>
            </a:extLst>
          </p:cNvPr>
          <p:cNvSpPr txBox="1"/>
          <p:nvPr/>
        </p:nvSpPr>
        <p:spPr>
          <a:xfrm>
            <a:off x="2310574" y="316132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285AC-7A0E-47AF-8B80-22197E77D6A9}"/>
              </a:ext>
            </a:extLst>
          </p:cNvPr>
          <p:cNvSpPr txBox="1"/>
          <p:nvPr/>
        </p:nvSpPr>
        <p:spPr>
          <a:xfrm>
            <a:off x="4658582" y="35682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50E517-3B63-40C3-952D-D1A3AFECE506}"/>
              </a:ext>
            </a:extLst>
          </p:cNvPr>
          <p:cNvSpPr txBox="1"/>
          <p:nvPr/>
        </p:nvSpPr>
        <p:spPr>
          <a:xfrm>
            <a:off x="7047901" y="3161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7171D8-5C30-40D5-BE2B-5827CEE0D3C1}"/>
              </a:ext>
            </a:extLst>
          </p:cNvPr>
          <p:cNvSpPr txBox="1"/>
          <p:nvPr/>
        </p:nvSpPr>
        <p:spPr>
          <a:xfrm>
            <a:off x="9193746" y="359114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09.27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BDF80-ABAB-49C3-B0DA-5E109A5714E8}"/>
              </a:ext>
            </a:extLst>
          </p:cNvPr>
          <p:cNvSpPr txBox="1"/>
          <p:nvPr/>
        </p:nvSpPr>
        <p:spPr>
          <a:xfrm>
            <a:off x="5685576" y="532942"/>
            <a:ext cx="316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전에꺼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참고용 </a:t>
            </a:r>
          </a:p>
        </p:txBody>
      </p:sp>
    </p:spTree>
    <p:extLst>
      <p:ext uri="{BB962C8B-B14F-4D97-AF65-F5344CB8AC3E}">
        <p14:creationId xmlns:p14="http://schemas.microsoft.com/office/powerpoint/2010/main" val="131240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0FF466-0A01-42F1-ADD3-3C8BE31F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7" y="1398547"/>
            <a:ext cx="10945898" cy="46510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F02BC-2DD7-4FF2-BEEF-B6AACC490071}"/>
              </a:ext>
            </a:extLst>
          </p:cNvPr>
          <p:cNvSpPr txBox="1"/>
          <p:nvPr/>
        </p:nvSpPr>
        <p:spPr>
          <a:xfrm>
            <a:off x="5576935" y="809941"/>
            <a:ext cx="316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전에꺼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참고용 </a:t>
            </a:r>
          </a:p>
        </p:txBody>
      </p:sp>
    </p:spTree>
    <p:extLst>
      <p:ext uri="{BB962C8B-B14F-4D97-AF65-F5344CB8AC3E}">
        <p14:creationId xmlns:p14="http://schemas.microsoft.com/office/powerpoint/2010/main" val="304158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11253" y="3044280"/>
            <a:ext cx="376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기술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8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62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기술설명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5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86E989-C183-42D8-A7A6-42E739071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05" y="2025570"/>
            <a:ext cx="958333" cy="95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9942BB-6E1E-4DE1-A624-0CC57507F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80" y="4741313"/>
            <a:ext cx="469791" cy="469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0826DD-1B7C-4C35-875C-14B34406F6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26" y="2698998"/>
            <a:ext cx="1094385" cy="1094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12B49C-F691-4744-B425-ED17F32C95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6" y="5125621"/>
            <a:ext cx="846496" cy="896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532FB4-C595-4BA0-9991-E80C46E435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54" y="3246190"/>
            <a:ext cx="1135913" cy="12024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77C3ED-902E-46CD-8A3A-26E3CA763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15" y="4976208"/>
            <a:ext cx="512362" cy="5423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2BA3D7-2B6B-4812-AD16-76C2ED202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73" y="4741313"/>
            <a:ext cx="579293" cy="5792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4E29C2-31E5-4B7D-AFEC-EF087BE8E8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33" y="2025570"/>
            <a:ext cx="603515" cy="758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F5D9F9-D69B-40BB-8623-FA8309487F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57" y="2590926"/>
            <a:ext cx="968815" cy="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25"/>
          <p:cNvSpPr txBox="1"/>
          <p:nvPr/>
        </p:nvSpPr>
        <p:spPr>
          <a:xfrm>
            <a:off x="1164253" y="1788142"/>
            <a:ext cx="235266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팀원 소개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프로젝트 배경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목표 및 일정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3709270" y="3719888"/>
            <a:ext cx="2322346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 startAt="2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기술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프로젝트 구성도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주요 기술설명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차별화 전략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기대효과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6105709" y="2068771"/>
            <a:ext cx="257391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500"/>
              </a:spcBef>
              <a:buFont typeface="+mj-lt"/>
              <a:buAutoNum type="romanUcPeriod" startAt="4"/>
            </a:pPr>
            <a:r>
              <a:rPr lang="ko-KR" altLang="en-US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결과물</a:t>
            </a:r>
            <a:endParaRPr lang="en-US" altLang="ko-KR" sz="20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시연 영상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  <a:p>
            <a:pPr marL="720000" lvl="1" indent="-270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Light" panose="00000300000000000000" pitchFamily="2" charset="-127"/>
                <a:ea typeface="나눔스퀘어 Bold" panose="020B0600000101010101"/>
              </a:rPr>
              <a:t>시행 착오</a:t>
            </a:r>
            <a:endParaRPr lang="en-US" altLang="ko-KR" sz="1400" dirty="0">
              <a:latin typeface="KoPub돋움체 Light" panose="00000300000000000000" pitchFamily="2" charset="-127"/>
              <a:ea typeface="나눔스퀘어 Bold" panose="020B0600000101010101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9188331" y="3723283"/>
            <a:ext cx="149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553998" y="532942"/>
            <a:ext cx="1307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57CE07D-7662-41B4-A594-38C71E6D5332}"/>
              </a:ext>
            </a:extLst>
          </p:cNvPr>
          <p:cNvSpPr/>
          <p:nvPr/>
        </p:nvSpPr>
        <p:spPr>
          <a:xfrm>
            <a:off x="1081454" y="3344090"/>
            <a:ext cx="10111600" cy="52838"/>
          </a:xfrm>
          <a:prstGeom prst="roundRect">
            <a:avLst/>
          </a:prstGeom>
          <a:solidFill>
            <a:srgbClr val="292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F344F5-34AC-415F-923B-070E3D8E0D59}"/>
              </a:ext>
            </a:extLst>
          </p:cNvPr>
          <p:cNvSpPr/>
          <p:nvPr/>
        </p:nvSpPr>
        <p:spPr>
          <a:xfrm>
            <a:off x="2259725" y="328974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19B205-438C-4E57-A7C6-22E3F24021CA}"/>
              </a:ext>
            </a:extLst>
          </p:cNvPr>
          <p:cNvSpPr/>
          <p:nvPr/>
        </p:nvSpPr>
        <p:spPr>
          <a:xfrm>
            <a:off x="4785597" y="329045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719DED-18CA-4EC2-8FE1-6B662265FC23}"/>
              </a:ext>
            </a:extLst>
          </p:cNvPr>
          <p:cNvSpPr/>
          <p:nvPr/>
        </p:nvSpPr>
        <p:spPr>
          <a:xfrm>
            <a:off x="9851887" y="3286569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6F0291-6F96-4B2E-9BE2-C3179F4CD565}"/>
              </a:ext>
            </a:extLst>
          </p:cNvPr>
          <p:cNvSpPr/>
          <p:nvPr/>
        </p:nvSpPr>
        <p:spPr>
          <a:xfrm>
            <a:off x="7318612" y="3289745"/>
            <a:ext cx="160775" cy="1607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4AA232-139A-4136-A9D1-5C555D8D6CAF}"/>
              </a:ext>
            </a:extLst>
          </p:cNvPr>
          <p:cNvSpPr/>
          <p:nvPr/>
        </p:nvSpPr>
        <p:spPr>
          <a:xfrm>
            <a:off x="-1424534" y="2749944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96F24E-41E2-4BB5-B0D8-2C32D11AB6EC}"/>
              </a:ext>
            </a:extLst>
          </p:cNvPr>
          <p:cNvSpPr/>
          <p:nvPr/>
        </p:nvSpPr>
        <p:spPr>
          <a:xfrm rot="5400000">
            <a:off x="-784031" y="2206473"/>
            <a:ext cx="532943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7CB636-EB73-43DE-AC5C-2B73DF77B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11" y="2589512"/>
            <a:ext cx="1046923" cy="1315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39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204CA-8082-40BE-9507-55C222349E1E}"/>
              </a:ext>
            </a:extLst>
          </p:cNvPr>
          <p:cNvSpPr txBox="1"/>
          <p:nvPr/>
        </p:nvSpPr>
        <p:spPr>
          <a:xfrm>
            <a:off x="1661729" y="41832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MES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35168-E492-49E8-9DFC-C055890817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47" y="2572710"/>
            <a:ext cx="1418773" cy="1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설명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45CDE-BCAC-4CFB-AB24-D58BA46C8E66}"/>
              </a:ext>
            </a:extLst>
          </p:cNvPr>
          <p:cNvSpPr txBox="1"/>
          <p:nvPr/>
        </p:nvSpPr>
        <p:spPr>
          <a:xfrm>
            <a:off x="1661729" y="418323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클라이언트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35C3D-A275-4896-A2AB-95BC830E2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1" y="2656661"/>
            <a:ext cx="1392414" cy="13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490729" y="3044280"/>
            <a:ext cx="321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02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253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 전략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4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784423" y="3044280"/>
            <a:ext cx="262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4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기대 효과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9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3939125" y="3044280"/>
            <a:ext cx="4313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결과물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6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 영상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97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E45EC-0ACE-401A-84E9-06077383C600}"/>
              </a:ext>
            </a:extLst>
          </p:cNvPr>
          <p:cNvSpPr txBox="1"/>
          <p:nvPr/>
        </p:nvSpPr>
        <p:spPr>
          <a:xfrm>
            <a:off x="4352192" y="2743255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들어갈 자리 </a:t>
            </a:r>
          </a:p>
        </p:txBody>
      </p:sp>
    </p:spTree>
    <p:extLst>
      <p:ext uri="{BB962C8B-B14F-4D97-AF65-F5344CB8AC3E}">
        <p14:creationId xmlns:p14="http://schemas.microsoft.com/office/powerpoint/2010/main" val="22143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9" name="TextBox 15"/>
          <p:cNvSpPr txBox="1"/>
          <p:nvPr/>
        </p:nvSpPr>
        <p:spPr>
          <a:xfrm>
            <a:off x="4225548" y="3044280"/>
            <a:ext cx="374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06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784423" y="3044280"/>
            <a:ext cx="2623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시행 착오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3294F0-9732-4831-93CB-E681279A9D31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79790F9-6AE8-4709-8403-4F4AE7F1C6E0}"/>
              </a:ext>
            </a:extLst>
          </p:cNvPr>
          <p:cNvSpPr txBox="1"/>
          <p:nvPr/>
        </p:nvSpPr>
        <p:spPr>
          <a:xfrm>
            <a:off x="553998" y="532942"/>
            <a:ext cx="202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시행 착오</a:t>
            </a:r>
            <a:endParaRPr lang="en-US" altLang="ko-K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5D8A7E-DA83-4C7B-BE6D-D77E0B75B289}"/>
              </a:ext>
            </a:extLst>
          </p:cNvPr>
          <p:cNvSpPr/>
          <p:nvPr/>
        </p:nvSpPr>
        <p:spPr>
          <a:xfrm>
            <a:off x="744279" y="2015674"/>
            <a:ext cx="4970721" cy="3533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가나다라바사</a:t>
            </a:r>
            <a:r>
              <a:rPr lang="ko-KR" altLang="en-US" sz="2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60000" indent="-360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구체화 작업</a:t>
            </a:r>
            <a:endParaRPr lang="en-US" altLang="ko-KR" sz="2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EE0EEA-6B38-4EC9-B721-B4EECD31B989}"/>
              </a:ext>
            </a:extLst>
          </p:cNvPr>
          <p:cNvSpPr/>
          <p:nvPr/>
        </p:nvSpPr>
        <p:spPr>
          <a:xfrm>
            <a:off x="1099100" y="1518274"/>
            <a:ext cx="4227811" cy="6661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에로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D805C-CBC6-41FE-B46A-3FF3C238B518}"/>
              </a:ext>
            </a:extLst>
          </p:cNvPr>
          <p:cNvSpPr/>
          <p:nvPr/>
        </p:nvSpPr>
        <p:spPr>
          <a:xfrm>
            <a:off x="6644639" y="2015674"/>
            <a:ext cx="4970721" cy="3533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ㅁㄴㄴㅇㅁㄴㅇ</a:t>
            </a:r>
            <a:endParaRPr lang="en-US" altLang="ko-KR" sz="2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60000" indent="-360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명사화</a:t>
            </a:r>
            <a:endParaRPr lang="en-US" altLang="ko-KR" sz="24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2EA68-885D-40D1-BAE9-7843F5D3C6BE}"/>
              </a:ext>
            </a:extLst>
          </p:cNvPr>
          <p:cNvSpPr/>
          <p:nvPr/>
        </p:nvSpPr>
        <p:spPr>
          <a:xfrm>
            <a:off x="6996222" y="1518273"/>
            <a:ext cx="4125433" cy="6661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개선 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9BF629-F2B6-4E4A-A8F9-3BF136C9A48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715000" y="3782413"/>
            <a:ext cx="9296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5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F9B454-C94D-4517-BC1C-0BA0895868A1}"/>
              </a:ext>
            </a:extLst>
          </p:cNvPr>
          <p:cNvSpPr/>
          <p:nvPr/>
        </p:nvSpPr>
        <p:spPr>
          <a:xfrm>
            <a:off x="-184826" y="2210750"/>
            <a:ext cx="12519498" cy="2436501"/>
          </a:xfrm>
          <a:prstGeom prst="rect">
            <a:avLst/>
          </a:prstGeom>
          <a:solidFill>
            <a:srgbClr val="292B88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5172356" y="3044280"/>
            <a:ext cx="1847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 &amp;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ADD1E-36EF-440E-9A2E-F9E1A8417A09}"/>
              </a:ext>
            </a:extLst>
          </p:cNvPr>
          <p:cNvSpPr txBox="1"/>
          <p:nvPr/>
        </p:nvSpPr>
        <p:spPr>
          <a:xfrm>
            <a:off x="9566021" y="819778"/>
            <a:ext cx="191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QRcode</a:t>
            </a:r>
            <a:r>
              <a:rPr lang="en-US" altLang="ko-KR" dirty="0"/>
              <a:t> </a:t>
            </a:r>
            <a:r>
              <a:rPr lang="ko-KR" altLang="en-US" dirty="0"/>
              <a:t>삽입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BD2C1-93F8-45D6-83CE-9D0E90C34906}"/>
              </a:ext>
            </a:extLst>
          </p:cNvPr>
          <p:cNvSpPr txBox="1"/>
          <p:nvPr/>
        </p:nvSpPr>
        <p:spPr>
          <a:xfrm>
            <a:off x="748665" y="721468"/>
            <a:ext cx="191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QRcode</a:t>
            </a:r>
            <a:r>
              <a:rPr lang="en-US" altLang="ko-KR" dirty="0"/>
              <a:t> </a:t>
            </a:r>
            <a:r>
              <a:rPr lang="ko-KR" altLang="en-US" dirty="0"/>
              <a:t>삽입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29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587464" y="3044280"/>
            <a:ext cx="3017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감사합니다</a:t>
            </a:r>
            <a:r>
              <a:rPr lang="en-US" altLang="ko-KR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53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소개</a:t>
            </a:r>
          </a:p>
        </p:txBody>
      </p:sp>
      <p:sp>
        <p:nvSpPr>
          <p:cNvPr id="2" name="타원 1"/>
          <p:cNvSpPr/>
          <p:nvPr/>
        </p:nvSpPr>
        <p:spPr>
          <a:xfrm>
            <a:off x="1065621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120A66-1FDE-4898-A6E3-D6DB48BD2785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8744D7-6244-4752-AF69-FFBBD0BEFA01}"/>
              </a:ext>
            </a:extLst>
          </p:cNvPr>
          <p:cNvSpPr/>
          <p:nvPr/>
        </p:nvSpPr>
        <p:spPr>
          <a:xfrm>
            <a:off x="3922003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98B606F-9EBB-4C2D-B4F7-F8F1D1ABC4D8}"/>
              </a:ext>
            </a:extLst>
          </p:cNvPr>
          <p:cNvSpPr/>
          <p:nvPr/>
        </p:nvSpPr>
        <p:spPr>
          <a:xfrm>
            <a:off x="6778385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F945CAC-6DBB-46E0-8F64-51670A20CEF0}"/>
              </a:ext>
            </a:extLst>
          </p:cNvPr>
          <p:cNvSpPr/>
          <p:nvPr/>
        </p:nvSpPr>
        <p:spPr>
          <a:xfrm>
            <a:off x="9634766" y="1849755"/>
            <a:ext cx="1605915" cy="1996440"/>
          </a:xfrm>
          <a:prstGeom prst="ellipse">
            <a:avLst/>
          </a:prstGeom>
          <a:solidFill>
            <a:schemeClr val="bg1"/>
          </a:solidFill>
          <a:ln>
            <a:solidFill>
              <a:srgbClr val="292B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84D1B-71A7-4415-942C-D71E40724E13}"/>
              </a:ext>
            </a:extLst>
          </p:cNvPr>
          <p:cNvSpPr txBox="1"/>
          <p:nvPr/>
        </p:nvSpPr>
        <p:spPr>
          <a:xfrm>
            <a:off x="610259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민 준 규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B373F-428C-444A-A93C-35C99F5E794C}"/>
              </a:ext>
            </a:extLst>
          </p:cNvPr>
          <p:cNvSpPr txBox="1"/>
          <p:nvPr/>
        </p:nvSpPr>
        <p:spPr>
          <a:xfrm>
            <a:off x="6324517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김 준 우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48E7A-BDDB-4782-8E4C-417038D5CB9D}"/>
              </a:ext>
            </a:extLst>
          </p:cNvPr>
          <p:cNvSpPr txBox="1"/>
          <p:nvPr/>
        </p:nvSpPr>
        <p:spPr>
          <a:xfrm>
            <a:off x="3467388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곽 연 호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5D13B-A94A-4EDF-A647-AE6EBB14F04B}"/>
              </a:ext>
            </a:extLst>
          </p:cNvPr>
          <p:cNvSpPr txBox="1"/>
          <p:nvPr/>
        </p:nvSpPr>
        <p:spPr>
          <a:xfrm>
            <a:off x="9172120" y="4008393"/>
            <a:ext cx="251663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스퀘어 Bold"/>
                <a:ea typeface="나눔스퀘어라운드 ExtraBold" panose="020B0600000101010101" pitchFamily="50" charset="-127"/>
              </a:rPr>
              <a:t>이 동 진  </a:t>
            </a:r>
            <a:endParaRPr lang="en-US" altLang="ko-KR" sz="1600" b="1" dirty="0">
              <a:latin typeface="나눔스퀘어 Bold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35BA3-85DF-478D-BFB7-EC03E2AADD17}"/>
              </a:ext>
            </a:extLst>
          </p:cNvPr>
          <p:cNvSpPr txBox="1"/>
          <p:nvPr/>
        </p:nvSpPr>
        <p:spPr>
          <a:xfrm>
            <a:off x="688048" y="4561686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charset="-127"/>
                <a:ea typeface="나눔스퀘어라운드 Regular" panose="020B0600000101010101" charset="-127"/>
              </a:rPr>
              <a:t>비전처리 구현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806C2-9DAC-4982-8E9B-A3A66A386879}"/>
              </a:ext>
            </a:extLst>
          </p:cNvPr>
          <p:cNvSpPr txBox="1"/>
          <p:nvPr/>
        </p:nvSpPr>
        <p:spPr>
          <a:xfrm>
            <a:off x="3544143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기기기기기기기기기기기기기기기기기기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2A4F6-FEEC-4BD3-971B-110CCBF94F13}"/>
              </a:ext>
            </a:extLst>
          </p:cNvPr>
          <p:cNvSpPr txBox="1"/>
          <p:nvPr/>
        </p:nvSpPr>
        <p:spPr>
          <a:xfrm>
            <a:off x="9256332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기기기기기기기기기기기기기기기기기기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86D7A-69DF-4BF7-A208-103B8F15F041}"/>
              </a:ext>
            </a:extLst>
          </p:cNvPr>
          <p:cNvSpPr txBox="1"/>
          <p:nvPr/>
        </p:nvSpPr>
        <p:spPr>
          <a:xfrm>
            <a:off x="6400238" y="4561686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통신 프로토콜 설계</a:t>
            </a:r>
            <a:endParaRPr lang="en-US" altLang="ko-KR" dirty="0"/>
          </a:p>
          <a:p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158272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50561E74-F701-4FF8-AF66-9C866FCEDF0F}"/>
              </a:ext>
            </a:extLst>
          </p:cNvPr>
          <p:cNvSpPr txBox="1"/>
          <p:nvPr/>
        </p:nvSpPr>
        <p:spPr>
          <a:xfrm>
            <a:off x="4225394" y="3044280"/>
            <a:ext cx="374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배경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2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22701-FA52-446F-A096-0161D1C76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97" y="2037030"/>
            <a:ext cx="2996608" cy="3009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0548D-D7C8-4695-B6D4-C60883188777}"/>
              </a:ext>
            </a:extLst>
          </p:cNvPr>
          <p:cNvSpPr txBox="1"/>
          <p:nvPr/>
        </p:nvSpPr>
        <p:spPr>
          <a:xfrm>
            <a:off x="6096000" y="2277150"/>
            <a:ext cx="5214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Apple SD Gothic Neo"/>
              </a:rPr>
              <a:t>코로나바이러스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1E1E1E"/>
                </a:solidFill>
                <a:effectLst/>
                <a:latin typeface="Apple SD Gothic Neo"/>
              </a:rPr>
              <a:t>감염증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코로나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19)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여파로 인한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 SD Gothic Neo"/>
              </a:rPr>
              <a:t>IT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 SD Gothic Neo"/>
              </a:rPr>
              <a:t>제품 수요의 꾸준한 증가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로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MLCC(</a:t>
            </a:r>
            <a:r>
              <a:rPr lang="ko-KR" altLang="en-US" b="0" i="0" dirty="0" err="1">
                <a:solidFill>
                  <a:srgbClr val="1E1E1E"/>
                </a:solidFill>
                <a:effectLst/>
                <a:latin typeface="Apple SD Gothic Neo"/>
              </a:rPr>
              <a:t>적층세라믹콘덴서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의 호황이 이어지는 가운데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삼성전기의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3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분기 실적은 컴포넌트 사업 부문을 필두로 모듈과 기판 등 전 사업부의 고른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 SD Gothic Neo"/>
              </a:rPr>
              <a:t>실적 성장이 전망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된다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출처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: </a:t>
            </a:r>
            <a:r>
              <a:rPr lang="ko-KR" altLang="en-US" b="0" i="0" dirty="0" err="1">
                <a:solidFill>
                  <a:srgbClr val="1E1E1E"/>
                </a:solidFill>
                <a:effectLst/>
                <a:latin typeface="Apple SD Gothic Neo"/>
              </a:rPr>
              <a:t>일요서울</a:t>
            </a:r>
            <a:r>
              <a:rPr lang="en-US" altLang="ko-KR" b="0" i="0" dirty="0" err="1">
                <a:solidFill>
                  <a:srgbClr val="1E1E1E"/>
                </a:solidFill>
                <a:effectLst/>
                <a:latin typeface="Apple SD Gothic Neo"/>
              </a:rPr>
              <a:t>i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(http://www.ilyoseoul.co.kr)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0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BF264C-B053-4D5D-8D38-361DFD779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35" y="2295509"/>
            <a:ext cx="3723995" cy="2266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5075C-2207-4356-9BBB-C02923A40C8C}"/>
              </a:ext>
            </a:extLst>
          </p:cNvPr>
          <p:cNvSpPr txBox="1"/>
          <p:nvPr/>
        </p:nvSpPr>
        <p:spPr>
          <a:xfrm>
            <a:off x="6221915" y="2531166"/>
            <a:ext cx="5032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HelveticaNeue-Light"/>
              </a:rPr>
              <a:t>전 세계 스마트 팩토리 시장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이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HelveticaNeue-Light"/>
              </a:rPr>
              <a:t>2024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년 약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Neue-Light"/>
              </a:rPr>
              <a:t>244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-Light"/>
              </a:rPr>
              <a:t>조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원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HelveticaNeue-Light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-Light"/>
              </a:rPr>
              <a:t>국내 시장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은 약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Neue-Light"/>
              </a:rPr>
              <a:t>17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-Light"/>
              </a:rPr>
              <a:t>조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원 규모로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-Light"/>
              </a:rPr>
              <a:t>성장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HelveticaNeue-Light"/>
              </a:rPr>
              <a:t>할 것으로 전망했다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HelveticaNeue-Light"/>
              </a:rPr>
              <a:t>.</a:t>
            </a:r>
          </a:p>
          <a:p>
            <a:endParaRPr lang="en-US" altLang="ko-KR" dirty="0">
              <a:solidFill>
                <a:srgbClr val="111111"/>
              </a:solidFill>
              <a:latin typeface="HelveticaNeue-Light"/>
            </a:endParaRPr>
          </a:p>
          <a:p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출처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: </a:t>
            </a:r>
            <a:r>
              <a:rPr lang="ko-KR" altLang="en-US" dirty="0" err="1">
                <a:solidFill>
                  <a:srgbClr val="1E1E1E"/>
                </a:solidFill>
                <a:latin typeface="Apple SD Gothic Neo"/>
              </a:rPr>
              <a:t>아주경제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(https://m.ajunews.com/amp/20210917154020452)</a:t>
            </a:r>
            <a:endParaRPr lang="en-US" altLang="ko-KR" b="0" i="0" dirty="0">
              <a:solidFill>
                <a:srgbClr val="111111"/>
              </a:solidFill>
              <a:effectLst/>
              <a:latin typeface="HelveticaNeue-Ligh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3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19562-E9ED-4F53-88DB-42F8CC7292F8}"/>
              </a:ext>
            </a:extLst>
          </p:cNvPr>
          <p:cNvSpPr/>
          <p:nvPr/>
        </p:nvSpPr>
        <p:spPr>
          <a:xfrm>
            <a:off x="-629976" y="532942"/>
            <a:ext cx="1183974" cy="553998"/>
          </a:xfrm>
          <a:prstGeom prst="rect">
            <a:avLst/>
          </a:prstGeom>
          <a:solidFill>
            <a:srgbClr val="292B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4628AA0F-2F7E-4BC5-BC75-E6826E9E7E17}"/>
              </a:ext>
            </a:extLst>
          </p:cNvPr>
          <p:cNvSpPr txBox="1"/>
          <p:nvPr/>
        </p:nvSpPr>
        <p:spPr>
          <a:xfrm>
            <a:off x="553998" y="532942"/>
            <a:ext cx="1871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28647D-7DC3-4F76-B6A4-CFFA4FE59E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30" y="2150095"/>
            <a:ext cx="3006331" cy="2661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585EC-15A7-4B6F-9AD8-D6833725F8DD}"/>
              </a:ext>
            </a:extLst>
          </p:cNvPr>
          <p:cNvSpPr txBox="1"/>
          <p:nvPr/>
        </p:nvSpPr>
        <p:spPr>
          <a:xfrm>
            <a:off x="5531796" y="1443840"/>
            <a:ext cx="57522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dirty="0" err="1">
                <a:solidFill>
                  <a:srgbClr val="FF0000"/>
                </a:solidFill>
                <a:ea typeface="돋움" panose="020B0600000101010101" pitchFamily="50" charset="-127"/>
              </a:rPr>
              <a:t>삼성에스디에스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의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분기 매출액은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3.35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조 원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영업이익은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2359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억 원을 기록할 것으로 전망된다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.IT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서비스 매출액은 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1.4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조 원으로 </a:t>
            </a:r>
            <a:r>
              <a:rPr lang="ko-KR" altLang="en-US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전년 동기 대비 </a:t>
            </a:r>
            <a:r>
              <a:rPr lang="en-US" altLang="ko-KR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5.3% </a:t>
            </a:r>
            <a:r>
              <a:rPr lang="ko-KR" altLang="en-US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증가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할 것으로 예상한다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클라우드와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스마트팩토리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, ERP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사업 부문이 </a:t>
            </a:r>
            <a:r>
              <a:rPr lang="ko-KR" altLang="en-US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실적 성장의 주요 요인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ea typeface="돋움" panose="020B0600000101010101" pitchFamily="50" charset="-127"/>
            </a:endParaRPr>
          </a:p>
          <a:p>
            <a:r>
              <a:rPr lang="ko-KR" altLang="en-US" b="0" i="0" dirty="0" err="1">
                <a:effectLst/>
                <a:ea typeface="돋움" panose="020B0600000101010101" pitchFamily="50" charset="-127"/>
              </a:rPr>
              <a:t>스마트팩토리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매출액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은 제조 관계사들의 신규라인 증설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대외 고객 확대가 지속되며 </a:t>
            </a:r>
            <a:r>
              <a:rPr lang="en-US" altLang="ko-KR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10% </a:t>
            </a:r>
            <a:r>
              <a:rPr lang="ko-KR" altLang="en-US" b="0" i="0" dirty="0">
                <a:solidFill>
                  <a:srgbClr val="FF0000"/>
                </a:solidFill>
                <a:effectLst/>
                <a:ea typeface="돋움" panose="020B0600000101010101" pitchFamily="50" charset="-127"/>
              </a:rPr>
              <a:t>이상의 성장세</a:t>
            </a:r>
            <a:r>
              <a:rPr lang="ko-KR" altLang="en-US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가 지속될 것으로 전망한다</a:t>
            </a:r>
            <a:r>
              <a:rPr lang="en-US" altLang="ko-KR" b="0" i="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MK</a:t>
            </a:r>
            <a:r>
              <a:rPr lang="ko-KR" altLang="en-US" dirty="0"/>
              <a:t>증권</a:t>
            </a:r>
            <a:endParaRPr lang="en-US" altLang="ko-KR" dirty="0"/>
          </a:p>
          <a:p>
            <a:r>
              <a:rPr lang="en-US" altLang="ko-KR" dirty="0"/>
              <a:t>(http://vip.mk.co.kr/news/view/21/5/123750.html)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4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on\Downloads\시그니쳐(좌우조합형)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9" y="6382554"/>
            <a:ext cx="1208649" cy="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6333152"/>
            <a:ext cx="1418773" cy="424383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444DB3F2-3501-42FF-848B-7D52EDC485BA}"/>
              </a:ext>
            </a:extLst>
          </p:cNvPr>
          <p:cNvSpPr txBox="1"/>
          <p:nvPr/>
        </p:nvSpPr>
        <p:spPr>
          <a:xfrm>
            <a:off x="4220680" y="3044280"/>
            <a:ext cx="375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35000"/>
                    </a:prst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목표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35000"/>
                  </a:prst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8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426</Words>
  <Application>Microsoft Office PowerPoint</Application>
  <PresentationFormat>와이드스크린</PresentationFormat>
  <Paragraphs>119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Apple SD Gothic Neo</vt:lpstr>
      <vt:lpstr>HelveticaNeue-Light</vt:lpstr>
      <vt:lpstr>KoPub돋움체 Bold</vt:lpstr>
      <vt:lpstr>KoPub돋움체 Light</vt:lpstr>
      <vt:lpstr>KoPub돋움체 Medium</vt:lpstr>
      <vt:lpstr>나눔스퀘어_ac Bold</vt:lpstr>
      <vt:lpstr>나눔스퀘어_ac ExtraBold</vt:lpstr>
      <vt:lpstr>나눔스퀘어라운드 Bold</vt:lpstr>
      <vt:lpstr>나눔스퀘어라운드 Regular</vt:lpstr>
      <vt:lpstr>돋움</vt:lpstr>
      <vt:lpstr>Arial</vt:lpstr>
      <vt:lpstr>Wingdings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김준우</cp:lastModifiedBy>
  <cp:revision>19</cp:revision>
  <dcterms:created xsi:type="dcterms:W3CDTF">2021-10-02T00:28:23Z</dcterms:created>
  <dcterms:modified xsi:type="dcterms:W3CDTF">2021-10-09T06:27:34Z</dcterms:modified>
</cp:coreProperties>
</file>