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96" d="100"/>
          <a:sy n="196" d="100"/>
        </p:scale>
        <p:origin x="-72" y="16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8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AB8C-5EF2-4F2B-BD43-F86180037613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1D77-4F56-4DD1-B416-D5C61A090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4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0792"/>
              </p:ext>
            </p:extLst>
          </p:nvPr>
        </p:nvGraphicFramePr>
        <p:xfrm>
          <a:off x="539552" y="908720"/>
          <a:ext cx="7776863" cy="4680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UI</a:t>
                      </a:r>
                      <a:r>
                        <a:rPr lang="en-US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설계</a:t>
                      </a:r>
                      <a:r>
                        <a:rPr lang="en-US" altLang="ko-KR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(Story Board)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Number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26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baseline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기능설명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100" baseline="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11560" y="1484784"/>
            <a:ext cx="5688632" cy="396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556792"/>
            <a:ext cx="4248472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87778" y="1556792"/>
            <a:ext cx="1240405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3437384"/>
            <a:ext cx="5544615" cy="1935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4983337" y="1628800"/>
            <a:ext cx="389850" cy="372348"/>
            <a:chOff x="4861746" y="1803983"/>
            <a:chExt cx="389850" cy="372348"/>
          </a:xfrm>
        </p:grpSpPr>
        <p:sp>
          <p:nvSpPr>
            <p:cNvPr id="18" name="타원 17"/>
            <p:cNvSpPr/>
            <p:nvPr/>
          </p:nvSpPr>
          <p:spPr>
            <a:xfrm>
              <a:off x="4984663" y="1803983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1746" y="19608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</a:t>
              </a:r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866592" y="1628800"/>
            <a:ext cx="389850" cy="372348"/>
            <a:chOff x="5745001" y="1803983"/>
            <a:chExt cx="389850" cy="372348"/>
          </a:xfrm>
        </p:grpSpPr>
        <p:sp>
          <p:nvSpPr>
            <p:cNvPr id="19" name="타원 18"/>
            <p:cNvSpPr/>
            <p:nvPr/>
          </p:nvSpPr>
          <p:spPr>
            <a:xfrm>
              <a:off x="5867918" y="1803983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5001" y="19608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입고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66592" y="2317765"/>
            <a:ext cx="389850" cy="363071"/>
            <a:chOff x="5745001" y="2377662"/>
            <a:chExt cx="389850" cy="363071"/>
          </a:xfrm>
        </p:grpSpPr>
        <p:sp>
          <p:nvSpPr>
            <p:cNvPr id="21" name="타원 20"/>
            <p:cNvSpPr/>
            <p:nvPr/>
          </p:nvSpPr>
          <p:spPr>
            <a:xfrm>
              <a:off x="5867918" y="2377662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5001" y="252528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가공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83337" y="2317765"/>
            <a:ext cx="389850" cy="363071"/>
            <a:chOff x="4861746" y="2377662"/>
            <a:chExt cx="389850" cy="363071"/>
          </a:xfrm>
        </p:grpSpPr>
        <p:sp>
          <p:nvSpPr>
            <p:cNvPr id="20" name="타원 19"/>
            <p:cNvSpPr/>
            <p:nvPr/>
          </p:nvSpPr>
          <p:spPr>
            <a:xfrm>
              <a:off x="4984663" y="2377662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61746" y="252528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조립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32040" y="2997453"/>
            <a:ext cx="492443" cy="359539"/>
            <a:chOff x="4810449" y="2921333"/>
            <a:chExt cx="492443" cy="359539"/>
          </a:xfrm>
        </p:grpSpPr>
        <p:sp>
          <p:nvSpPr>
            <p:cNvPr id="22" name="타원 21"/>
            <p:cNvSpPr/>
            <p:nvPr/>
          </p:nvSpPr>
          <p:spPr>
            <a:xfrm>
              <a:off x="4984663" y="2921333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0449" y="306542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테스트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866592" y="2997453"/>
            <a:ext cx="389850" cy="359539"/>
            <a:chOff x="5745001" y="2921333"/>
            <a:chExt cx="389850" cy="359539"/>
          </a:xfrm>
        </p:grpSpPr>
        <p:sp>
          <p:nvSpPr>
            <p:cNvPr id="23" name="타원 22"/>
            <p:cNvSpPr/>
            <p:nvPr/>
          </p:nvSpPr>
          <p:spPr>
            <a:xfrm>
              <a:off x="5867918" y="2921333"/>
              <a:ext cx="144016" cy="1476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5001" y="306542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출고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1438" y="3505338"/>
            <a:ext cx="1002250" cy="1795870"/>
            <a:chOff x="761438" y="3505338"/>
            <a:chExt cx="1002250" cy="1795870"/>
          </a:xfrm>
        </p:grpSpPr>
        <p:sp>
          <p:nvSpPr>
            <p:cNvPr id="36" name="직사각형 35"/>
            <p:cNvSpPr/>
            <p:nvPr/>
          </p:nvSpPr>
          <p:spPr>
            <a:xfrm>
              <a:off x="761438" y="3505338"/>
              <a:ext cx="1002250" cy="1795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67636" y="350533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무게</a:t>
              </a:r>
              <a:endParaRPr lang="ko-KR" altLang="en-US" sz="8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854229" y="3507365"/>
            <a:ext cx="1002250" cy="1795870"/>
            <a:chOff x="1854229" y="3507365"/>
            <a:chExt cx="1002250" cy="1795870"/>
          </a:xfrm>
        </p:grpSpPr>
        <p:sp>
          <p:nvSpPr>
            <p:cNvPr id="41" name="직사각형 40"/>
            <p:cNvSpPr/>
            <p:nvPr/>
          </p:nvSpPr>
          <p:spPr>
            <a:xfrm>
              <a:off x="1854229" y="3507365"/>
              <a:ext cx="1002250" cy="1795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09133" y="350736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진동수</a:t>
              </a:r>
              <a:endParaRPr lang="ko-KR" altLang="en-US" sz="8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947020" y="3505338"/>
            <a:ext cx="1002250" cy="1795870"/>
            <a:chOff x="2947020" y="3505338"/>
            <a:chExt cx="1002250" cy="1795870"/>
          </a:xfrm>
        </p:grpSpPr>
        <p:sp>
          <p:nvSpPr>
            <p:cNvPr id="42" name="직사각형 41"/>
            <p:cNvSpPr/>
            <p:nvPr/>
          </p:nvSpPr>
          <p:spPr>
            <a:xfrm>
              <a:off x="2947020" y="3505338"/>
              <a:ext cx="1002250" cy="1795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53220" y="3505338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조도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039811" y="3507365"/>
            <a:ext cx="1002250" cy="1795870"/>
            <a:chOff x="4039811" y="3507365"/>
            <a:chExt cx="1002250" cy="1795870"/>
          </a:xfrm>
        </p:grpSpPr>
        <p:sp>
          <p:nvSpPr>
            <p:cNvPr id="43" name="직사각형 42"/>
            <p:cNvSpPr/>
            <p:nvPr/>
          </p:nvSpPr>
          <p:spPr>
            <a:xfrm>
              <a:off x="4039811" y="3507365"/>
              <a:ext cx="1002250" cy="1795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46011" y="3507365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온도</a:t>
              </a:r>
              <a:endParaRPr lang="ko-KR" altLang="en-US" sz="8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132601" y="3507365"/>
            <a:ext cx="1002250" cy="1795870"/>
            <a:chOff x="5132601" y="3507365"/>
            <a:chExt cx="1002250" cy="1795870"/>
          </a:xfrm>
        </p:grpSpPr>
        <p:sp>
          <p:nvSpPr>
            <p:cNvPr id="44" name="직사각형 43"/>
            <p:cNvSpPr/>
            <p:nvPr/>
          </p:nvSpPr>
          <p:spPr>
            <a:xfrm>
              <a:off x="5132601" y="3507365"/>
              <a:ext cx="1002250" cy="17958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38801" y="35073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무게</a:t>
              </a:r>
              <a:endParaRPr lang="ko-KR" altLang="en-US" sz="800" dirty="0"/>
            </a:p>
          </p:txBody>
        </p:sp>
      </p:grpSp>
      <p:cxnSp>
        <p:nvCxnSpPr>
          <p:cNvPr id="54" name="직선 화살표 연결선 53"/>
          <p:cNvCxnSpPr/>
          <p:nvPr/>
        </p:nvCxnSpPr>
        <p:spPr>
          <a:xfrm>
            <a:off x="5378142" y="1785704"/>
            <a:ext cx="49340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378142" y="2465392"/>
            <a:ext cx="49340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378142" y="3145080"/>
            <a:ext cx="49340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061517" y="2001148"/>
            <a:ext cx="0" cy="27572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178262" y="2680836"/>
            <a:ext cx="0" cy="27572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그룹 336"/>
          <p:cNvGrpSpPr/>
          <p:nvPr/>
        </p:nvGrpSpPr>
        <p:grpSpPr>
          <a:xfrm>
            <a:off x="768480" y="3789040"/>
            <a:ext cx="903251" cy="216024"/>
            <a:chOff x="761438" y="3789040"/>
            <a:chExt cx="903251" cy="216024"/>
          </a:xfrm>
        </p:grpSpPr>
        <p:sp>
          <p:nvSpPr>
            <p:cNvPr id="50" name="직사각형 49"/>
            <p:cNvSpPr/>
            <p:nvPr/>
          </p:nvSpPr>
          <p:spPr>
            <a:xfrm>
              <a:off x="1109557" y="3789040"/>
              <a:ext cx="55513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1438" y="380471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기준치</a:t>
              </a:r>
              <a:endParaRPr lang="ko-KR" altLang="en-US" sz="6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920525" y="4320856"/>
            <a:ext cx="684077" cy="431468"/>
            <a:chOff x="920525" y="4293676"/>
            <a:chExt cx="684077" cy="431468"/>
          </a:xfrm>
        </p:grpSpPr>
        <p:sp>
          <p:nvSpPr>
            <p:cNvPr id="81" name="직사각형 80"/>
            <p:cNvSpPr/>
            <p:nvPr/>
          </p:nvSpPr>
          <p:spPr>
            <a:xfrm>
              <a:off x="920525" y="4509120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7043" y="429367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현재 값</a:t>
              </a:r>
              <a:endParaRPr lang="ko-KR" altLang="en-US" sz="8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013316" y="4320856"/>
            <a:ext cx="684077" cy="431468"/>
            <a:chOff x="920525" y="4293676"/>
            <a:chExt cx="684077" cy="431468"/>
          </a:xfrm>
        </p:grpSpPr>
        <p:sp>
          <p:nvSpPr>
            <p:cNvPr id="88" name="직사각형 87"/>
            <p:cNvSpPr/>
            <p:nvPr/>
          </p:nvSpPr>
          <p:spPr>
            <a:xfrm>
              <a:off x="920525" y="4509120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7043" y="429367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현재 값</a:t>
              </a:r>
              <a:endParaRPr lang="ko-KR" altLang="en-US" sz="8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106107" y="4320856"/>
            <a:ext cx="684077" cy="431468"/>
            <a:chOff x="920525" y="4293676"/>
            <a:chExt cx="684077" cy="431468"/>
          </a:xfrm>
        </p:grpSpPr>
        <p:sp>
          <p:nvSpPr>
            <p:cNvPr id="91" name="직사각형 90"/>
            <p:cNvSpPr/>
            <p:nvPr/>
          </p:nvSpPr>
          <p:spPr>
            <a:xfrm>
              <a:off x="920525" y="4509120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97043" y="429367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현재 값</a:t>
              </a:r>
              <a:endParaRPr lang="ko-KR" altLang="en-US" sz="8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198898" y="4320856"/>
            <a:ext cx="684077" cy="431468"/>
            <a:chOff x="920525" y="4293676"/>
            <a:chExt cx="684077" cy="431468"/>
          </a:xfrm>
        </p:grpSpPr>
        <p:sp>
          <p:nvSpPr>
            <p:cNvPr id="94" name="직사각형 93"/>
            <p:cNvSpPr/>
            <p:nvPr/>
          </p:nvSpPr>
          <p:spPr>
            <a:xfrm>
              <a:off x="920525" y="4509120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7043" y="429367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현재 값</a:t>
              </a:r>
              <a:endParaRPr lang="ko-KR" altLang="en-US" sz="8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291688" y="4320856"/>
            <a:ext cx="684077" cy="431468"/>
            <a:chOff x="920525" y="4293676"/>
            <a:chExt cx="684077" cy="431468"/>
          </a:xfrm>
        </p:grpSpPr>
        <p:sp>
          <p:nvSpPr>
            <p:cNvPr id="97" name="직사각형 96"/>
            <p:cNvSpPr/>
            <p:nvPr/>
          </p:nvSpPr>
          <p:spPr>
            <a:xfrm>
              <a:off x="920525" y="4509120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97043" y="429367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현재 값</a:t>
              </a:r>
              <a:endParaRPr lang="ko-KR" altLang="en-US" sz="800" dirty="0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53396" y="5013176"/>
            <a:ext cx="8183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46187" y="5013176"/>
            <a:ext cx="8183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38978" y="5013176"/>
            <a:ext cx="8183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31769" y="5013176"/>
            <a:ext cx="8183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224559" y="5013176"/>
            <a:ext cx="8183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694058" y="1902475"/>
            <a:ext cx="830863" cy="1402994"/>
            <a:chOff x="694058" y="1903724"/>
            <a:chExt cx="830863" cy="1402994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27616" y="1903724"/>
              <a:ext cx="797305" cy="1402994"/>
              <a:chOff x="727616" y="1903724"/>
              <a:chExt cx="797305" cy="140299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27616" y="1903724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80046" y="1949439"/>
                <a:ext cx="49244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입고검</a:t>
                </a:r>
                <a:r>
                  <a:rPr lang="ko-KR" altLang="en-US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수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94058" y="2278121"/>
              <a:ext cx="779219" cy="805732"/>
              <a:chOff x="694058" y="2271254"/>
              <a:chExt cx="779219" cy="805732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694058" y="2271254"/>
                <a:ext cx="779219" cy="184666"/>
                <a:chOff x="696437" y="2271254"/>
                <a:chExt cx="779219" cy="184666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696437" y="227125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총수</a:t>
                  </a:r>
                  <a:r>
                    <a:rPr lang="ko-KR" altLang="en-US" sz="600" dirty="0"/>
                    <a:t>량</a:t>
                  </a: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1041909" y="2271254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" name="그룹 106"/>
              <p:cNvGrpSpPr/>
              <p:nvPr/>
            </p:nvGrpSpPr>
            <p:grpSpPr>
              <a:xfrm>
                <a:off x="694058" y="2581787"/>
                <a:ext cx="779219" cy="184666"/>
                <a:chOff x="696437" y="2343262"/>
                <a:chExt cx="779219" cy="184666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696437" y="2343262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불량품</a:t>
                  </a:r>
                  <a:endParaRPr lang="ko-KR" altLang="en-US" sz="6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041909" y="2343262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>
                <a:off x="694058" y="2892320"/>
                <a:ext cx="779219" cy="184666"/>
                <a:chOff x="696437" y="2415270"/>
                <a:chExt cx="779219" cy="184666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696437" y="2415270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불량률</a:t>
                  </a:r>
                  <a:endParaRPr lang="ko-KR" altLang="en-US" sz="600" dirty="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1041909" y="2415270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71" name="TextBox 270"/>
          <p:cNvSpPr txBox="1"/>
          <p:nvPr/>
        </p:nvSpPr>
        <p:spPr>
          <a:xfrm>
            <a:off x="-6845" y="190247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라인</a:t>
            </a:r>
            <a:endParaRPr lang="ko-KR" altLang="en-US" sz="1200" dirty="0"/>
          </a:p>
        </p:txBody>
      </p:sp>
      <p:sp>
        <p:nvSpPr>
          <p:cNvPr id="272" name="직사각형 271"/>
          <p:cNvSpPr/>
          <p:nvPr/>
        </p:nvSpPr>
        <p:spPr>
          <a:xfrm>
            <a:off x="900285" y="4089541"/>
            <a:ext cx="724556" cy="154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적용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055835" y="158564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공정실시간 현황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0" name="그룹 279"/>
          <p:cNvGrpSpPr/>
          <p:nvPr/>
        </p:nvGrpSpPr>
        <p:grpSpPr>
          <a:xfrm>
            <a:off x="1532904" y="1902475"/>
            <a:ext cx="830863" cy="1402994"/>
            <a:chOff x="694058" y="1903724"/>
            <a:chExt cx="830863" cy="1402994"/>
          </a:xfrm>
        </p:grpSpPr>
        <p:grpSp>
          <p:nvGrpSpPr>
            <p:cNvPr id="281" name="그룹 280"/>
            <p:cNvGrpSpPr/>
            <p:nvPr/>
          </p:nvGrpSpPr>
          <p:grpSpPr>
            <a:xfrm>
              <a:off x="727616" y="1903724"/>
              <a:ext cx="797305" cy="1402994"/>
              <a:chOff x="727616" y="1903724"/>
              <a:chExt cx="797305" cy="1402994"/>
            </a:xfrm>
          </p:grpSpPr>
          <p:sp>
            <p:nvSpPr>
              <p:cNvPr id="292" name="직사각형 291"/>
              <p:cNvSpPr/>
              <p:nvPr/>
            </p:nvSpPr>
            <p:spPr>
              <a:xfrm>
                <a:off x="727616" y="1903724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80048" y="1949439"/>
                <a:ext cx="49244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제품가공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694058" y="2278121"/>
              <a:ext cx="779219" cy="805732"/>
              <a:chOff x="694058" y="2271254"/>
              <a:chExt cx="779219" cy="805732"/>
            </a:xfrm>
          </p:grpSpPr>
          <p:grpSp>
            <p:nvGrpSpPr>
              <p:cNvPr id="283" name="그룹 282"/>
              <p:cNvGrpSpPr/>
              <p:nvPr/>
            </p:nvGrpSpPr>
            <p:grpSpPr>
              <a:xfrm>
                <a:off x="694058" y="2271254"/>
                <a:ext cx="779219" cy="184666"/>
                <a:chOff x="696437" y="2271254"/>
                <a:chExt cx="779219" cy="184666"/>
              </a:xfrm>
            </p:grpSpPr>
            <p:sp>
              <p:nvSpPr>
                <p:cNvPr id="290" name="TextBox 289"/>
                <p:cNvSpPr txBox="1"/>
                <p:nvPr/>
              </p:nvSpPr>
              <p:spPr>
                <a:xfrm>
                  <a:off x="696437" y="227125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총수</a:t>
                  </a:r>
                  <a:r>
                    <a:rPr lang="ko-KR" altLang="en-US" sz="600" dirty="0"/>
                    <a:t>량</a:t>
                  </a:r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1041909" y="2271254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4" name="그룹 283"/>
              <p:cNvGrpSpPr/>
              <p:nvPr/>
            </p:nvGrpSpPr>
            <p:grpSpPr>
              <a:xfrm>
                <a:off x="694058" y="2581787"/>
                <a:ext cx="779219" cy="184666"/>
                <a:chOff x="696437" y="2343262"/>
                <a:chExt cx="779219" cy="18466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696437" y="2343262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불량품</a:t>
                  </a:r>
                  <a:endParaRPr lang="ko-KR" altLang="en-US" sz="6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041909" y="2343262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694058" y="2892320"/>
                <a:ext cx="779219" cy="184666"/>
                <a:chOff x="696437" y="2415270"/>
                <a:chExt cx="779219" cy="184666"/>
              </a:xfrm>
            </p:grpSpPr>
            <p:sp>
              <p:nvSpPr>
                <p:cNvPr id="286" name="TextBox 285"/>
                <p:cNvSpPr txBox="1"/>
                <p:nvPr/>
              </p:nvSpPr>
              <p:spPr>
                <a:xfrm>
                  <a:off x="696437" y="2415270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불량률</a:t>
                  </a:r>
                  <a:endParaRPr lang="ko-KR" altLang="en-US" sz="6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041909" y="2415270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95" name="그룹 294"/>
          <p:cNvGrpSpPr/>
          <p:nvPr/>
        </p:nvGrpSpPr>
        <p:grpSpPr>
          <a:xfrm>
            <a:off x="2371750" y="1902475"/>
            <a:ext cx="830863" cy="1402994"/>
            <a:chOff x="694058" y="1903724"/>
            <a:chExt cx="830863" cy="1402994"/>
          </a:xfrm>
        </p:grpSpPr>
        <p:grpSp>
          <p:nvGrpSpPr>
            <p:cNvPr id="296" name="그룹 295"/>
            <p:cNvGrpSpPr/>
            <p:nvPr/>
          </p:nvGrpSpPr>
          <p:grpSpPr>
            <a:xfrm>
              <a:off x="727616" y="1903724"/>
              <a:ext cx="797305" cy="1402994"/>
              <a:chOff x="727616" y="1903724"/>
              <a:chExt cx="797305" cy="140299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727616" y="1903724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880048" y="1949439"/>
                <a:ext cx="49244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제품조립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694058" y="2278121"/>
              <a:ext cx="779219" cy="805732"/>
              <a:chOff x="694058" y="2271254"/>
              <a:chExt cx="779219" cy="805732"/>
            </a:xfrm>
          </p:grpSpPr>
          <p:grpSp>
            <p:nvGrpSpPr>
              <p:cNvPr id="298" name="그룹 297"/>
              <p:cNvGrpSpPr/>
              <p:nvPr/>
            </p:nvGrpSpPr>
            <p:grpSpPr>
              <a:xfrm>
                <a:off x="694058" y="2271254"/>
                <a:ext cx="779219" cy="184666"/>
                <a:chOff x="696437" y="2271254"/>
                <a:chExt cx="779219" cy="184666"/>
              </a:xfrm>
            </p:grpSpPr>
            <p:sp>
              <p:nvSpPr>
                <p:cNvPr id="305" name="TextBox 304"/>
                <p:cNvSpPr txBox="1"/>
                <p:nvPr/>
              </p:nvSpPr>
              <p:spPr>
                <a:xfrm>
                  <a:off x="696437" y="227125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총수</a:t>
                  </a:r>
                  <a:r>
                    <a:rPr lang="ko-KR" altLang="en-US" sz="600" dirty="0"/>
                    <a:t>량</a:t>
                  </a:r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1041909" y="2271254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그룹 298"/>
              <p:cNvGrpSpPr/>
              <p:nvPr/>
            </p:nvGrpSpPr>
            <p:grpSpPr>
              <a:xfrm>
                <a:off x="694058" y="2581787"/>
                <a:ext cx="779219" cy="184666"/>
                <a:chOff x="696437" y="2343262"/>
                <a:chExt cx="779219" cy="184666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696437" y="2343262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불량품</a:t>
                  </a:r>
                  <a:endParaRPr lang="ko-KR" altLang="en-US" sz="600" dirty="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041909" y="2343262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694058" y="2892320"/>
                <a:ext cx="779219" cy="184666"/>
                <a:chOff x="696437" y="2415270"/>
                <a:chExt cx="779219" cy="184666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696437" y="2415270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불량률</a:t>
                  </a:r>
                  <a:endParaRPr lang="ko-KR" altLang="en-US" sz="600" dirty="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1041909" y="2415270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09" name="그룹 308"/>
          <p:cNvGrpSpPr/>
          <p:nvPr/>
        </p:nvGrpSpPr>
        <p:grpSpPr>
          <a:xfrm>
            <a:off x="3210596" y="1902475"/>
            <a:ext cx="830863" cy="1402994"/>
            <a:chOff x="694058" y="1903724"/>
            <a:chExt cx="830863" cy="1402994"/>
          </a:xfrm>
        </p:grpSpPr>
        <p:grpSp>
          <p:nvGrpSpPr>
            <p:cNvPr id="310" name="그룹 309"/>
            <p:cNvGrpSpPr/>
            <p:nvPr/>
          </p:nvGrpSpPr>
          <p:grpSpPr>
            <a:xfrm>
              <a:off x="727616" y="1903724"/>
              <a:ext cx="797305" cy="1402994"/>
              <a:chOff x="727616" y="1903724"/>
              <a:chExt cx="797305" cy="1402994"/>
            </a:xfrm>
          </p:grpSpPr>
          <p:sp>
            <p:nvSpPr>
              <p:cNvPr id="321" name="직사각형 320"/>
              <p:cNvSpPr/>
              <p:nvPr/>
            </p:nvSpPr>
            <p:spPr>
              <a:xfrm>
                <a:off x="727616" y="1903724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841577" y="1949439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제품테스트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694058" y="2278121"/>
              <a:ext cx="779219" cy="805732"/>
              <a:chOff x="694058" y="2271254"/>
              <a:chExt cx="779219" cy="805732"/>
            </a:xfrm>
          </p:grpSpPr>
          <p:grpSp>
            <p:nvGrpSpPr>
              <p:cNvPr id="312" name="그룹 311"/>
              <p:cNvGrpSpPr/>
              <p:nvPr/>
            </p:nvGrpSpPr>
            <p:grpSpPr>
              <a:xfrm>
                <a:off x="694058" y="2271254"/>
                <a:ext cx="779219" cy="184666"/>
                <a:chOff x="696437" y="2271254"/>
                <a:chExt cx="779219" cy="184666"/>
              </a:xfrm>
            </p:grpSpPr>
            <p:sp>
              <p:nvSpPr>
                <p:cNvPr id="319" name="TextBox 318"/>
                <p:cNvSpPr txBox="1"/>
                <p:nvPr/>
              </p:nvSpPr>
              <p:spPr>
                <a:xfrm>
                  <a:off x="696437" y="227125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총수</a:t>
                  </a:r>
                  <a:r>
                    <a:rPr lang="ko-KR" altLang="en-US" sz="600" dirty="0"/>
                    <a:t>량</a:t>
                  </a:r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041909" y="2271254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3" name="그룹 312"/>
              <p:cNvGrpSpPr/>
              <p:nvPr/>
            </p:nvGrpSpPr>
            <p:grpSpPr>
              <a:xfrm>
                <a:off x="694058" y="2581787"/>
                <a:ext cx="779219" cy="184666"/>
                <a:chOff x="696437" y="2343262"/>
                <a:chExt cx="779219" cy="184666"/>
              </a:xfrm>
            </p:grpSpPr>
            <p:sp>
              <p:nvSpPr>
                <p:cNvPr id="317" name="TextBox 316"/>
                <p:cNvSpPr txBox="1"/>
                <p:nvPr/>
              </p:nvSpPr>
              <p:spPr>
                <a:xfrm>
                  <a:off x="696437" y="2343262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불량품</a:t>
                  </a:r>
                  <a:endParaRPr lang="ko-KR" altLang="en-US" sz="600" dirty="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1041909" y="2343262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4" name="그룹 313"/>
              <p:cNvGrpSpPr/>
              <p:nvPr/>
            </p:nvGrpSpPr>
            <p:grpSpPr>
              <a:xfrm>
                <a:off x="694058" y="2892320"/>
                <a:ext cx="779219" cy="184666"/>
                <a:chOff x="696437" y="2415270"/>
                <a:chExt cx="779219" cy="184666"/>
              </a:xfrm>
            </p:grpSpPr>
            <p:sp>
              <p:nvSpPr>
                <p:cNvPr id="315" name="TextBox 314"/>
                <p:cNvSpPr txBox="1"/>
                <p:nvPr/>
              </p:nvSpPr>
              <p:spPr>
                <a:xfrm>
                  <a:off x="696437" y="2415270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불량률</a:t>
                  </a:r>
                  <a:endParaRPr lang="ko-KR" altLang="en-US" sz="600" dirty="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1041909" y="2415270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23" name="그룹 322"/>
          <p:cNvGrpSpPr/>
          <p:nvPr/>
        </p:nvGrpSpPr>
        <p:grpSpPr>
          <a:xfrm>
            <a:off x="4049442" y="1902475"/>
            <a:ext cx="830863" cy="1402994"/>
            <a:chOff x="694058" y="1903724"/>
            <a:chExt cx="830863" cy="1402994"/>
          </a:xfrm>
        </p:grpSpPr>
        <p:grpSp>
          <p:nvGrpSpPr>
            <p:cNvPr id="324" name="그룹 323"/>
            <p:cNvGrpSpPr/>
            <p:nvPr/>
          </p:nvGrpSpPr>
          <p:grpSpPr>
            <a:xfrm>
              <a:off x="727616" y="1903724"/>
              <a:ext cx="797305" cy="1402994"/>
              <a:chOff x="727616" y="1903724"/>
              <a:chExt cx="797305" cy="140299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727616" y="1903724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880049" y="1949439"/>
                <a:ext cx="49244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출고검수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25" name="그룹 324"/>
            <p:cNvGrpSpPr/>
            <p:nvPr/>
          </p:nvGrpSpPr>
          <p:grpSpPr>
            <a:xfrm>
              <a:off x="694058" y="2278121"/>
              <a:ext cx="779219" cy="805732"/>
              <a:chOff x="694058" y="2271254"/>
              <a:chExt cx="779219" cy="805732"/>
            </a:xfrm>
          </p:grpSpPr>
          <p:grpSp>
            <p:nvGrpSpPr>
              <p:cNvPr id="326" name="그룹 325"/>
              <p:cNvGrpSpPr/>
              <p:nvPr/>
            </p:nvGrpSpPr>
            <p:grpSpPr>
              <a:xfrm>
                <a:off x="694058" y="2271254"/>
                <a:ext cx="779219" cy="184666"/>
                <a:chOff x="696437" y="2271254"/>
                <a:chExt cx="779219" cy="184666"/>
              </a:xfrm>
            </p:grpSpPr>
            <p:sp>
              <p:nvSpPr>
                <p:cNvPr id="333" name="TextBox 332"/>
                <p:cNvSpPr txBox="1"/>
                <p:nvPr/>
              </p:nvSpPr>
              <p:spPr>
                <a:xfrm>
                  <a:off x="696437" y="227125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총수</a:t>
                  </a:r>
                  <a:r>
                    <a:rPr lang="ko-KR" altLang="en-US" sz="600" dirty="0"/>
                    <a:t>량</a:t>
                  </a:r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1041909" y="2271254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694058" y="2581787"/>
                <a:ext cx="779219" cy="184666"/>
                <a:chOff x="696437" y="2343262"/>
                <a:chExt cx="779219" cy="184666"/>
              </a:xfrm>
            </p:grpSpPr>
            <p:sp>
              <p:nvSpPr>
                <p:cNvPr id="331" name="TextBox 330"/>
                <p:cNvSpPr txBox="1"/>
                <p:nvPr/>
              </p:nvSpPr>
              <p:spPr>
                <a:xfrm>
                  <a:off x="696437" y="2343262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불량품</a:t>
                  </a:r>
                  <a:endParaRPr lang="ko-KR" altLang="en-US" sz="600" dirty="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1041909" y="2343262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8" name="그룹 327"/>
              <p:cNvGrpSpPr/>
              <p:nvPr/>
            </p:nvGrpSpPr>
            <p:grpSpPr>
              <a:xfrm>
                <a:off x="694058" y="2892320"/>
                <a:ext cx="779219" cy="184666"/>
                <a:chOff x="696437" y="2415270"/>
                <a:chExt cx="779219" cy="184666"/>
              </a:xfrm>
            </p:grpSpPr>
            <p:sp>
              <p:nvSpPr>
                <p:cNvPr id="329" name="TextBox 328"/>
                <p:cNvSpPr txBox="1"/>
                <p:nvPr/>
              </p:nvSpPr>
              <p:spPr>
                <a:xfrm>
                  <a:off x="696437" y="2415270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smtClean="0"/>
                    <a:t>불량률</a:t>
                  </a:r>
                  <a:endParaRPr lang="ko-KR" altLang="en-US" sz="600" dirty="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1041909" y="2415270"/>
                  <a:ext cx="433747" cy="1846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38" name="그룹 337"/>
          <p:cNvGrpSpPr/>
          <p:nvPr/>
        </p:nvGrpSpPr>
        <p:grpSpPr>
          <a:xfrm>
            <a:off x="1860497" y="3789040"/>
            <a:ext cx="903251" cy="216024"/>
            <a:chOff x="761438" y="3789040"/>
            <a:chExt cx="903251" cy="216024"/>
          </a:xfrm>
        </p:grpSpPr>
        <p:sp>
          <p:nvSpPr>
            <p:cNvPr id="339" name="직사각형 338"/>
            <p:cNvSpPr/>
            <p:nvPr/>
          </p:nvSpPr>
          <p:spPr>
            <a:xfrm>
              <a:off x="1109557" y="3789040"/>
              <a:ext cx="55513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61438" y="380471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기준치</a:t>
              </a:r>
              <a:endParaRPr lang="ko-KR" altLang="en-US" sz="600" dirty="0"/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2954062" y="3773361"/>
            <a:ext cx="903251" cy="216024"/>
            <a:chOff x="761438" y="3789040"/>
            <a:chExt cx="903251" cy="216024"/>
          </a:xfrm>
        </p:grpSpPr>
        <p:sp>
          <p:nvSpPr>
            <p:cNvPr id="345" name="직사각형 344"/>
            <p:cNvSpPr/>
            <p:nvPr/>
          </p:nvSpPr>
          <p:spPr>
            <a:xfrm>
              <a:off x="1109557" y="3789040"/>
              <a:ext cx="55513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761438" y="380471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기준치</a:t>
              </a:r>
              <a:endParaRPr lang="ko-KR" altLang="en-US" sz="600" dirty="0"/>
            </a:p>
          </p:txBody>
        </p:sp>
      </p:grpSp>
      <p:grpSp>
        <p:nvGrpSpPr>
          <p:cNvPr id="347" name="그룹 346"/>
          <p:cNvGrpSpPr/>
          <p:nvPr/>
        </p:nvGrpSpPr>
        <p:grpSpPr>
          <a:xfrm>
            <a:off x="4046853" y="3789040"/>
            <a:ext cx="903251" cy="216024"/>
            <a:chOff x="761438" y="3789040"/>
            <a:chExt cx="903251" cy="216024"/>
          </a:xfrm>
        </p:grpSpPr>
        <p:sp>
          <p:nvSpPr>
            <p:cNvPr id="348" name="직사각형 347"/>
            <p:cNvSpPr/>
            <p:nvPr/>
          </p:nvSpPr>
          <p:spPr>
            <a:xfrm>
              <a:off x="1109557" y="3789040"/>
              <a:ext cx="55513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61438" y="380471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기준치</a:t>
              </a:r>
              <a:endParaRPr lang="ko-KR" altLang="en-US" sz="600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5139643" y="3789040"/>
            <a:ext cx="903251" cy="216024"/>
            <a:chOff x="761438" y="3789040"/>
            <a:chExt cx="903251" cy="216024"/>
          </a:xfrm>
        </p:grpSpPr>
        <p:sp>
          <p:nvSpPr>
            <p:cNvPr id="351" name="직사각형 350"/>
            <p:cNvSpPr/>
            <p:nvPr/>
          </p:nvSpPr>
          <p:spPr>
            <a:xfrm>
              <a:off x="1109557" y="3789040"/>
              <a:ext cx="555132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61438" y="3804719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기준치</a:t>
              </a:r>
              <a:endParaRPr lang="ko-KR" altLang="en-US" sz="600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1993076" y="4089541"/>
            <a:ext cx="724556" cy="154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적용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5" name="직사각형 354"/>
          <p:cNvSpPr/>
          <p:nvPr/>
        </p:nvSpPr>
        <p:spPr>
          <a:xfrm>
            <a:off x="4178658" y="4089540"/>
            <a:ext cx="724556" cy="154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적용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6" name="직사각형 355"/>
          <p:cNvSpPr/>
          <p:nvPr/>
        </p:nvSpPr>
        <p:spPr>
          <a:xfrm>
            <a:off x="3085867" y="4089541"/>
            <a:ext cx="724556" cy="154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적용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57" name="직사각형 356"/>
          <p:cNvSpPr/>
          <p:nvPr/>
        </p:nvSpPr>
        <p:spPr>
          <a:xfrm>
            <a:off x="5271448" y="4089541"/>
            <a:ext cx="724556" cy="1542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적용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9042"/>
              </p:ext>
            </p:extLst>
          </p:nvPr>
        </p:nvGraphicFramePr>
        <p:xfrm>
          <a:off x="539552" y="908720"/>
          <a:ext cx="7776863" cy="4680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UI</a:t>
                      </a:r>
                      <a:r>
                        <a:rPr lang="en-US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설계</a:t>
                      </a:r>
                      <a:r>
                        <a:rPr lang="en-US" altLang="ko-KR" sz="1400" b="1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(Story Board)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Number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326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baseline="0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나눔바른고딕" pitchFamily="50" charset="-127"/>
                          <a:ea typeface="나눔바른고딕" pitchFamily="50" charset="-127"/>
                        </a:rPr>
                        <a:t>기능설명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0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10334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100" baseline="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4770" marR="64770" marT="13430" marB="1343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6" name="그룹 145"/>
          <p:cNvGrpSpPr/>
          <p:nvPr/>
        </p:nvGrpSpPr>
        <p:grpSpPr>
          <a:xfrm>
            <a:off x="611560" y="1484784"/>
            <a:ext cx="5688632" cy="3960440"/>
            <a:chOff x="611560" y="1484784"/>
            <a:chExt cx="5688632" cy="3960440"/>
          </a:xfrm>
        </p:grpSpPr>
        <p:sp>
          <p:nvSpPr>
            <p:cNvPr id="5" name="직사각형 4"/>
            <p:cNvSpPr/>
            <p:nvPr/>
          </p:nvSpPr>
          <p:spPr>
            <a:xfrm>
              <a:off x="611560" y="1484784"/>
              <a:ext cx="5688632" cy="3960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1556792"/>
              <a:ext cx="4248472" cy="18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87778" y="1556792"/>
              <a:ext cx="1240405" cy="18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3568" y="3437384"/>
              <a:ext cx="5544615" cy="1935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79438" y="1621578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날짜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47010" y="1621578"/>
              <a:ext cx="404429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983337" y="1628800"/>
              <a:ext cx="389850" cy="372348"/>
              <a:chOff x="4861746" y="1803983"/>
              <a:chExt cx="389850" cy="37234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4984663" y="1803983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861746" y="1960887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입고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866592" y="1628800"/>
              <a:ext cx="389850" cy="372348"/>
              <a:chOff x="5745001" y="1803983"/>
              <a:chExt cx="389850" cy="372348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5867918" y="1803983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45001" y="1960887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검수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866592" y="2317765"/>
              <a:ext cx="389850" cy="363071"/>
              <a:chOff x="5745001" y="2377662"/>
              <a:chExt cx="389850" cy="363071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867918" y="2377662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745001" y="2525289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가공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83337" y="2317765"/>
              <a:ext cx="389850" cy="363071"/>
              <a:chOff x="4861746" y="2377662"/>
              <a:chExt cx="389850" cy="363071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4984663" y="2377662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61746" y="2525289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조립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932040" y="2997453"/>
              <a:ext cx="492443" cy="359539"/>
              <a:chOff x="4810449" y="2921333"/>
              <a:chExt cx="492443" cy="359539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984663" y="2921333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0449" y="3065428"/>
                <a:ext cx="4924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테스트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866592" y="2997453"/>
              <a:ext cx="389850" cy="359539"/>
              <a:chOff x="5745001" y="2921333"/>
              <a:chExt cx="389850" cy="35953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5867918" y="2921333"/>
                <a:ext cx="144016" cy="14762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45001" y="3065428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출고</a:t>
                </a:r>
                <a:endPara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61438" y="3505338"/>
              <a:ext cx="1002250" cy="1795870"/>
              <a:chOff x="761438" y="3505338"/>
              <a:chExt cx="1002250" cy="179587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761438" y="3505338"/>
                <a:ext cx="1002250" cy="17958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6610" y="3505338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무게 불량</a:t>
                </a:r>
                <a:endParaRPr lang="ko-KR" altLang="en-US" sz="8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854229" y="3507365"/>
              <a:ext cx="1002250" cy="1795870"/>
              <a:chOff x="1854229" y="3507365"/>
              <a:chExt cx="1002250" cy="179587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854229" y="3507365"/>
                <a:ext cx="1002250" cy="17958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07" y="3507365"/>
                <a:ext cx="7344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진동수 불량</a:t>
                </a:r>
                <a:endParaRPr lang="ko-KR" altLang="en-US" sz="8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947020" y="3505338"/>
              <a:ext cx="1002250" cy="1795870"/>
              <a:chOff x="2947020" y="3505338"/>
              <a:chExt cx="1002250" cy="179587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947020" y="3505338"/>
                <a:ext cx="1002250" cy="17958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53220" y="3505338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조도</a:t>
                </a:r>
                <a:endParaRPr lang="ko-KR" altLang="en-US" sz="8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039811" y="3507365"/>
              <a:ext cx="1002250" cy="1795870"/>
              <a:chOff x="4039811" y="3507365"/>
              <a:chExt cx="1002250" cy="179587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039811" y="3507365"/>
                <a:ext cx="1002250" cy="17958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46011" y="3507365"/>
                <a:ext cx="3898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온도</a:t>
                </a:r>
                <a:endParaRPr lang="ko-KR" altLang="en-US" sz="8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32601" y="3507365"/>
              <a:ext cx="1002250" cy="1795870"/>
              <a:chOff x="5132601" y="3507365"/>
              <a:chExt cx="1002250" cy="179587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132601" y="3507365"/>
                <a:ext cx="1002250" cy="17958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438801" y="3507365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무게</a:t>
                </a:r>
                <a:endParaRPr lang="ko-KR" altLang="en-US" sz="800" dirty="0"/>
              </a:p>
            </p:txBody>
          </p:sp>
        </p:grpSp>
        <p:cxnSp>
          <p:nvCxnSpPr>
            <p:cNvPr id="44" name="직선 화살표 연결선 43"/>
            <p:cNvCxnSpPr/>
            <p:nvPr/>
          </p:nvCxnSpPr>
          <p:spPr>
            <a:xfrm>
              <a:off x="5378142" y="1785704"/>
              <a:ext cx="493405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378142" y="2465392"/>
              <a:ext cx="493405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5378142" y="3145080"/>
              <a:ext cx="493405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6061517" y="2001148"/>
              <a:ext cx="0" cy="27572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5178262" y="2680836"/>
              <a:ext cx="0" cy="275724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815720" y="3789040"/>
              <a:ext cx="893686" cy="216024"/>
              <a:chOff x="856051" y="3789040"/>
              <a:chExt cx="893686" cy="216024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856051" y="3789040"/>
                <a:ext cx="55513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11183" y="380471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기준</a:t>
                </a:r>
                <a:endParaRPr lang="ko-KR" altLang="en-US" sz="600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1908511" y="3789040"/>
              <a:ext cx="893686" cy="216024"/>
              <a:chOff x="856051" y="3789040"/>
              <a:chExt cx="893686" cy="21602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856051" y="3789040"/>
                <a:ext cx="55513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11183" y="380471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기준</a:t>
                </a:r>
                <a:endParaRPr lang="ko-KR" altLang="en-US" sz="600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001302" y="3789040"/>
              <a:ext cx="893686" cy="216024"/>
              <a:chOff x="856051" y="3789040"/>
              <a:chExt cx="893686" cy="21602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856051" y="3789040"/>
                <a:ext cx="55513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11183" y="380471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기준</a:t>
                </a:r>
                <a:endParaRPr lang="ko-KR" altLang="en-US" sz="6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094093" y="3789040"/>
              <a:ext cx="893686" cy="216024"/>
              <a:chOff x="856051" y="3789040"/>
              <a:chExt cx="893686" cy="21602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856051" y="3789040"/>
                <a:ext cx="55513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11183" y="380471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기준</a:t>
                </a:r>
                <a:endParaRPr lang="ko-KR" altLang="en-US" sz="6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5186883" y="3789040"/>
              <a:ext cx="893686" cy="216024"/>
              <a:chOff x="856051" y="3789040"/>
              <a:chExt cx="893686" cy="216024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856051" y="3789040"/>
                <a:ext cx="555132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11183" y="3804719"/>
                <a:ext cx="33855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기준</a:t>
                </a:r>
                <a:endParaRPr lang="ko-KR" altLang="en-US" sz="6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20525" y="4320856"/>
              <a:ext cx="684077" cy="431468"/>
              <a:chOff x="920525" y="4293676"/>
              <a:chExt cx="684077" cy="43146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920525" y="4509120"/>
                <a:ext cx="684077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97043" y="4293676"/>
                <a:ext cx="5293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현재 값</a:t>
                </a:r>
                <a:endParaRPr lang="ko-KR" altLang="en-US" sz="8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013316" y="4320856"/>
              <a:ext cx="684077" cy="431468"/>
              <a:chOff x="920525" y="4293676"/>
              <a:chExt cx="684077" cy="431468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20525" y="4509120"/>
                <a:ext cx="684077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97043" y="4293676"/>
                <a:ext cx="5293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현재 값</a:t>
                </a:r>
                <a:endParaRPr lang="ko-KR" altLang="en-US" sz="8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106107" y="4320856"/>
              <a:ext cx="684077" cy="431468"/>
              <a:chOff x="920525" y="4293676"/>
              <a:chExt cx="684077" cy="43146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920525" y="4509120"/>
                <a:ext cx="684077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97043" y="4293676"/>
                <a:ext cx="5293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현재 값</a:t>
                </a:r>
                <a:endParaRPr lang="ko-KR" altLang="en-US" sz="800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198898" y="4320856"/>
              <a:ext cx="684077" cy="431468"/>
              <a:chOff x="920525" y="4293676"/>
              <a:chExt cx="684077" cy="43146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920525" y="4509120"/>
                <a:ext cx="684077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97043" y="4293676"/>
                <a:ext cx="5293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현재 값</a:t>
                </a:r>
                <a:endParaRPr lang="ko-KR" altLang="en-US" sz="800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291688" y="4320856"/>
              <a:ext cx="684077" cy="431468"/>
              <a:chOff x="920525" y="4293676"/>
              <a:chExt cx="684077" cy="43146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920525" y="4509120"/>
                <a:ext cx="684077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97043" y="4293676"/>
                <a:ext cx="5293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현재 값</a:t>
                </a:r>
                <a:endParaRPr lang="ko-KR" altLang="en-US" sz="800" dirty="0"/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853396" y="5013176"/>
              <a:ext cx="8183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46187" y="5013176"/>
              <a:ext cx="8183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038978" y="5013176"/>
              <a:ext cx="8183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131769" y="5013176"/>
              <a:ext cx="8183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24559" y="5013176"/>
              <a:ext cx="818335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상세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694058" y="1900799"/>
              <a:ext cx="830863" cy="1402994"/>
              <a:chOff x="694058" y="1883213"/>
              <a:chExt cx="830863" cy="1402994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727616" y="1883213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694058" y="1969742"/>
                <a:ext cx="779219" cy="693074"/>
                <a:chOff x="694058" y="1969742"/>
                <a:chExt cx="779219" cy="693074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694058" y="196974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입고량</a:t>
                    </a:r>
                    <a:endParaRPr lang="ko-KR" altLang="en-US" sz="600" dirty="0"/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694058" y="2208267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불량수</a:t>
                    </a:r>
                    <a:endParaRPr lang="ko-KR" altLang="en-US" sz="600" dirty="0"/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694058" y="244679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smtClean="0"/>
                      <a:t>불량률</a:t>
                    </a:r>
                    <a:endParaRPr lang="ko-KR" altLang="en-US" sz="600" dirty="0"/>
                  </a:p>
                </p:txBody>
              </p:sp>
              <p:sp>
                <p:nvSpPr>
                  <p:cNvPr id="91" name="직사각형 90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6" name="그룹 95"/>
            <p:cNvGrpSpPr/>
            <p:nvPr/>
          </p:nvGrpSpPr>
          <p:grpSpPr>
            <a:xfrm>
              <a:off x="1527144" y="1900799"/>
              <a:ext cx="830863" cy="1402994"/>
              <a:chOff x="1592119" y="1883213"/>
              <a:chExt cx="830863" cy="140299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625677" y="1883213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1592119" y="1969742"/>
                <a:ext cx="779219" cy="693074"/>
                <a:chOff x="694058" y="1969742"/>
                <a:chExt cx="779219" cy="693074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694058" y="196974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입고량</a:t>
                    </a:r>
                    <a:endParaRPr lang="ko-KR" altLang="en-US" sz="600" dirty="0"/>
                  </a:p>
                </p:txBody>
              </p:sp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694058" y="2208267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불량수</a:t>
                    </a:r>
                    <a:endParaRPr lang="ko-KR" altLang="en-US" sz="600" dirty="0"/>
                  </a:p>
                </p:txBody>
              </p: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694058" y="244679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smtClean="0"/>
                      <a:t>불량률</a:t>
                    </a:r>
                    <a:endParaRPr lang="ko-KR" altLang="en-US" sz="600" dirty="0"/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8" name="그룹 107"/>
            <p:cNvGrpSpPr/>
            <p:nvPr/>
          </p:nvGrpSpPr>
          <p:grpSpPr>
            <a:xfrm>
              <a:off x="2360230" y="1900799"/>
              <a:ext cx="830863" cy="1402994"/>
              <a:chOff x="1592119" y="1883213"/>
              <a:chExt cx="830863" cy="1402994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625677" y="1883213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0" name="그룹 109"/>
              <p:cNvGrpSpPr/>
              <p:nvPr/>
            </p:nvGrpSpPr>
            <p:grpSpPr>
              <a:xfrm>
                <a:off x="1592119" y="1969742"/>
                <a:ext cx="779219" cy="693074"/>
                <a:chOff x="694058" y="1969742"/>
                <a:chExt cx="779219" cy="693074"/>
              </a:xfrm>
            </p:grpSpPr>
            <p:grpSp>
              <p:nvGrpSpPr>
                <p:cNvPr id="111" name="그룹 110"/>
                <p:cNvGrpSpPr/>
                <p:nvPr/>
              </p:nvGrpSpPr>
              <p:grpSpPr>
                <a:xfrm>
                  <a:off x="694058" y="196974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입고량</a:t>
                    </a:r>
                    <a:endParaRPr lang="ko-KR" altLang="en-US" sz="600" dirty="0"/>
                  </a:p>
                </p:txBody>
              </p:sp>
              <p:sp>
                <p:nvSpPr>
                  <p:cNvPr id="119" name="직사각형 118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694058" y="2208267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불량수</a:t>
                    </a:r>
                    <a:endParaRPr lang="ko-KR" altLang="en-US" sz="600" dirty="0"/>
                  </a:p>
                </p:txBody>
              </p:sp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694058" y="244679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smtClean="0"/>
                      <a:t>불량률</a:t>
                    </a:r>
                    <a:endParaRPr lang="ko-KR" altLang="en-US" sz="600" dirty="0"/>
                  </a:p>
                </p:txBody>
              </p:sp>
              <p:sp>
                <p:nvSpPr>
                  <p:cNvPr id="115" name="직사각형 114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20" name="그룹 119"/>
            <p:cNvGrpSpPr/>
            <p:nvPr/>
          </p:nvGrpSpPr>
          <p:grpSpPr>
            <a:xfrm>
              <a:off x="3193316" y="1900799"/>
              <a:ext cx="830863" cy="1402994"/>
              <a:chOff x="1592119" y="1883213"/>
              <a:chExt cx="830863" cy="1402994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625677" y="1883213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1592119" y="1969742"/>
                <a:ext cx="779219" cy="693074"/>
                <a:chOff x="694058" y="1969742"/>
                <a:chExt cx="779219" cy="693074"/>
              </a:xfrm>
            </p:grpSpPr>
            <p:grpSp>
              <p:nvGrpSpPr>
                <p:cNvPr id="123" name="그룹 122"/>
                <p:cNvGrpSpPr/>
                <p:nvPr/>
              </p:nvGrpSpPr>
              <p:grpSpPr>
                <a:xfrm>
                  <a:off x="694058" y="196974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입고량</a:t>
                    </a:r>
                    <a:endParaRPr lang="ko-KR" altLang="en-US" sz="600" dirty="0"/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4" name="그룹 123"/>
                <p:cNvGrpSpPr/>
                <p:nvPr/>
              </p:nvGrpSpPr>
              <p:grpSpPr>
                <a:xfrm>
                  <a:off x="694058" y="2208267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불량수</a:t>
                    </a:r>
                    <a:endParaRPr lang="ko-KR" altLang="en-US" sz="600" dirty="0"/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5" name="그룹 124"/>
                <p:cNvGrpSpPr/>
                <p:nvPr/>
              </p:nvGrpSpPr>
              <p:grpSpPr>
                <a:xfrm>
                  <a:off x="694058" y="244679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smtClean="0"/>
                      <a:t>불량률</a:t>
                    </a:r>
                    <a:endParaRPr lang="ko-KR" altLang="en-US" sz="600" dirty="0"/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2" name="그룹 131"/>
            <p:cNvGrpSpPr/>
            <p:nvPr/>
          </p:nvGrpSpPr>
          <p:grpSpPr>
            <a:xfrm>
              <a:off x="4026401" y="1900799"/>
              <a:ext cx="830863" cy="1402994"/>
              <a:chOff x="1592119" y="1883213"/>
              <a:chExt cx="830863" cy="1402994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1625677" y="1883213"/>
                <a:ext cx="797305" cy="140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1592119" y="1969742"/>
                <a:ext cx="779219" cy="693074"/>
                <a:chOff x="694058" y="1969742"/>
                <a:chExt cx="779219" cy="693074"/>
              </a:xfrm>
            </p:grpSpPr>
            <p:grpSp>
              <p:nvGrpSpPr>
                <p:cNvPr id="135" name="그룹 134"/>
                <p:cNvGrpSpPr/>
                <p:nvPr/>
              </p:nvGrpSpPr>
              <p:grpSpPr>
                <a:xfrm>
                  <a:off x="694058" y="196974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입고량</a:t>
                    </a:r>
                    <a:endParaRPr lang="ko-KR" altLang="en-US" sz="600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/>
                <p:cNvGrpSpPr/>
                <p:nvPr/>
              </p:nvGrpSpPr>
              <p:grpSpPr>
                <a:xfrm>
                  <a:off x="694058" y="2208267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 smtClean="0"/>
                      <a:t>불량수</a:t>
                    </a:r>
                    <a:endParaRPr lang="ko-KR" altLang="en-US" sz="600" dirty="0"/>
                  </a:p>
                </p:txBody>
              </p:sp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7" name="그룹 136"/>
                <p:cNvGrpSpPr/>
                <p:nvPr/>
              </p:nvGrpSpPr>
              <p:grpSpPr>
                <a:xfrm>
                  <a:off x="694058" y="2446792"/>
                  <a:ext cx="779219" cy="216024"/>
                  <a:chOff x="696437" y="1969742"/>
                  <a:chExt cx="779219" cy="216024"/>
                </a:xfrm>
              </p:grpSpPr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96437" y="1993116"/>
                    <a:ext cx="415499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smtClean="0"/>
                      <a:t>불량률</a:t>
                    </a:r>
                    <a:endParaRPr lang="ko-KR" altLang="en-US" sz="600" dirty="0"/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041909" y="1969742"/>
                    <a:ext cx="433747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44" name="직사각형 143"/>
          <p:cNvSpPr/>
          <p:nvPr/>
        </p:nvSpPr>
        <p:spPr>
          <a:xfrm>
            <a:off x="852413" y="1621578"/>
            <a:ext cx="5206926" cy="3681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929789" y="1700807"/>
            <a:ext cx="5059720" cy="1912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99592" y="1737205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입고검수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현황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3747136" y="1700808"/>
            <a:ext cx="2193016" cy="338554"/>
            <a:chOff x="3635896" y="1802662"/>
            <a:chExt cx="2193016" cy="338554"/>
          </a:xfrm>
        </p:grpSpPr>
        <p:sp>
          <p:nvSpPr>
            <p:cNvPr id="148" name="직사각형 147"/>
            <p:cNvSpPr/>
            <p:nvPr/>
          </p:nvSpPr>
          <p:spPr>
            <a:xfrm>
              <a:off x="4656911" y="1863927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날짜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5424483" y="1863927"/>
              <a:ext cx="404429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3635896" y="1863927"/>
              <a:ext cx="684077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날짜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10341" y="1802662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~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997042" y="2053164"/>
            <a:ext cx="4869550" cy="1461865"/>
            <a:chOff x="997042" y="2053164"/>
            <a:chExt cx="4869550" cy="1461865"/>
          </a:xfrm>
        </p:grpSpPr>
        <p:sp>
          <p:nvSpPr>
            <p:cNvPr id="147" name="직사각형 146"/>
            <p:cNvSpPr/>
            <p:nvPr/>
          </p:nvSpPr>
          <p:spPr>
            <a:xfrm>
              <a:off x="1090436" y="2053165"/>
              <a:ext cx="4776156" cy="13638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일별 불량률 차트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090436" y="3416998"/>
              <a:ext cx="4776156" cy="98031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날짜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997042" y="2053164"/>
              <a:ext cx="93393" cy="136383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값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929789" y="3688185"/>
            <a:ext cx="5059720" cy="1541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7" name="직사각형 176"/>
          <p:cNvSpPr/>
          <p:nvPr/>
        </p:nvSpPr>
        <p:spPr>
          <a:xfrm>
            <a:off x="997042" y="3740097"/>
            <a:ext cx="4950910" cy="1326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8" name="그룹 187"/>
          <p:cNvGrpSpPr/>
          <p:nvPr/>
        </p:nvGrpSpPr>
        <p:grpSpPr>
          <a:xfrm>
            <a:off x="1117522" y="5066448"/>
            <a:ext cx="4775292" cy="184666"/>
            <a:chOff x="1117522" y="3696707"/>
            <a:chExt cx="4775292" cy="184666"/>
          </a:xfrm>
        </p:grpSpPr>
        <p:sp>
          <p:nvSpPr>
            <p:cNvPr id="179" name="TextBox 178"/>
            <p:cNvSpPr txBox="1"/>
            <p:nvPr/>
          </p:nvSpPr>
          <p:spPr>
            <a:xfrm>
              <a:off x="1117522" y="3696707"/>
              <a:ext cx="4924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공정번호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507376" y="3696707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기준치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042381" y="3696707"/>
              <a:ext cx="33855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시작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813351" y="369670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끝</a:t>
              </a:r>
              <a:endPara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355290" y="3696707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결과값</a:t>
              </a:r>
              <a:endPara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203202" y="3696707"/>
              <a:ext cx="68961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합격 </a:t>
              </a: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&amp; </a:t>
              </a:r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불합격</a:t>
              </a:r>
              <a:endParaRPr lang="en-US" altLang="ko-KR" sz="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997042" y="5060750"/>
            <a:ext cx="4950909" cy="1684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156</Words>
  <Application>Microsoft Office PowerPoint</Application>
  <PresentationFormat>화면 슬라이드 쇼(4:3)</PresentationFormat>
  <Paragraphs>120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2018-12-22T01:34:43Z</dcterms:created>
  <dcterms:modified xsi:type="dcterms:W3CDTF">2018-12-22T08:24:39Z</dcterms:modified>
</cp:coreProperties>
</file>