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1" r:id="rId17"/>
    <p:sldId id="274"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3" autoAdjust="0"/>
    <p:restoredTop sz="94660"/>
  </p:normalViewPr>
  <p:slideViewPr>
    <p:cSldViewPr snapToGrid="0">
      <p:cViewPr varScale="1">
        <p:scale>
          <a:sx n="77" d="100"/>
          <a:sy n="77" d="100"/>
        </p:scale>
        <p:origin x="132"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enovo\Downloads\Anu%20Jain_astrosage%20sale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enovo\Downloads\Anu%20Jain_astrosage%20sale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Lenovo\Downloads\Anu%20Jain_astrosage%20sale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Lenovo\Downloads\Anu%20Jain_astrosage%20sale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Lenovo\Downloads\Anu%20Jain_astrosage%20sales.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[Anu Jain_astrosage sales.xlsx]Pivot Table!Hourwise calls</c:name>
    <c:fmtId val="-1"/>
  </c:pivotSource>
  <c:chart>
    <c:title>
      <c:tx>
        <c:rich>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r>
              <a:rPr lang="en-US"/>
              <a:t>Hour Wise Call Distribution</a:t>
            </a:r>
          </a:p>
        </c:rich>
      </c:tx>
      <c:layout/>
      <c:overlay val="0"/>
      <c:spPr>
        <a:noFill/>
        <a:ln>
          <a:noFill/>
        </a:ln>
        <a:effectLst/>
      </c:spPr>
      <c:txPr>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endParaRPr lang="en-US"/>
        </a:p>
      </c:txPr>
    </c:title>
    <c:autoTitleDeleted val="0"/>
    <c:pivotFmts>
      <c:pivotFmt>
        <c:idx val="0"/>
        <c:spPr>
          <a:gradFill>
            <a:gsLst>
              <a:gs pos="0">
                <a:schemeClr val="accent2"/>
              </a:gs>
              <a:gs pos="100000">
                <a:schemeClr val="accent2">
                  <a:lumMod val="84000"/>
                </a:schemeClr>
              </a:gs>
            </a:gsLst>
            <a:lin ang="5400000" scaled="1"/>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
        <c:spPr>
          <a:gradFill>
            <a:gsLst>
              <a:gs pos="0">
                <a:schemeClr val="accent2"/>
              </a:gs>
              <a:gs pos="100000">
                <a:schemeClr val="accent2">
                  <a:lumMod val="84000"/>
                </a:schemeClr>
              </a:gs>
            </a:gsLst>
            <a:lin ang="5400000" scaled="1"/>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
        <c:spPr>
          <a:gradFill>
            <a:gsLst>
              <a:gs pos="0">
                <a:schemeClr val="accent2"/>
              </a:gs>
              <a:gs pos="100000">
                <a:schemeClr val="accent2">
                  <a:lumMod val="84000"/>
                </a:schemeClr>
              </a:gs>
            </a:gsLst>
            <a:lin ang="5400000" scaled="1"/>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3"/>
        <c:spPr>
          <a:gradFill>
            <a:gsLst>
              <a:gs pos="0">
                <a:schemeClr val="accent2"/>
              </a:gs>
              <a:gs pos="100000">
                <a:schemeClr val="accent2">
                  <a:lumMod val="84000"/>
                </a:schemeClr>
              </a:gs>
            </a:gsLst>
            <a:lin ang="5400000" scaled="1"/>
          </a:gradFill>
          <a:ln>
            <a:noFill/>
          </a:ln>
          <a:effectLst/>
        </c:spPr>
      </c:pivotFmt>
      <c:pivotFmt>
        <c:idx val="4"/>
        <c:spPr>
          <a:gradFill>
            <a:gsLst>
              <a:gs pos="0">
                <a:schemeClr val="accent2"/>
              </a:gs>
              <a:gs pos="100000">
                <a:schemeClr val="accent2">
                  <a:lumMod val="84000"/>
                </a:schemeClr>
              </a:gs>
            </a:gsLst>
            <a:lin ang="5400000" scaled="1"/>
          </a:gradFill>
          <a:ln>
            <a:noFill/>
          </a:ln>
          <a:effectLst/>
        </c:spPr>
      </c:pivotFmt>
      <c:pivotFmt>
        <c:idx val="5"/>
        <c:spPr>
          <a:gradFill>
            <a:gsLst>
              <a:gs pos="0">
                <a:schemeClr val="accent2"/>
              </a:gs>
              <a:gs pos="100000">
                <a:schemeClr val="accent2">
                  <a:lumMod val="84000"/>
                </a:schemeClr>
              </a:gs>
            </a:gsLst>
            <a:lin ang="5400000" scaled="1"/>
          </a:gradFill>
          <a:ln>
            <a:noFill/>
          </a:ln>
          <a:effectLst/>
        </c:spPr>
      </c:pivotFmt>
      <c:pivotFmt>
        <c:idx val="6"/>
        <c:spPr>
          <a:gradFill>
            <a:gsLst>
              <a:gs pos="0">
                <a:schemeClr val="accent2"/>
              </a:gs>
              <a:gs pos="100000">
                <a:schemeClr val="accent2">
                  <a:lumMod val="84000"/>
                </a:schemeClr>
              </a:gs>
            </a:gsLst>
            <a:lin ang="5400000" scaled="1"/>
          </a:gradFill>
          <a:ln>
            <a:noFill/>
          </a:ln>
          <a:effectLst/>
        </c:spPr>
      </c:pivotFmt>
      <c:pivotFmt>
        <c:idx val="7"/>
        <c:spPr>
          <a:gradFill>
            <a:gsLst>
              <a:gs pos="0">
                <a:schemeClr val="accent2"/>
              </a:gs>
              <a:gs pos="100000">
                <a:schemeClr val="accent2">
                  <a:lumMod val="84000"/>
                </a:schemeClr>
              </a:gs>
            </a:gsLst>
            <a:lin ang="5400000" scaled="1"/>
          </a:gradFill>
          <a:ln>
            <a:noFill/>
          </a:ln>
          <a:effectLst/>
        </c:spPr>
      </c:pivotFmt>
      <c:pivotFmt>
        <c:idx val="8"/>
        <c:spPr>
          <a:gradFill>
            <a:gsLst>
              <a:gs pos="0">
                <a:schemeClr val="accent2"/>
              </a:gs>
              <a:gs pos="100000">
                <a:schemeClr val="accent2">
                  <a:lumMod val="84000"/>
                </a:schemeClr>
              </a:gs>
            </a:gsLst>
            <a:lin ang="5400000" scaled="1"/>
          </a:gradFill>
          <a:ln>
            <a:noFill/>
          </a:ln>
          <a:effectLst/>
        </c:spPr>
      </c:pivotFmt>
      <c:pivotFmt>
        <c:idx val="9"/>
        <c:spPr>
          <a:gradFill>
            <a:gsLst>
              <a:gs pos="0">
                <a:schemeClr val="accent2"/>
              </a:gs>
              <a:gs pos="100000">
                <a:schemeClr val="accent2">
                  <a:lumMod val="84000"/>
                </a:schemeClr>
              </a:gs>
            </a:gsLst>
            <a:lin ang="5400000" scaled="1"/>
          </a:gradFill>
          <a:ln>
            <a:noFill/>
          </a:ln>
          <a:effectLst/>
        </c:spPr>
      </c:pivotFmt>
      <c:pivotFmt>
        <c:idx val="10"/>
        <c:spPr>
          <a:gradFill>
            <a:gsLst>
              <a:gs pos="0">
                <a:schemeClr val="accent2"/>
              </a:gs>
              <a:gs pos="100000">
                <a:schemeClr val="accent2">
                  <a:lumMod val="84000"/>
                </a:schemeClr>
              </a:gs>
            </a:gsLst>
            <a:lin ang="5400000" scaled="1"/>
          </a:gradFill>
          <a:ln>
            <a:noFill/>
          </a:ln>
          <a:effectLst/>
        </c:spPr>
      </c:pivotFmt>
      <c:pivotFmt>
        <c:idx val="11"/>
        <c:spPr>
          <a:gradFill>
            <a:gsLst>
              <a:gs pos="0">
                <a:schemeClr val="accent2"/>
              </a:gs>
              <a:gs pos="100000">
                <a:schemeClr val="accent2">
                  <a:lumMod val="84000"/>
                </a:schemeClr>
              </a:gs>
            </a:gsLst>
            <a:lin ang="5400000" scaled="1"/>
          </a:gradFill>
          <a:ln>
            <a:noFill/>
          </a:ln>
          <a:effectLst/>
        </c:spPr>
      </c:pivotFmt>
      <c:pivotFmt>
        <c:idx val="12"/>
        <c:spPr>
          <a:gradFill>
            <a:gsLst>
              <a:gs pos="0">
                <a:schemeClr val="accent2"/>
              </a:gs>
              <a:gs pos="100000">
                <a:schemeClr val="accent2">
                  <a:lumMod val="84000"/>
                </a:schemeClr>
              </a:gs>
            </a:gsLst>
            <a:lin ang="5400000" scaled="1"/>
          </a:gradFill>
          <a:ln>
            <a:noFill/>
          </a:ln>
          <a:effectLst/>
        </c:spPr>
      </c:pivotFmt>
      <c:pivotFmt>
        <c:idx val="13"/>
        <c:spPr>
          <a:gradFill>
            <a:gsLst>
              <a:gs pos="0">
                <a:schemeClr val="accent2"/>
              </a:gs>
              <a:gs pos="100000">
                <a:schemeClr val="accent2">
                  <a:lumMod val="84000"/>
                </a:schemeClr>
              </a:gs>
            </a:gsLst>
            <a:lin ang="5400000" scaled="1"/>
          </a:gradFill>
          <a:ln>
            <a:noFill/>
          </a:ln>
          <a:effectLst/>
        </c:spPr>
      </c:pivotFmt>
      <c:pivotFmt>
        <c:idx val="14"/>
        <c:spPr>
          <a:gradFill>
            <a:gsLst>
              <a:gs pos="0">
                <a:schemeClr val="accent2"/>
              </a:gs>
              <a:gs pos="100000">
                <a:schemeClr val="accent2">
                  <a:lumMod val="84000"/>
                </a:schemeClr>
              </a:gs>
            </a:gsLst>
            <a:lin ang="5400000" scaled="1"/>
          </a:gradFill>
          <a:ln>
            <a:noFill/>
          </a:ln>
          <a:effectLst/>
        </c:spPr>
      </c:pivotFmt>
      <c:pivotFmt>
        <c:idx val="15"/>
        <c:spPr>
          <a:gradFill>
            <a:gsLst>
              <a:gs pos="0">
                <a:schemeClr val="accent2"/>
              </a:gs>
              <a:gs pos="100000">
                <a:schemeClr val="accent2">
                  <a:lumMod val="84000"/>
                </a:schemeClr>
              </a:gs>
            </a:gsLst>
            <a:lin ang="5400000" scaled="1"/>
          </a:gradFill>
          <a:ln>
            <a:noFill/>
          </a:ln>
          <a:effectLst/>
        </c:spPr>
      </c:pivotFmt>
      <c:pivotFmt>
        <c:idx val="16"/>
        <c:spPr>
          <a:gradFill>
            <a:gsLst>
              <a:gs pos="0">
                <a:schemeClr val="accent2"/>
              </a:gs>
              <a:gs pos="100000">
                <a:schemeClr val="accent2">
                  <a:lumMod val="84000"/>
                </a:schemeClr>
              </a:gs>
            </a:gsLst>
            <a:lin ang="5400000" scaled="1"/>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7"/>
        <c:spPr>
          <a:gradFill>
            <a:gsLst>
              <a:gs pos="0">
                <a:schemeClr val="accent2"/>
              </a:gs>
              <a:gs pos="100000">
                <a:schemeClr val="accent2">
                  <a:lumMod val="84000"/>
                </a:schemeClr>
              </a:gs>
            </a:gsLst>
            <a:lin ang="5400000" scaled="1"/>
          </a:gradFill>
          <a:ln>
            <a:noFill/>
          </a:ln>
          <a:effectLst/>
        </c:spPr>
      </c:pivotFmt>
      <c:pivotFmt>
        <c:idx val="18"/>
        <c:spPr>
          <a:gradFill>
            <a:gsLst>
              <a:gs pos="0">
                <a:schemeClr val="accent2"/>
              </a:gs>
              <a:gs pos="100000">
                <a:schemeClr val="accent2">
                  <a:lumMod val="84000"/>
                </a:schemeClr>
              </a:gs>
            </a:gsLst>
            <a:lin ang="5400000" scaled="1"/>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9"/>
        <c:spPr>
          <a:gradFill>
            <a:gsLst>
              <a:gs pos="0">
                <a:schemeClr val="accent2"/>
              </a:gs>
              <a:gs pos="100000">
                <a:schemeClr val="accent2">
                  <a:lumMod val="84000"/>
                </a:schemeClr>
              </a:gs>
            </a:gsLst>
            <a:lin ang="5400000" scaled="1"/>
          </a:gradFill>
          <a:ln>
            <a:noFill/>
          </a:ln>
          <a:effectLst/>
        </c:spPr>
      </c:pivotFmt>
    </c:pivotFmts>
    <c:plotArea>
      <c:layout>
        <c:manualLayout>
          <c:layoutTarget val="inner"/>
          <c:xMode val="edge"/>
          <c:yMode val="edge"/>
          <c:x val="9.1078031778661528E-2"/>
          <c:y val="2.1715869691706566E-2"/>
          <c:w val="0.89510504060830387"/>
          <c:h val="0.67779850798541919"/>
        </c:manualLayout>
      </c:layout>
      <c:barChart>
        <c:barDir val="col"/>
        <c:grouping val="clustered"/>
        <c:varyColors val="0"/>
        <c:ser>
          <c:idx val="0"/>
          <c:order val="0"/>
          <c:tx>
            <c:strRef>
              <c:f>'Pivot Table'!$F$3</c:f>
              <c:strCache>
                <c:ptCount val="1"/>
                <c:pt idx="0">
                  <c:v>Total</c:v>
                </c:pt>
              </c:strCache>
            </c:strRef>
          </c:tx>
          <c:spPr>
            <a:gradFill>
              <a:gsLst>
                <a:gs pos="0">
                  <a:schemeClr val="accent2"/>
                </a:gs>
                <a:gs pos="100000">
                  <a:schemeClr val="accent2">
                    <a:lumMod val="84000"/>
                  </a:schemeClr>
                </a:gs>
              </a:gsLst>
              <a:lin ang="5400000" scaled="1"/>
            </a:gradFill>
            <a:ln>
              <a:noFill/>
            </a:ln>
            <a:effectLst>
              <a:outerShdw blurRad="76200" dir="18900000" sy="23000" kx="-1200000" algn="bl" rotWithShape="0">
                <a:prstClr val="black">
                  <a:alpha val="20000"/>
                </a:prstClr>
              </a:outerShdw>
            </a:effectLst>
          </c:spPr>
          <c:invertIfNegative val="0"/>
          <c:dPt>
            <c:idx val="1"/>
            <c:invertIfNegative val="0"/>
            <c:bubble3D val="0"/>
            <c:extLst xmlns:c16r2="http://schemas.microsoft.com/office/drawing/2015/06/chart">
              <c:ext xmlns:c16="http://schemas.microsoft.com/office/drawing/2014/chart" uri="{C3380CC4-5D6E-409C-BE32-E72D297353CC}">
                <c16:uniqueId val="{00000002-3198-4A6F-A655-247D931743B8}"/>
              </c:ext>
            </c:extLst>
          </c:dPt>
          <c:dLbls>
            <c:spPr>
              <a:noFill/>
              <a:ln>
                <a:noFill/>
              </a:ln>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'Pivot Table'!$E$4:$E$28</c:f>
              <c:strCache>
                <c:ptCount val="24"/>
                <c:pt idx="0">
                  <c:v>00</c:v>
                </c:pt>
                <c:pt idx="1">
                  <c:v>01</c:v>
                </c:pt>
                <c:pt idx="2">
                  <c:v>02</c:v>
                </c:pt>
                <c:pt idx="3">
                  <c:v>03</c:v>
                </c:pt>
                <c:pt idx="4">
                  <c:v>04</c:v>
                </c:pt>
                <c:pt idx="5">
                  <c:v>05</c:v>
                </c:pt>
                <c:pt idx="6">
                  <c:v>06</c:v>
                </c:pt>
                <c:pt idx="7">
                  <c:v>07</c:v>
                </c:pt>
                <c:pt idx="8">
                  <c:v>08</c:v>
                </c:pt>
                <c:pt idx="9">
                  <c:v>09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'Pivot Table'!$F$4:$F$28</c:f>
              <c:numCache>
                <c:formatCode>General</c:formatCode>
                <c:ptCount val="24"/>
                <c:pt idx="0">
                  <c:v>68</c:v>
                </c:pt>
                <c:pt idx="1">
                  <c:v>52</c:v>
                </c:pt>
                <c:pt idx="2">
                  <c:v>129</c:v>
                </c:pt>
                <c:pt idx="3">
                  <c:v>264</c:v>
                </c:pt>
                <c:pt idx="4">
                  <c:v>348</c:v>
                </c:pt>
                <c:pt idx="5">
                  <c:v>449</c:v>
                </c:pt>
                <c:pt idx="6">
                  <c:v>541</c:v>
                </c:pt>
                <c:pt idx="7">
                  <c:v>551</c:v>
                </c:pt>
                <c:pt idx="8">
                  <c:v>660</c:v>
                </c:pt>
                <c:pt idx="9">
                  <c:v>498</c:v>
                </c:pt>
                <c:pt idx="10">
                  <c:v>605</c:v>
                </c:pt>
                <c:pt idx="11">
                  <c:v>515</c:v>
                </c:pt>
                <c:pt idx="12">
                  <c:v>483</c:v>
                </c:pt>
                <c:pt idx="13">
                  <c:v>437</c:v>
                </c:pt>
                <c:pt idx="14">
                  <c:v>513</c:v>
                </c:pt>
                <c:pt idx="15">
                  <c:v>497</c:v>
                </c:pt>
                <c:pt idx="16">
                  <c:v>479</c:v>
                </c:pt>
                <c:pt idx="17">
                  <c:v>374</c:v>
                </c:pt>
                <c:pt idx="18">
                  <c:v>265</c:v>
                </c:pt>
                <c:pt idx="19">
                  <c:v>223</c:v>
                </c:pt>
                <c:pt idx="20">
                  <c:v>172</c:v>
                </c:pt>
                <c:pt idx="21">
                  <c:v>99</c:v>
                </c:pt>
                <c:pt idx="22">
                  <c:v>73</c:v>
                </c:pt>
                <c:pt idx="23">
                  <c:v>70</c:v>
                </c:pt>
              </c:numCache>
            </c:numRef>
          </c:val>
          <c:extLst xmlns:c16r2="http://schemas.microsoft.com/office/drawing/2015/06/chart">
            <c:ext xmlns:c16="http://schemas.microsoft.com/office/drawing/2014/chart" uri="{C3380CC4-5D6E-409C-BE32-E72D297353CC}">
              <c16:uniqueId val="{00000000-A412-4308-B82F-87D921302CF3}"/>
            </c:ext>
          </c:extLst>
        </c:ser>
        <c:dLbls>
          <c:dLblPos val="inEnd"/>
          <c:showLegendKey val="0"/>
          <c:showVal val="1"/>
          <c:showCatName val="0"/>
          <c:showSerName val="0"/>
          <c:showPercent val="0"/>
          <c:showBubbleSize val="0"/>
        </c:dLbls>
        <c:gapWidth val="41"/>
        <c:axId val="173127024"/>
        <c:axId val="126485944"/>
      </c:barChart>
      <c:catAx>
        <c:axId val="173127024"/>
        <c:scaling>
          <c:orientation val="minMax"/>
        </c:scaling>
        <c:delete val="0"/>
        <c:axPos val="b"/>
        <c:title>
          <c:tx>
            <c:rich>
              <a:bodyPr rot="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r>
                  <a:rPr lang="en-IN"/>
                  <a:t>No of Calls</a:t>
                </a:r>
              </a:p>
            </c:rich>
          </c:tx>
          <c:layout/>
          <c:overlay val="0"/>
          <c:spPr>
            <a:noFill/>
            <a:ln>
              <a:noFill/>
            </a:ln>
            <a:effectLst/>
          </c:spPr>
          <c:txPr>
            <a:bodyPr rot="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effectLst/>
                <a:latin typeface="+mn-lt"/>
                <a:ea typeface="+mn-ea"/>
                <a:cs typeface="+mn-cs"/>
              </a:defRPr>
            </a:pPr>
            <a:endParaRPr lang="en-US"/>
          </a:p>
        </c:txPr>
        <c:crossAx val="126485944"/>
        <c:crosses val="autoZero"/>
        <c:auto val="1"/>
        <c:lblAlgn val="ctr"/>
        <c:lblOffset val="100"/>
        <c:noMultiLvlLbl val="0"/>
      </c:catAx>
      <c:valAx>
        <c:axId val="126485944"/>
        <c:scaling>
          <c:orientation val="minMax"/>
        </c:scaling>
        <c:delete val="1"/>
        <c:axPos val="l"/>
        <c:title>
          <c:tx>
            <c:rich>
              <a:bodyPr rot="-540000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r>
                  <a:rPr lang="en-IN"/>
                  <a:t>Hours</a:t>
                </a:r>
              </a:p>
            </c:rich>
          </c:tx>
          <c:layout/>
          <c:overlay val="0"/>
          <c:spPr>
            <a:noFill/>
            <a:ln>
              <a:noFill/>
            </a:ln>
            <a:effectLst/>
          </c:spPr>
          <c:txPr>
            <a:bodyPr rot="-540000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173127024"/>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[Anu Jain_astrosage sales.xlsx]Pivot Table!Daywise calls</c:name>
    <c:fmtId val="-1"/>
  </c:pivotSource>
  <c:chart>
    <c:title>
      <c:tx>
        <c:rich>
          <a:bodyPr rot="0" spcFirstLastPara="1" vertOverflow="ellipsis" vert="horz" wrap="square" anchor="ctr" anchorCtr="1"/>
          <a:lstStyle/>
          <a:p>
            <a:pPr>
              <a:defRPr sz="1995" b="1" i="0" u="none" strike="noStrike" kern="1200" cap="all" spc="100" normalizeH="0" baseline="0">
                <a:solidFill>
                  <a:schemeClr val="lt1"/>
                </a:solidFill>
                <a:latin typeface="+mn-lt"/>
                <a:ea typeface="+mn-ea"/>
                <a:cs typeface="+mn-cs"/>
              </a:defRPr>
            </a:pPr>
            <a:r>
              <a:rPr lang="en-US"/>
              <a:t>Day-Wise Calls Volume</a:t>
            </a:r>
          </a:p>
        </c:rich>
      </c:tx>
      <c:layout/>
      <c:overlay val="0"/>
      <c:spPr>
        <a:noFill/>
        <a:ln>
          <a:noFill/>
        </a:ln>
        <a:effectLst/>
      </c:spPr>
      <c:txPr>
        <a:bodyPr rot="0" spcFirstLastPara="1" vertOverflow="ellipsis" vert="horz" wrap="square" anchor="ctr" anchorCtr="1"/>
        <a:lstStyle/>
        <a:p>
          <a:pPr>
            <a:defRPr sz="1995" b="1" i="0" u="none" strike="noStrike" kern="1200" cap="all" spc="100" normalizeH="0" baseline="0">
              <a:solidFill>
                <a:schemeClr val="lt1"/>
              </a:solidFill>
              <a:latin typeface="+mn-lt"/>
              <a:ea typeface="+mn-ea"/>
              <a:cs typeface="+mn-cs"/>
            </a:defRPr>
          </a:pPr>
          <a:endParaRPr lang="en-US"/>
        </a:p>
      </c:txPr>
    </c:title>
    <c:autoTitleDeleted val="0"/>
    <c:pivotFmts>
      <c:pivotFmt>
        <c:idx val="0"/>
        <c:spPr>
          <a:pattFill prst="ltUpDiag">
            <a:fgClr>
              <a:schemeClr val="accent2"/>
            </a:fgClr>
            <a:bgClr>
              <a:schemeClr val="lt1"/>
            </a:bgClr>
          </a:patt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
        <c:spPr>
          <a:pattFill prst="ltUpDiag">
            <a:fgClr>
              <a:schemeClr val="accent2"/>
            </a:fgClr>
            <a:bgClr>
              <a:schemeClr val="lt1"/>
            </a:bgClr>
          </a:patt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
        <c:spPr>
          <a:pattFill prst="ltUpDiag">
            <a:fgClr>
              <a:schemeClr val="accent2"/>
            </a:fgClr>
            <a:bgClr>
              <a:schemeClr val="lt1"/>
            </a:bgClr>
          </a:patt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3"/>
        <c:spPr>
          <a:pattFill prst="ltUpDiag">
            <a:fgClr>
              <a:schemeClr val="accent2"/>
            </a:fgClr>
            <a:bgClr>
              <a:schemeClr val="lt1"/>
            </a:bgClr>
          </a:patt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4"/>
        <c:spPr>
          <a:pattFill prst="ltUpDiag">
            <a:fgClr>
              <a:schemeClr val="accent2"/>
            </a:fgClr>
            <a:bgClr>
              <a:schemeClr val="lt1"/>
            </a:bgClr>
          </a:patt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s>
    <c:plotArea>
      <c:layout/>
      <c:barChart>
        <c:barDir val="col"/>
        <c:grouping val="clustered"/>
        <c:varyColors val="0"/>
        <c:ser>
          <c:idx val="0"/>
          <c:order val="0"/>
          <c:tx>
            <c:strRef>
              <c:f>'Pivot Table'!$B$3</c:f>
              <c:strCache>
                <c:ptCount val="1"/>
                <c:pt idx="0">
                  <c:v>Total</c:v>
                </c:pt>
              </c:strCache>
            </c:strRef>
          </c:tx>
          <c:spPr>
            <a:pattFill prst="ltUpDiag">
              <a:fgClr>
                <a:schemeClr val="accent2"/>
              </a:fgClr>
              <a:bgClr>
                <a:schemeClr val="lt1"/>
              </a:bgClr>
            </a:pattFill>
            <a:ln>
              <a:noFill/>
            </a:ln>
            <a:effectLst/>
          </c:spPr>
          <c:invertIfNegative val="0"/>
          <c:cat>
            <c:strRef>
              <c:f>'Pivot Table'!$A$4:$A$38</c:f>
              <c:strCache>
                <c:ptCount val="34"/>
                <c:pt idx="0">
                  <c:v>01-Jan</c:v>
                </c:pt>
                <c:pt idx="1">
                  <c:v>02-Jan</c:v>
                </c:pt>
                <c:pt idx="2">
                  <c:v>03-Jan</c:v>
                </c:pt>
                <c:pt idx="3">
                  <c:v>01-Dec</c:v>
                </c:pt>
                <c:pt idx="4">
                  <c:v>02-Dec</c:v>
                </c:pt>
                <c:pt idx="5">
                  <c:v>03-Dec</c:v>
                </c:pt>
                <c:pt idx="6">
                  <c:v>04-Dec</c:v>
                </c:pt>
                <c:pt idx="7">
                  <c:v>05-Dec</c:v>
                </c:pt>
                <c:pt idx="8">
                  <c:v>06-Dec</c:v>
                </c:pt>
                <c:pt idx="9">
                  <c:v>07-Dec</c:v>
                </c:pt>
                <c:pt idx="10">
                  <c:v>08-Dec</c:v>
                </c:pt>
                <c:pt idx="11">
                  <c:v>09-Dec</c:v>
                </c:pt>
                <c:pt idx="12">
                  <c:v>10-Dec</c:v>
                </c:pt>
                <c:pt idx="13">
                  <c:v>11-Dec</c:v>
                </c:pt>
                <c:pt idx="14">
                  <c:v>12-Dec</c:v>
                </c:pt>
                <c:pt idx="15">
                  <c:v>13-Dec</c:v>
                </c:pt>
                <c:pt idx="16">
                  <c:v>14-Dec</c:v>
                </c:pt>
                <c:pt idx="17">
                  <c:v>15-Dec</c:v>
                </c:pt>
                <c:pt idx="18">
                  <c:v>16-Dec</c:v>
                </c:pt>
                <c:pt idx="19">
                  <c:v>17-Dec</c:v>
                </c:pt>
                <c:pt idx="20">
                  <c:v>18-Dec</c:v>
                </c:pt>
                <c:pt idx="21">
                  <c:v>19-Dec</c:v>
                </c:pt>
                <c:pt idx="22">
                  <c:v>20-Dec</c:v>
                </c:pt>
                <c:pt idx="23">
                  <c:v>21-Dec</c:v>
                </c:pt>
                <c:pt idx="24">
                  <c:v>22-Dec</c:v>
                </c:pt>
                <c:pt idx="25">
                  <c:v>23-Dec</c:v>
                </c:pt>
                <c:pt idx="26">
                  <c:v>24-Dec</c:v>
                </c:pt>
                <c:pt idx="27">
                  <c:v>25-Dec</c:v>
                </c:pt>
                <c:pt idx="28">
                  <c:v>26-Dec</c:v>
                </c:pt>
                <c:pt idx="29">
                  <c:v>27-Dec</c:v>
                </c:pt>
                <c:pt idx="30">
                  <c:v>28-Dec</c:v>
                </c:pt>
                <c:pt idx="31">
                  <c:v>29-Dec</c:v>
                </c:pt>
                <c:pt idx="32">
                  <c:v>30-Dec</c:v>
                </c:pt>
                <c:pt idx="33">
                  <c:v>31-Dec</c:v>
                </c:pt>
              </c:strCache>
            </c:strRef>
          </c:cat>
          <c:val>
            <c:numRef>
              <c:f>'Pivot Table'!$B$4:$B$38</c:f>
              <c:numCache>
                <c:formatCode>General</c:formatCode>
                <c:ptCount val="34"/>
                <c:pt idx="0">
                  <c:v>115</c:v>
                </c:pt>
                <c:pt idx="1">
                  <c:v>196</c:v>
                </c:pt>
                <c:pt idx="2">
                  <c:v>107</c:v>
                </c:pt>
                <c:pt idx="3">
                  <c:v>228</c:v>
                </c:pt>
                <c:pt idx="4">
                  <c:v>332</c:v>
                </c:pt>
                <c:pt idx="5">
                  <c:v>383</c:v>
                </c:pt>
                <c:pt idx="6">
                  <c:v>364</c:v>
                </c:pt>
                <c:pt idx="7">
                  <c:v>253</c:v>
                </c:pt>
                <c:pt idx="8">
                  <c:v>254</c:v>
                </c:pt>
                <c:pt idx="9">
                  <c:v>254</c:v>
                </c:pt>
                <c:pt idx="10">
                  <c:v>138</c:v>
                </c:pt>
                <c:pt idx="11">
                  <c:v>288</c:v>
                </c:pt>
                <c:pt idx="12">
                  <c:v>430</c:v>
                </c:pt>
                <c:pt idx="13">
                  <c:v>424</c:v>
                </c:pt>
                <c:pt idx="14">
                  <c:v>358</c:v>
                </c:pt>
                <c:pt idx="15">
                  <c:v>348</c:v>
                </c:pt>
                <c:pt idx="16">
                  <c:v>226</c:v>
                </c:pt>
                <c:pt idx="17">
                  <c:v>276</c:v>
                </c:pt>
                <c:pt idx="18">
                  <c:v>258</c:v>
                </c:pt>
                <c:pt idx="19">
                  <c:v>185</c:v>
                </c:pt>
                <c:pt idx="20">
                  <c:v>233</c:v>
                </c:pt>
                <c:pt idx="21">
                  <c:v>209</c:v>
                </c:pt>
                <c:pt idx="22">
                  <c:v>178</c:v>
                </c:pt>
                <c:pt idx="23">
                  <c:v>159</c:v>
                </c:pt>
                <c:pt idx="24">
                  <c:v>163</c:v>
                </c:pt>
                <c:pt idx="25">
                  <c:v>241</c:v>
                </c:pt>
                <c:pt idx="26">
                  <c:v>232</c:v>
                </c:pt>
                <c:pt idx="27">
                  <c:v>258</c:v>
                </c:pt>
                <c:pt idx="28">
                  <c:v>255</c:v>
                </c:pt>
                <c:pt idx="29">
                  <c:v>242</c:v>
                </c:pt>
                <c:pt idx="30">
                  <c:v>181</c:v>
                </c:pt>
                <c:pt idx="31">
                  <c:v>260</c:v>
                </c:pt>
                <c:pt idx="32">
                  <c:v>179</c:v>
                </c:pt>
                <c:pt idx="33">
                  <c:v>158</c:v>
                </c:pt>
              </c:numCache>
            </c:numRef>
          </c:val>
          <c:extLst xmlns:c16r2="http://schemas.microsoft.com/office/drawing/2015/06/chart">
            <c:ext xmlns:c16="http://schemas.microsoft.com/office/drawing/2014/chart" uri="{C3380CC4-5D6E-409C-BE32-E72D297353CC}">
              <c16:uniqueId val="{00000000-3576-4BDA-B7B9-17FA89E1667D}"/>
            </c:ext>
          </c:extLst>
        </c:ser>
        <c:dLbls>
          <c:showLegendKey val="0"/>
          <c:showVal val="0"/>
          <c:showCatName val="0"/>
          <c:showSerName val="0"/>
          <c:showPercent val="0"/>
          <c:showBubbleSize val="0"/>
        </c:dLbls>
        <c:gapWidth val="269"/>
        <c:overlap val="-20"/>
        <c:axId val="173336312"/>
        <c:axId val="173404936"/>
      </c:barChart>
      <c:catAx>
        <c:axId val="173336312"/>
        <c:scaling>
          <c:orientation val="minMax"/>
        </c:scaling>
        <c:delete val="0"/>
        <c:axPos val="b"/>
        <c:majorGridlines>
          <c:spPr>
            <a:ln w="9525" cap="flat" cmpd="sng" algn="ctr">
              <a:solidFill>
                <a:schemeClr val="lt1">
                  <a:alpha val="25000"/>
                </a:schemeClr>
              </a:solidFill>
              <a:round/>
            </a:ln>
            <a:effectLst/>
          </c:spPr>
        </c:majorGridlines>
        <c:title>
          <c:tx>
            <c:rich>
              <a:bodyPr rot="0" spcFirstLastPara="1" vertOverflow="ellipsis" vert="horz" wrap="square" anchor="ctr" anchorCtr="1"/>
              <a:lstStyle/>
              <a:p>
                <a:pPr>
                  <a:defRPr sz="1197" b="1" i="0" u="none" strike="noStrike" kern="1200" baseline="0">
                    <a:solidFill>
                      <a:schemeClr val="lt1"/>
                    </a:solidFill>
                    <a:latin typeface="+mn-lt"/>
                    <a:ea typeface="+mn-ea"/>
                    <a:cs typeface="+mn-cs"/>
                  </a:defRPr>
                </a:pPr>
                <a:r>
                  <a:rPr lang="en-IN"/>
                  <a:t>Day</a:t>
                </a:r>
              </a:p>
            </c:rich>
          </c:tx>
          <c:layout/>
          <c:overlay val="0"/>
          <c:spPr>
            <a:noFill/>
            <a:ln>
              <a:noFill/>
            </a:ln>
            <a:effectLst/>
          </c:spPr>
          <c:txPr>
            <a:bodyPr rot="0" spcFirstLastPara="1" vertOverflow="ellipsis" vert="horz" wrap="square" anchor="ctr" anchorCtr="1"/>
            <a:lstStyle/>
            <a:p>
              <a:pPr>
                <a:defRPr sz="1197" b="1" i="0" u="none" strike="noStrike" kern="1200" baseline="0">
                  <a:solidFill>
                    <a:schemeClr val="lt1"/>
                  </a:solidFill>
                  <a:latin typeface="+mn-lt"/>
                  <a:ea typeface="+mn-ea"/>
                  <a:cs typeface="+mn-cs"/>
                </a:defRPr>
              </a:pPr>
              <a:endParaRPr lang="en-US"/>
            </a:p>
          </c:txPr>
        </c:title>
        <c:numFmt formatCode="General" sourceLinked="1"/>
        <c:majorTickMark val="none"/>
        <c:minorTickMark val="none"/>
        <c:tickLblPos val="nextTo"/>
        <c:spPr>
          <a:noFill/>
          <a:ln w="3175" cap="flat" cmpd="sng" algn="ctr">
            <a:solidFill>
              <a:schemeClr val="accent2">
                <a:lumMod val="60000"/>
                <a:lumOff val="40000"/>
              </a:schemeClr>
            </a:solidFill>
            <a:round/>
          </a:ln>
          <a:effectLst/>
        </c:spPr>
        <c:txPr>
          <a:bodyPr rot="-60000000" spcFirstLastPara="1" vertOverflow="ellipsis" vert="horz" wrap="square" anchor="ctr" anchorCtr="1"/>
          <a:lstStyle/>
          <a:p>
            <a:pPr>
              <a:defRPr sz="1064" b="0" i="0" u="none" strike="noStrike" kern="1200" cap="all" spc="150" normalizeH="0" baseline="0">
                <a:solidFill>
                  <a:schemeClr val="lt1"/>
                </a:solidFill>
                <a:latin typeface="+mn-lt"/>
                <a:ea typeface="+mn-ea"/>
                <a:cs typeface="+mn-cs"/>
              </a:defRPr>
            </a:pPr>
            <a:endParaRPr lang="en-US"/>
          </a:p>
        </c:txPr>
        <c:crossAx val="173404936"/>
        <c:crosses val="autoZero"/>
        <c:auto val="1"/>
        <c:lblAlgn val="ctr"/>
        <c:lblOffset val="100"/>
        <c:noMultiLvlLbl val="0"/>
      </c:catAx>
      <c:valAx>
        <c:axId val="173404936"/>
        <c:scaling>
          <c:orientation val="minMax"/>
        </c:scaling>
        <c:delete val="0"/>
        <c:axPos val="l"/>
        <c:title>
          <c:tx>
            <c:rich>
              <a:bodyPr rot="-5400000" spcFirstLastPara="1" vertOverflow="ellipsis" vert="horz" wrap="square" anchor="ctr" anchorCtr="1"/>
              <a:lstStyle/>
              <a:p>
                <a:pPr>
                  <a:defRPr sz="1197" b="1" i="0" u="none" strike="noStrike" kern="1200" baseline="0">
                    <a:solidFill>
                      <a:schemeClr val="lt1"/>
                    </a:solidFill>
                    <a:latin typeface="+mn-lt"/>
                    <a:ea typeface="+mn-ea"/>
                    <a:cs typeface="+mn-cs"/>
                  </a:defRPr>
                </a:pPr>
                <a:r>
                  <a:rPr lang="en-IN"/>
                  <a:t>Calls Volume</a:t>
                </a:r>
              </a:p>
            </c:rich>
          </c:tx>
          <c:layout/>
          <c:overlay val="0"/>
          <c:spPr>
            <a:noFill/>
            <a:ln>
              <a:noFill/>
            </a:ln>
            <a:effectLst/>
          </c:spPr>
          <c:txPr>
            <a:bodyPr rot="-5400000" spcFirstLastPara="1" vertOverflow="ellipsis" vert="horz" wrap="square" anchor="ctr" anchorCtr="1"/>
            <a:lstStyle/>
            <a:p>
              <a:pPr>
                <a:defRPr sz="1197" b="1" i="0" u="none" strike="noStrike" kern="1200" baseline="0">
                  <a:solidFill>
                    <a:schemeClr val="lt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crossAx val="173336312"/>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solidFill>
      <a:schemeClr val="accent2"/>
    </a:solidFill>
    <a:ln w="9525" cap="flat" cmpd="sng" algn="ctr">
      <a:solidFill>
        <a:schemeClr val="accent2"/>
      </a:solidFill>
      <a:round/>
    </a:ln>
    <a:effectLst/>
  </c:spPr>
  <c:txPr>
    <a:bodyPr/>
    <a:lstStyle/>
    <a:p>
      <a:pPr>
        <a:defRPr/>
      </a:pPr>
      <a:endParaRPr lang="en-US"/>
    </a:p>
  </c:txPr>
  <c:externalData r:id="rId3">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[Anu Jain_astrosage sales.xlsx]Pivot Table!PivotTable3</c:name>
    <c:fmtId val="-1"/>
  </c:pivotSource>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a:t>Rating wise Guru Distribution</a:t>
            </a:r>
          </a:p>
        </c:rich>
      </c:tx>
      <c:layout/>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ivotFmts>
      <c:pivotFmt>
        <c:idx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3"/>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s>
    <c:plotArea>
      <c:layout/>
      <c:barChart>
        <c:barDir val="col"/>
        <c:grouping val="clustered"/>
        <c:varyColors val="0"/>
        <c:ser>
          <c:idx val="0"/>
          <c:order val="0"/>
          <c:tx>
            <c:strRef>
              <c:f>'Pivot Table'!$M$27</c:f>
              <c:strCache>
                <c:ptCount val="1"/>
                <c:pt idx="0">
                  <c:v>Total</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'Pivot Table'!$L$28:$L$37</c:f>
              <c:strCache>
                <c:ptCount val="9"/>
                <c:pt idx="0">
                  <c:v>0</c:v>
                </c:pt>
                <c:pt idx="1">
                  <c:v>1</c:v>
                </c:pt>
                <c:pt idx="2">
                  <c:v>2</c:v>
                </c:pt>
                <c:pt idx="3">
                  <c:v>3</c:v>
                </c:pt>
                <c:pt idx="4">
                  <c:v>4</c:v>
                </c:pt>
                <c:pt idx="5">
                  <c:v>5</c:v>
                </c:pt>
                <c:pt idx="6">
                  <c:v>6</c:v>
                </c:pt>
                <c:pt idx="7">
                  <c:v>7</c:v>
                </c:pt>
                <c:pt idx="8">
                  <c:v>8</c:v>
                </c:pt>
              </c:strCache>
            </c:strRef>
          </c:cat>
          <c:val>
            <c:numRef>
              <c:f>'Pivot Table'!$M$28:$M$37</c:f>
              <c:numCache>
                <c:formatCode>General</c:formatCode>
                <c:ptCount val="9"/>
                <c:pt idx="0">
                  <c:v>7256</c:v>
                </c:pt>
                <c:pt idx="1">
                  <c:v>2199</c:v>
                </c:pt>
                <c:pt idx="2">
                  <c:v>4329</c:v>
                </c:pt>
                <c:pt idx="3">
                  <c:v>4407</c:v>
                </c:pt>
                <c:pt idx="4">
                  <c:v>2132</c:v>
                </c:pt>
                <c:pt idx="5">
                  <c:v>2169</c:v>
                </c:pt>
                <c:pt idx="6">
                  <c:v>1829</c:v>
                </c:pt>
                <c:pt idx="7">
                  <c:v>1824</c:v>
                </c:pt>
                <c:pt idx="8">
                  <c:v>1882</c:v>
                </c:pt>
              </c:numCache>
            </c:numRef>
          </c:val>
          <c:extLst xmlns:c16r2="http://schemas.microsoft.com/office/drawing/2015/06/chart">
            <c:ext xmlns:c16="http://schemas.microsoft.com/office/drawing/2014/chart" uri="{C3380CC4-5D6E-409C-BE32-E72D297353CC}">
              <c16:uniqueId val="{00000000-E868-4401-9B73-3F21796572E5}"/>
            </c:ext>
          </c:extLst>
        </c:ser>
        <c:dLbls>
          <c:dLblPos val="outEnd"/>
          <c:showLegendKey val="0"/>
          <c:showVal val="1"/>
          <c:showCatName val="0"/>
          <c:showSerName val="0"/>
          <c:showPercent val="0"/>
          <c:showBubbleSize val="0"/>
        </c:dLbls>
        <c:gapWidth val="100"/>
        <c:overlap val="-24"/>
        <c:axId val="173447176"/>
        <c:axId val="173473328"/>
      </c:barChart>
      <c:catAx>
        <c:axId val="173447176"/>
        <c:scaling>
          <c:orientation val="minMax"/>
        </c:scaling>
        <c:delete val="0"/>
        <c:axPos val="b"/>
        <c:title>
          <c:tx>
            <c:rich>
              <a:bodyPr rot="0" spcFirstLastPara="1" vertOverflow="ellipsis" vert="horz" wrap="square" anchor="ctr" anchorCtr="1"/>
              <a:lstStyle/>
              <a:p>
                <a:pPr>
                  <a:defRPr sz="1197" b="1" i="0" u="none" strike="noStrike" kern="1200" baseline="0">
                    <a:solidFill>
                      <a:schemeClr val="tx2"/>
                    </a:solidFill>
                    <a:latin typeface="+mn-lt"/>
                    <a:ea typeface="+mn-ea"/>
                    <a:cs typeface="+mn-cs"/>
                  </a:defRPr>
                </a:pPr>
                <a:r>
                  <a:rPr lang="en-IN"/>
                  <a:t>Rating</a:t>
                </a:r>
              </a:p>
            </c:rich>
          </c:tx>
          <c:layout/>
          <c:overlay val="0"/>
          <c:spPr>
            <a:noFill/>
            <a:ln>
              <a:noFill/>
            </a:ln>
            <a:effectLst/>
          </c:spPr>
          <c:txPr>
            <a:bodyPr rot="0" spcFirstLastPara="1" vertOverflow="ellipsis" vert="horz" wrap="square" anchor="ctr" anchorCtr="1"/>
            <a:lstStyle/>
            <a:p>
              <a:pPr>
                <a:defRPr sz="1197"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73473328"/>
        <c:crosses val="autoZero"/>
        <c:auto val="1"/>
        <c:lblAlgn val="ctr"/>
        <c:lblOffset val="100"/>
        <c:noMultiLvlLbl val="0"/>
      </c:catAx>
      <c:valAx>
        <c:axId val="173473328"/>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tx2"/>
                    </a:solidFill>
                    <a:latin typeface="+mn-lt"/>
                    <a:ea typeface="+mn-ea"/>
                    <a:cs typeface="+mn-cs"/>
                  </a:defRPr>
                </a:pPr>
                <a:r>
                  <a:rPr lang="en-IN"/>
                  <a:t>Guru</a:t>
                </a:r>
              </a:p>
            </c:rich>
          </c:tx>
          <c:layout/>
          <c:overlay val="0"/>
          <c:spPr>
            <a:noFill/>
            <a:ln>
              <a:noFill/>
            </a:ln>
            <a:effectLst/>
          </c:spPr>
          <c:txPr>
            <a:bodyPr rot="-5400000" spcFirstLastPara="1" vertOverflow="ellipsis" vert="horz" wrap="square" anchor="ctr" anchorCtr="1"/>
            <a:lstStyle/>
            <a:p>
              <a:pPr>
                <a:defRPr sz="1197"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73447176"/>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pivotOptions>
    </c:ext>
  </c:extLst>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[Anu Jain_astrosage sales.xlsx]Pivot Table!userwise rating</c:name>
    <c:fmtId val="-1"/>
  </c:pivotSource>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IN"/>
              <a:t>User Wise Rating</a:t>
            </a:r>
          </a:p>
        </c:rich>
      </c:tx>
      <c:layout/>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ivotFmts>
      <c:pivotFmt>
        <c:idx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3"/>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s>
    <c:plotArea>
      <c:layout/>
      <c:barChart>
        <c:barDir val="col"/>
        <c:grouping val="clustered"/>
        <c:varyColors val="0"/>
        <c:ser>
          <c:idx val="0"/>
          <c:order val="0"/>
          <c:tx>
            <c:strRef>
              <c:f>'Pivot Table'!$J$44</c:f>
              <c:strCache>
                <c:ptCount val="1"/>
                <c:pt idx="0">
                  <c:v>Total</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'Pivot Table'!$I$45:$I$54</c:f>
              <c:strCache>
                <c:ptCount val="9"/>
                <c:pt idx="0">
                  <c:v>0</c:v>
                </c:pt>
                <c:pt idx="1">
                  <c:v>1</c:v>
                </c:pt>
                <c:pt idx="2">
                  <c:v>2</c:v>
                </c:pt>
                <c:pt idx="3">
                  <c:v>3</c:v>
                </c:pt>
                <c:pt idx="4">
                  <c:v>4</c:v>
                </c:pt>
                <c:pt idx="5">
                  <c:v>5</c:v>
                </c:pt>
                <c:pt idx="6">
                  <c:v>6</c:v>
                </c:pt>
                <c:pt idx="7">
                  <c:v>7</c:v>
                </c:pt>
                <c:pt idx="8">
                  <c:v>8</c:v>
                </c:pt>
              </c:strCache>
            </c:strRef>
          </c:cat>
          <c:val>
            <c:numRef>
              <c:f>'Pivot Table'!$J$45:$J$54</c:f>
              <c:numCache>
                <c:formatCode>General</c:formatCode>
                <c:ptCount val="9"/>
                <c:pt idx="0">
                  <c:v>7256</c:v>
                </c:pt>
                <c:pt idx="1">
                  <c:v>2199</c:v>
                </c:pt>
                <c:pt idx="2">
                  <c:v>4329</c:v>
                </c:pt>
                <c:pt idx="3">
                  <c:v>4407</c:v>
                </c:pt>
                <c:pt idx="4">
                  <c:v>2132</c:v>
                </c:pt>
                <c:pt idx="5">
                  <c:v>2169</c:v>
                </c:pt>
                <c:pt idx="6">
                  <c:v>1829</c:v>
                </c:pt>
                <c:pt idx="7">
                  <c:v>1824</c:v>
                </c:pt>
                <c:pt idx="8">
                  <c:v>1882</c:v>
                </c:pt>
              </c:numCache>
            </c:numRef>
          </c:val>
          <c:extLst xmlns:c16r2="http://schemas.microsoft.com/office/drawing/2015/06/chart">
            <c:ext xmlns:c16="http://schemas.microsoft.com/office/drawing/2014/chart" uri="{C3380CC4-5D6E-409C-BE32-E72D297353CC}">
              <c16:uniqueId val="{00000000-2E68-49D0-880F-48A8CC49BF59}"/>
            </c:ext>
          </c:extLst>
        </c:ser>
        <c:dLbls>
          <c:dLblPos val="outEnd"/>
          <c:showLegendKey val="0"/>
          <c:showVal val="1"/>
          <c:showCatName val="0"/>
          <c:showSerName val="0"/>
          <c:showPercent val="0"/>
          <c:showBubbleSize val="0"/>
        </c:dLbls>
        <c:gapWidth val="100"/>
        <c:overlap val="-24"/>
        <c:axId val="173515248"/>
        <c:axId val="173871536"/>
      </c:barChart>
      <c:catAx>
        <c:axId val="173515248"/>
        <c:scaling>
          <c:orientation val="minMax"/>
        </c:scaling>
        <c:delete val="0"/>
        <c:axPos val="b"/>
        <c:title>
          <c:tx>
            <c:rich>
              <a:bodyPr rot="0" spcFirstLastPara="1" vertOverflow="ellipsis" vert="horz" wrap="square" anchor="ctr" anchorCtr="1"/>
              <a:lstStyle/>
              <a:p>
                <a:pPr>
                  <a:defRPr sz="1197" b="1" i="0" u="none" strike="noStrike" kern="1200" baseline="0">
                    <a:solidFill>
                      <a:schemeClr val="tx2"/>
                    </a:solidFill>
                    <a:latin typeface="+mn-lt"/>
                    <a:ea typeface="+mn-ea"/>
                    <a:cs typeface="+mn-cs"/>
                  </a:defRPr>
                </a:pPr>
                <a:r>
                  <a:rPr lang="en-IN"/>
                  <a:t>Rating</a:t>
                </a:r>
              </a:p>
            </c:rich>
          </c:tx>
          <c:layout/>
          <c:overlay val="0"/>
          <c:spPr>
            <a:noFill/>
            <a:ln>
              <a:noFill/>
            </a:ln>
            <a:effectLst/>
          </c:spPr>
          <c:txPr>
            <a:bodyPr rot="0" spcFirstLastPara="1" vertOverflow="ellipsis" vert="horz" wrap="square" anchor="ctr" anchorCtr="1"/>
            <a:lstStyle/>
            <a:p>
              <a:pPr>
                <a:defRPr sz="1197"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73871536"/>
        <c:crosses val="autoZero"/>
        <c:auto val="1"/>
        <c:lblAlgn val="ctr"/>
        <c:lblOffset val="100"/>
        <c:noMultiLvlLbl val="0"/>
      </c:catAx>
      <c:valAx>
        <c:axId val="173871536"/>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tx2"/>
                    </a:solidFill>
                    <a:latin typeface="+mn-lt"/>
                    <a:ea typeface="+mn-ea"/>
                    <a:cs typeface="+mn-cs"/>
                  </a:defRPr>
                </a:pPr>
                <a:r>
                  <a:rPr lang="en-IN"/>
                  <a:t>Count of Users</a:t>
                </a:r>
              </a:p>
            </c:rich>
          </c:tx>
          <c:layout/>
          <c:overlay val="0"/>
          <c:spPr>
            <a:noFill/>
            <a:ln>
              <a:noFill/>
            </a:ln>
            <a:effectLst/>
          </c:spPr>
          <c:txPr>
            <a:bodyPr rot="-5400000" spcFirstLastPara="1" vertOverflow="ellipsis" vert="horz" wrap="square" anchor="ctr" anchorCtr="1"/>
            <a:lstStyle/>
            <a:p>
              <a:pPr>
                <a:defRPr sz="1197"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73515248"/>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pivotOptions>
    </c:ext>
  </c:extLst>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[Anu Jain_astrosage sales.xlsx]Pivot Table!Pivot 9</c:name>
    <c:fmtId val="-1"/>
  </c:pivotSource>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a:t>Top 10 Guru Rating  </a:t>
            </a:r>
          </a:p>
        </c:rich>
      </c:tx>
      <c:layout/>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ivotFmts>
      <c:pivotFmt>
        <c:idx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marker>
          <c:symbol val="none"/>
        </c:marker>
      </c:pivotFmt>
      <c:pivotFmt>
        <c:idx val="3"/>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marker>
          <c:symbol val="none"/>
        </c:marker>
      </c:pivotFmt>
      <c:pivotFmt>
        <c:idx val="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marker>
          <c:symbol val="none"/>
        </c:marker>
      </c:pivotFmt>
    </c:pivotFmts>
    <c:plotArea>
      <c:layout/>
      <c:barChart>
        <c:barDir val="col"/>
        <c:grouping val="clustered"/>
        <c:varyColors val="0"/>
        <c:ser>
          <c:idx val="0"/>
          <c:order val="0"/>
          <c:tx>
            <c:strRef>
              <c:f>'Pivot Table'!$M$3</c:f>
              <c:strCache>
                <c:ptCount val="1"/>
                <c:pt idx="0">
                  <c:v>Total</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invertIfNegative val="0"/>
          <c:cat>
            <c:strRef>
              <c:f>'Pivot Table'!$L$4:$L$14</c:f>
              <c:strCache>
                <c:ptCount val="10"/>
                <c:pt idx="0">
                  <c:v>Tarot  Mystical</c:v>
                </c:pt>
                <c:pt idx="1">
                  <c:v>Astro  Pujaa Rai</c:v>
                </c:pt>
                <c:pt idx="2">
                  <c:v>Daljit Kaur</c:v>
                </c:pt>
                <c:pt idx="3">
                  <c:v>Astro Reema</c:v>
                </c:pt>
                <c:pt idx="4">
                  <c:v>Tarot  Ankita</c:v>
                </c:pt>
                <c:pt idx="5">
                  <c:v>Astro  Saraswat</c:v>
                </c:pt>
                <c:pt idx="6">
                  <c:v>Tarot  Diva Poonam</c:v>
                </c:pt>
                <c:pt idx="7">
                  <c:v>Astro  Trisha</c:v>
                </c:pt>
                <c:pt idx="8">
                  <c:v>Tarot  Oormika</c:v>
                </c:pt>
                <c:pt idx="9">
                  <c:v>Astro Manish S</c:v>
                </c:pt>
              </c:strCache>
            </c:strRef>
          </c:cat>
          <c:val>
            <c:numRef>
              <c:f>'Pivot Table'!$M$4:$M$14</c:f>
              <c:numCache>
                <c:formatCode>0.0</c:formatCode>
                <c:ptCount val="10"/>
                <c:pt idx="0">
                  <c:v>7.5</c:v>
                </c:pt>
                <c:pt idx="1">
                  <c:v>7.5</c:v>
                </c:pt>
                <c:pt idx="2">
                  <c:v>5.9459459459459456</c:v>
                </c:pt>
                <c:pt idx="3">
                  <c:v>5.9</c:v>
                </c:pt>
                <c:pt idx="4">
                  <c:v>5.75</c:v>
                </c:pt>
                <c:pt idx="5">
                  <c:v>5.6111111111111107</c:v>
                </c:pt>
                <c:pt idx="6">
                  <c:v>5.4626865671641793</c:v>
                </c:pt>
                <c:pt idx="7">
                  <c:v>5.4243243243243242</c:v>
                </c:pt>
                <c:pt idx="8">
                  <c:v>5.4</c:v>
                </c:pt>
                <c:pt idx="9">
                  <c:v>5.0487804878048781</c:v>
                </c:pt>
              </c:numCache>
            </c:numRef>
          </c:val>
          <c:extLst xmlns:c16r2="http://schemas.microsoft.com/office/drawing/2015/06/chart">
            <c:ext xmlns:c16="http://schemas.microsoft.com/office/drawing/2014/chart" uri="{C3380CC4-5D6E-409C-BE32-E72D297353CC}">
              <c16:uniqueId val="{00000000-3B7A-4290-836E-E907D45A0D03}"/>
            </c:ext>
          </c:extLst>
        </c:ser>
        <c:dLbls>
          <c:showLegendKey val="0"/>
          <c:showVal val="0"/>
          <c:showCatName val="0"/>
          <c:showSerName val="0"/>
          <c:showPercent val="0"/>
          <c:showBubbleSize val="0"/>
        </c:dLbls>
        <c:gapWidth val="100"/>
        <c:overlap val="-24"/>
        <c:axId val="173872712"/>
        <c:axId val="173873104"/>
      </c:barChart>
      <c:catAx>
        <c:axId val="173872712"/>
        <c:scaling>
          <c:orientation val="minMax"/>
        </c:scaling>
        <c:delete val="0"/>
        <c:axPos val="b"/>
        <c:title>
          <c:tx>
            <c:rich>
              <a:bodyPr rot="0" spcFirstLastPara="1" vertOverflow="ellipsis" vert="horz" wrap="square" anchor="ctr" anchorCtr="1"/>
              <a:lstStyle/>
              <a:p>
                <a:pPr>
                  <a:defRPr sz="1197" b="1" i="0" u="none" strike="noStrike" kern="1200" baseline="0">
                    <a:solidFill>
                      <a:schemeClr val="tx2"/>
                    </a:solidFill>
                    <a:latin typeface="+mn-lt"/>
                    <a:ea typeface="+mn-ea"/>
                    <a:cs typeface="+mn-cs"/>
                  </a:defRPr>
                </a:pPr>
                <a:r>
                  <a:rPr lang="en-IN"/>
                  <a:t>Gurus</a:t>
                </a:r>
              </a:p>
            </c:rich>
          </c:tx>
          <c:layout/>
          <c:overlay val="0"/>
          <c:spPr>
            <a:noFill/>
            <a:ln>
              <a:noFill/>
            </a:ln>
            <a:effectLst/>
          </c:spPr>
          <c:txPr>
            <a:bodyPr rot="0" spcFirstLastPara="1" vertOverflow="ellipsis" vert="horz" wrap="square" anchor="ctr" anchorCtr="1"/>
            <a:lstStyle/>
            <a:p>
              <a:pPr>
                <a:defRPr sz="1197"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73873104"/>
        <c:crosses val="autoZero"/>
        <c:auto val="1"/>
        <c:lblAlgn val="ctr"/>
        <c:lblOffset val="100"/>
        <c:noMultiLvlLbl val="0"/>
      </c:catAx>
      <c:valAx>
        <c:axId val="173873104"/>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tx2"/>
                    </a:solidFill>
                    <a:latin typeface="+mn-lt"/>
                    <a:ea typeface="+mn-ea"/>
                    <a:cs typeface="+mn-cs"/>
                  </a:defRPr>
                </a:pPr>
                <a:r>
                  <a:rPr lang="en-IN"/>
                  <a:t>Rating</a:t>
                </a:r>
              </a:p>
            </c:rich>
          </c:tx>
          <c:layout/>
          <c:overlay val="0"/>
          <c:spPr>
            <a:noFill/>
            <a:ln>
              <a:noFill/>
            </a:ln>
            <a:effectLst/>
          </c:spPr>
          <c:txPr>
            <a:bodyPr rot="-5400000" spcFirstLastPara="1" vertOverflow="ellipsis" vert="horz" wrap="square" anchor="ctr" anchorCtr="1"/>
            <a:lstStyle/>
            <a:p>
              <a:pPr>
                <a:defRPr sz="1197" b="1" i="0" u="none" strike="noStrike" kern="1200" baseline="0">
                  <a:solidFill>
                    <a:schemeClr val="tx2"/>
                  </a:solidFill>
                  <a:latin typeface="+mn-lt"/>
                  <a:ea typeface="+mn-ea"/>
                  <a:cs typeface="+mn-cs"/>
                </a:defRPr>
              </a:pPr>
              <a:endParaRPr lang="en-US"/>
            </a:p>
          </c:txPr>
        </c:title>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73872712"/>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pivotOptions>
    </c:ext>
  </c:extLst>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defRPr sz="1197"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330" kern="1200"/>
  </cs:chartArea>
  <cs:dataLabel>
    <cs:lnRef idx="0"/>
    <cs:fillRef idx="0"/>
    <cs:effectRef idx="0"/>
    <cs:fontRef idx="minor">
      <a:schemeClr val="lt1"/>
    </cs:fontRef>
    <cs:spPr/>
    <cs:defRPr sz="133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33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14">
  <cs:axisTitle>
    <cs:lnRef idx="0"/>
    <cs:fillRef idx="0"/>
    <cs:effectRef idx="0"/>
    <cs:fontRef idx="minor">
      <a:schemeClr val="lt1"/>
    </cs:fontRef>
    <cs:defRPr sz="1197" b="1" kern="1200"/>
  </cs:axisTitle>
  <cs:categoryAxis>
    <cs:lnRef idx="0">
      <cs:styleClr val="0"/>
    </cs:lnRef>
    <cs:fillRef idx="0"/>
    <cs:effectRef idx="0"/>
    <cs:fontRef idx="minor">
      <a:schemeClr val="lt1"/>
    </cs:fontRef>
    <cs:spPr>
      <a:ln w="3175" cap="flat" cmpd="sng" algn="ctr">
        <a:solidFill>
          <a:schemeClr val="phClr">
            <a:lumMod val="60000"/>
            <a:lumOff val="40000"/>
          </a:schemeClr>
        </a:solidFill>
        <a:round/>
      </a:ln>
    </cs:spPr>
    <cs:defRPr sz="1064" kern="1200" cap="all" spc="150" normalizeH="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330" kern="1200"/>
  </cs:chartArea>
  <cs:dataLabel>
    <cs:lnRef idx="0"/>
    <cs:fillRef idx="0">
      <cs:styleClr val="auto"/>
    </cs:fillRef>
    <cs:effectRef idx="0"/>
    <cs:fontRef idx="minor">
      <a:schemeClr val="lt1"/>
    </cs:fontRef>
    <cs:spPr>
      <a:solidFill>
        <a:schemeClr val="phClr">
          <a:alpha val="70000"/>
        </a:schemeClr>
      </a:solidFill>
    </cs:spPr>
    <cs:defRPr sz="1197" kern="1200"/>
  </cs:dataLabel>
  <cs:dataLabelCallout>
    <cs:lnRef idx="0">
      <cs:styleClr val="auto"/>
    </cs:lnRef>
    <cs:fillRef idx="0"/>
    <cs:effectRef idx="0"/>
    <cs:fontRef idx="minor">
      <cs:styleClr val="auto"/>
    </cs:fontRef>
    <cs:spPr>
      <a:solidFill>
        <a:schemeClr val="lt1"/>
      </a:solidFill>
      <a:ln>
        <a:solidFill>
          <a:schemeClr val="ph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7"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a:solidFill>
          <a:schemeClr val="phClr">
            <a:lumMod val="60000"/>
            <a:lumOff val="40000"/>
          </a:schemeClr>
        </a:solidFill>
        <a:prstDash val="dash"/>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1197"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1197"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4.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5.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03F3420-6700-40F0-8127-ACFC7C2CE016}" type="datetimeFigureOut">
              <a:rPr lang="en-US" smtClean="0"/>
              <a:t>10/4/2025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C6008-504D-4FF6-9250-F7AE64B943AF}" type="slidenum">
              <a:rPr lang="en-US" smtClean="0"/>
              <a:t>‹#›</a:t>
            </a:fld>
            <a:endParaRPr lang="en-US"/>
          </a:p>
        </p:txBody>
      </p:sp>
    </p:spTree>
    <p:extLst>
      <p:ext uri="{BB962C8B-B14F-4D97-AF65-F5344CB8AC3E}">
        <p14:creationId xmlns:p14="http://schemas.microsoft.com/office/powerpoint/2010/main" val="38896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03F3420-6700-40F0-8127-ACFC7C2CE016}" type="datetimeFigureOut">
              <a:rPr lang="en-US" smtClean="0"/>
              <a:t>10/4/2025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C6008-504D-4FF6-9250-F7AE64B943AF}" type="slidenum">
              <a:rPr lang="en-US" smtClean="0"/>
              <a:t>‹#›</a:t>
            </a:fld>
            <a:endParaRPr lang="en-US"/>
          </a:p>
        </p:txBody>
      </p:sp>
    </p:spTree>
    <p:extLst>
      <p:ext uri="{BB962C8B-B14F-4D97-AF65-F5344CB8AC3E}">
        <p14:creationId xmlns:p14="http://schemas.microsoft.com/office/powerpoint/2010/main" val="1654847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03F3420-6700-40F0-8127-ACFC7C2CE016}" type="datetimeFigureOut">
              <a:rPr lang="en-US" smtClean="0"/>
              <a:t>10/4/2025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C6008-504D-4FF6-9250-F7AE64B943AF}" type="slidenum">
              <a:rPr lang="en-US" smtClean="0"/>
              <a:t>‹#›</a:t>
            </a:fld>
            <a:endParaRPr lang="en-US"/>
          </a:p>
        </p:txBody>
      </p:sp>
    </p:spTree>
    <p:extLst>
      <p:ext uri="{BB962C8B-B14F-4D97-AF65-F5344CB8AC3E}">
        <p14:creationId xmlns:p14="http://schemas.microsoft.com/office/powerpoint/2010/main" val="3721958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03F3420-6700-40F0-8127-ACFC7C2CE016}" type="datetimeFigureOut">
              <a:rPr lang="en-US" smtClean="0"/>
              <a:t>10/4/2025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C6008-504D-4FF6-9250-F7AE64B943AF}" type="slidenum">
              <a:rPr lang="en-US" smtClean="0"/>
              <a:t>‹#›</a:t>
            </a:fld>
            <a:endParaRPr lang="en-US"/>
          </a:p>
        </p:txBody>
      </p:sp>
    </p:spTree>
    <p:extLst>
      <p:ext uri="{BB962C8B-B14F-4D97-AF65-F5344CB8AC3E}">
        <p14:creationId xmlns:p14="http://schemas.microsoft.com/office/powerpoint/2010/main" val="4287123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3F3420-6700-40F0-8127-ACFC7C2CE016}" type="datetimeFigureOut">
              <a:rPr lang="en-US" smtClean="0"/>
              <a:t>10/4/2025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C6008-504D-4FF6-9250-F7AE64B943AF}" type="slidenum">
              <a:rPr lang="en-US" smtClean="0"/>
              <a:t>‹#›</a:t>
            </a:fld>
            <a:endParaRPr lang="en-US"/>
          </a:p>
        </p:txBody>
      </p:sp>
    </p:spTree>
    <p:extLst>
      <p:ext uri="{BB962C8B-B14F-4D97-AF65-F5344CB8AC3E}">
        <p14:creationId xmlns:p14="http://schemas.microsoft.com/office/powerpoint/2010/main" val="3648067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03F3420-6700-40F0-8127-ACFC7C2CE016}" type="datetimeFigureOut">
              <a:rPr lang="en-US" smtClean="0"/>
              <a:t>10/4/2025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BC6008-504D-4FF6-9250-F7AE64B943AF}" type="slidenum">
              <a:rPr lang="en-US" smtClean="0"/>
              <a:t>‹#›</a:t>
            </a:fld>
            <a:endParaRPr lang="en-US"/>
          </a:p>
        </p:txBody>
      </p:sp>
    </p:spTree>
    <p:extLst>
      <p:ext uri="{BB962C8B-B14F-4D97-AF65-F5344CB8AC3E}">
        <p14:creationId xmlns:p14="http://schemas.microsoft.com/office/powerpoint/2010/main" val="358921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03F3420-6700-40F0-8127-ACFC7C2CE016}" type="datetimeFigureOut">
              <a:rPr lang="en-US" smtClean="0"/>
              <a:t>10/4/2025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BC6008-504D-4FF6-9250-F7AE64B943AF}" type="slidenum">
              <a:rPr lang="en-US" smtClean="0"/>
              <a:t>‹#›</a:t>
            </a:fld>
            <a:endParaRPr lang="en-US"/>
          </a:p>
        </p:txBody>
      </p:sp>
    </p:spTree>
    <p:extLst>
      <p:ext uri="{BB962C8B-B14F-4D97-AF65-F5344CB8AC3E}">
        <p14:creationId xmlns:p14="http://schemas.microsoft.com/office/powerpoint/2010/main" val="96372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03F3420-6700-40F0-8127-ACFC7C2CE016}" type="datetimeFigureOut">
              <a:rPr lang="en-US" smtClean="0"/>
              <a:t>10/4/2025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BC6008-504D-4FF6-9250-F7AE64B943AF}" type="slidenum">
              <a:rPr lang="en-US" smtClean="0"/>
              <a:t>‹#›</a:t>
            </a:fld>
            <a:endParaRPr lang="en-US"/>
          </a:p>
        </p:txBody>
      </p:sp>
    </p:spTree>
    <p:extLst>
      <p:ext uri="{BB962C8B-B14F-4D97-AF65-F5344CB8AC3E}">
        <p14:creationId xmlns:p14="http://schemas.microsoft.com/office/powerpoint/2010/main" val="2731106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3F3420-6700-40F0-8127-ACFC7C2CE016}" type="datetimeFigureOut">
              <a:rPr lang="en-US" smtClean="0"/>
              <a:t>10/4/2025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BC6008-504D-4FF6-9250-F7AE64B943AF}" type="slidenum">
              <a:rPr lang="en-US" smtClean="0"/>
              <a:t>‹#›</a:t>
            </a:fld>
            <a:endParaRPr lang="en-US"/>
          </a:p>
        </p:txBody>
      </p:sp>
    </p:spTree>
    <p:extLst>
      <p:ext uri="{BB962C8B-B14F-4D97-AF65-F5344CB8AC3E}">
        <p14:creationId xmlns:p14="http://schemas.microsoft.com/office/powerpoint/2010/main" val="473548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3F3420-6700-40F0-8127-ACFC7C2CE016}" type="datetimeFigureOut">
              <a:rPr lang="en-US" smtClean="0"/>
              <a:t>10/4/2025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BC6008-504D-4FF6-9250-F7AE64B943AF}" type="slidenum">
              <a:rPr lang="en-US" smtClean="0"/>
              <a:t>‹#›</a:t>
            </a:fld>
            <a:endParaRPr lang="en-US"/>
          </a:p>
        </p:txBody>
      </p:sp>
    </p:spTree>
    <p:extLst>
      <p:ext uri="{BB962C8B-B14F-4D97-AF65-F5344CB8AC3E}">
        <p14:creationId xmlns:p14="http://schemas.microsoft.com/office/powerpoint/2010/main" val="1476353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3F3420-6700-40F0-8127-ACFC7C2CE016}" type="datetimeFigureOut">
              <a:rPr lang="en-US" smtClean="0"/>
              <a:t>10/4/2025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BC6008-504D-4FF6-9250-F7AE64B943AF}" type="slidenum">
              <a:rPr lang="en-US" smtClean="0"/>
              <a:t>‹#›</a:t>
            </a:fld>
            <a:endParaRPr lang="en-US"/>
          </a:p>
        </p:txBody>
      </p:sp>
    </p:spTree>
    <p:extLst>
      <p:ext uri="{BB962C8B-B14F-4D97-AF65-F5344CB8AC3E}">
        <p14:creationId xmlns:p14="http://schemas.microsoft.com/office/powerpoint/2010/main" val="361812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3F3420-6700-40F0-8127-ACFC7C2CE016}" type="datetimeFigureOut">
              <a:rPr lang="en-US" smtClean="0"/>
              <a:t>10/4/2025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BC6008-504D-4FF6-9250-F7AE64B943AF}" type="slidenum">
              <a:rPr lang="en-US" smtClean="0"/>
              <a:t>‹#›</a:t>
            </a:fld>
            <a:endParaRPr lang="en-US"/>
          </a:p>
        </p:txBody>
      </p:sp>
    </p:spTree>
    <p:extLst>
      <p:ext uri="{BB962C8B-B14F-4D97-AF65-F5344CB8AC3E}">
        <p14:creationId xmlns:p14="http://schemas.microsoft.com/office/powerpoint/2010/main" val="16141726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3602038"/>
            <a:ext cx="9144000" cy="1655762"/>
          </a:xfrm>
        </p:spPr>
        <p:txBody>
          <a:bodyPr>
            <a:normAutofit lnSpcReduction="10000"/>
          </a:bodyPr>
          <a:lstStyle/>
          <a:p>
            <a:endParaRPr lang="en-US" dirty="0"/>
          </a:p>
          <a:p>
            <a:r>
              <a:rPr lang="en-US" sz="5400" b="1" dirty="0" err="1">
                <a:solidFill>
                  <a:schemeClr val="accent5">
                    <a:lumMod val="75000"/>
                  </a:schemeClr>
                </a:solidFill>
                <a:latin typeface="Arial Black" panose="020B0A04020102020204" pitchFamily="34" charset="0"/>
              </a:rPr>
              <a:t>AstroSage</a:t>
            </a:r>
            <a:r>
              <a:rPr lang="en-US" sz="5400" b="1" dirty="0">
                <a:solidFill>
                  <a:schemeClr val="accent5">
                    <a:lumMod val="75000"/>
                  </a:schemeClr>
                </a:solidFill>
                <a:latin typeface="Arial Black" panose="020B0A04020102020204" pitchFamily="34" charset="0"/>
              </a:rPr>
              <a:t> Analysis</a:t>
            </a:r>
          </a:p>
          <a:p>
            <a:r>
              <a:rPr lang="en-US" sz="1400" b="1" dirty="0">
                <a:latin typeface="Arial Black" panose="020B0A04020102020204" pitchFamily="34" charset="0"/>
              </a:rPr>
              <a:t>                                                                             </a:t>
            </a:r>
            <a:r>
              <a:rPr lang="en-US" dirty="0"/>
              <a:t>   ANU JAIN</a:t>
            </a:r>
          </a:p>
        </p:txBody>
      </p:sp>
      <p:pic>
        <p:nvPicPr>
          <p:cNvPr id="5" name="Picture 4"/>
          <p:cNvPicPr>
            <a:picLocks noChangeAspect="1"/>
          </p:cNvPicPr>
          <p:nvPr/>
        </p:nvPicPr>
        <p:blipFill>
          <a:blip r:embed="rId2"/>
          <a:stretch>
            <a:fillRect/>
          </a:stretch>
        </p:blipFill>
        <p:spPr>
          <a:xfrm>
            <a:off x="3631286" y="313151"/>
            <a:ext cx="3972012" cy="3495371"/>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624814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7368" y="278229"/>
            <a:ext cx="10515600" cy="1325563"/>
          </a:xfrm>
        </p:spPr>
        <p:txBody>
          <a:bodyPr/>
          <a:lstStyle/>
          <a:p>
            <a:r>
              <a:rPr lang="en-US" dirty="0" smtClean="0">
                <a:solidFill>
                  <a:srgbClr val="FF0000"/>
                </a:solidFill>
                <a:effectLst>
                  <a:outerShdw blurRad="38100" dist="38100" dir="2700000" algn="tl">
                    <a:srgbClr val="000000">
                      <a:alpha val="43137"/>
                    </a:srgbClr>
                  </a:outerShdw>
                </a:effectLst>
              </a:rPr>
              <a:t>                   </a:t>
            </a:r>
            <a:r>
              <a:rPr lang="en-US" dirty="0" err="1" smtClean="0">
                <a:solidFill>
                  <a:schemeClr val="accent5">
                    <a:lumMod val="75000"/>
                  </a:schemeClr>
                </a:solidFill>
                <a:effectLst>
                  <a:outerShdw blurRad="38100" dist="38100" dir="2700000" algn="tl">
                    <a:srgbClr val="000000">
                      <a:alpha val="43137"/>
                    </a:srgbClr>
                  </a:outerShdw>
                </a:effectLst>
              </a:rPr>
              <a:t>Callstatus</a:t>
            </a:r>
            <a:r>
              <a:rPr lang="en-US" dirty="0" smtClean="0">
                <a:solidFill>
                  <a:schemeClr val="accent5">
                    <a:lumMod val="75000"/>
                  </a:schemeClr>
                </a:solidFill>
                <a:effectLst>
                  <a:outerShdw blurRad="38100" dist="38100" dir="2700000" algn="tl">
                    <a:srgbClr val="000000">
                      <a:alpha val="43137"/>
                    </a:srgbClr>
                  </a:outerShdw>
                </a:effectLst>
              </a:rPr>
              <a:t> Distribution</a:t>
            </a:r>
            <a:endParaRPr lang="en-US" dirty="0">
              <a:solidFill>
                <a:schemeClr val="accent5">
                  <a:lumMod val="75000"/>
                </a:schemeClr>
              </a:solidFill>
            </a:endParaRPr>
          </a:p>
        </p:txBody>
      </p:sp>
      <p:pic>
        <p:nvPicPr>
          <p:cNvPr id="4" name="Content Placeholder 3"/>
          <p:cNvPicPr>
            <a:picLocks noGrp="1" noChangeAspect="1"/>
          </p:cNvPicPr>
          <p:nvPr>
            <p:ph idx="1"/>
          </p:nvPr>
        </p:nvPicPr>
        <p:blipFill>
          <a:blip r:embed="rId2"/>
          <a:stretch>
            <a:fillRect/>
          </a:stretch>
        </p:blipFill>
        <p:spPr>
          <a:xfrm>
            <a:off x="7361558" y="1587631"/>
            <a:ext cx="3779299" cy="3314500"/>
          </a:xfrm>
          <a:prstGeom prst="rect">
            <a:avLst/>
          </a:prstGeom>
        </p:spPr>
      </p:pic>
      <p:sp>
        <p:nvSpPr>
          <p:cNvPr id="5" name="Rectangle 4"/>
          <p:cNvSpPr/>
          <p:nvPr/>
        </p:nvSpPr>
        <p:spPr>
          <a:xfrm>
            <a:off x="0" y="1454154"/>
            <a:ext cx="7361558" cy="4502195"/>
          </a:xfrm>
          <a:prstGeom prst="rect">
            <a:avLst/>
          </a:prstGeom>
        </p:spPr>
        <p:txBody>
          <a:bodyPr wrap="square">
            <a:spAutoFit/>
          </a:bodyPr>
          <a:lstStyle/>
          <a:p>
            <a:pPr marL="770869" lvl="1" indent="-385435">
              <a:lnSpc>
                <a:spcPts val="4998"/>
              </a:lnSpc>
              <a:buFont typeface="Arial"/>
              <a:buChar char="•"/>
            </a:pPr>
            <a:r>
              <a:rPr lang="en-US" sz="2400" dirty="0">
                <a:latin typeface="Calibri" panose="020F0502020204030204" pitchFamily="34" charset="0"/>
                <a:ea typeface="Canva Sans"/>
                <a:cs typeface="Canva Sans"/>
                <a:sym typeface="Canva Sans"/>
              </a:rPr>
              <a:t>The call-status pie chart is presented with the different responses by the user i.e. the end result of consultation.</a:t>
            </a:r>
          </a:p>
          <a:p>
            <a:pPr marL="770869" lvl="1" indent="-385435">
              <a:lnSpc>
                <a:spcPts val="4998"/>
              </a:lnSpc>
              <a:buFont typeface="Arial"/>
              <a:buChar char="•"/>
            </a:pPr>
            <a:r>
              <a:rPr lang="en-US" sz="2400" dirty="0">
                <a:latin typeface="Calibri" panose="020F0502020204030204" pitchFamily="34" charset="0"/>
                <a:ea typeface="Canva Sans"/>
                <a:cs typeface="Canva Sans"/>
                <a:sym typeface="Canva Sans"/>
              </a:rPr>
              <a:t>There are the most amount failed calls. </a:t>
            </a:r>
          </a:p>
          <a:p>
            <a:pPr marL="770869" lvl="1" indent="-385435">
              <a:lnSpc>
                <a:spcPts val="4998"/>
              </a:lnSpc>
              <a:buFont typeface="Arial"/>
              <a:buChar char="•"/>
            </a:pPr>
            <a:r>
              <a:rPr lang="en-US" sz="2400" dirty="0">
                <a:latin typeface="Calibri" panose="020F0502020204030204" pitchFamily="34" charset="0"/>
                <a:ea typeface="Canva Sans"/>
                <a:cs typeface="Canva Sans"/>
                <a:sym typeface="Canva Sans"/>
              </a:rPr>
              <a:t>The NA represents the consultations done on any other consultation-type than calls.</a:t>
            </a:r>
          </a:p>
          <a:p>
            <a:pPr marL="770869" lvl="1" indent="-385435">
              <a:lnSpc>
                <a:spcPts val="4998"/>
              </a:lnSpc>
              <a:buFont typeface="Arial"/>
              <a:buChar char="•"/>
            </a:pPr>
            <a:endParaRPr lang="en-US" sz="2800" dirty="0">
              <a:latin typeface="Canva Sans"/>
              <a:ea typeface="Canva Sans"/>
              <a:cs typeface="Canva Sans"/>
              <a:sym typeface="Canva Sans"/>
            </a:endParaRPr>
          </a:p>
        </p:txBody>
      </p:sp>
    </p:spTree>
    <p:extLst>
      <p:ext uri="{BB962C8B-B14F-4D97-AF65-F5344CB8AC3E}">
        <p14:creationId xmlns:p14="http://schemas.microsoft.com/office/powerpoint/2010/main" val="1322418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203" y="365126"/>
            <a:ext cx="11015597" cy="1037790"/>
          </a:xfrm>
        </p:spPr>
        <p:txBody>
          <a:bodyPr/>
          <a:lstStyle/>
          <a:p>
            <a:r>
              <a:rPr lang="en-US" dirty="0" smtClean="0">
                <a:solidFill>
                  <a:srgbClr val="FF0000"/>
                </a:solidFill>
                <a:effectLst>
                  <a:outerShdw blurRad="38100" dist="38100" dir="2700000" algn="tl">
                    <a:srgbClr val="000000">
                      <a:alpha val="43137"/>
                    </a:srgbClr>
                  </a:outerShdw>
                </a:effectLst>
              </a:rPr>
              <a:t>                 </a:t>
            </a:r>
            <a:r>
              <a:rPr lang="en-US" dirty="0" err="1" smtClean="0">
                <a:solidFill>
                  <a:schemeClr val="accent5">
                    <a:lumMod val="75000"/>
                  </a:schemeClr>
                </a:solidFill>
                <a:effectLst>
                  <a:outerShdw blurRad="38100" dist="38100" dir="2700000" algn="tl">
                    <a:srgbClr val="000000">
                      <a:alpha val="43137"/>
                    </a:srgbClr>
                  </a:outerShdw>
                </a:effectLst>
              </a:rPr>
              <a:t>Chatstatus</a:t>
            </a:r>
            <a:r>
              <a:rPr lang="en-US" dirty="0" smtClean="0">
                <a:solidFill>
                  <a:schemeClr val="accent5">
                    <a:lumMod val="75000"/>
                  </a:schemeClr>
                </a:solidFill>
                <a:effectLst>
                  <a:outerShdw blurRad="38100" dist="38100" dir="2700000" algn="tl">
                    <a:srgbClr val="000000">
                      <a:alpha val="43137"/>
                    </a:srgbClr>
                  </a:outerShdw>
                </a:effectLst>
              </a:rPr>
              <a:t> Distribution </a:t>
            </a:r>
            <a:endParaRPr lang="en-US" dirty="0">
              <a:solidFill>
                <a:schemeClr val="accent5">
                  <a:lumMod val="75000"/>
                </a:schemeClr>
              </a:solidFill>
            </a:endParaRPr>
          </a:p>
        </p:txBody>
      </p:sp>
      <p:sp>
        <p:nvSpPr>
          <p:cNvPr id="3" name="Content Placeholder 2"/>
          <p:cNvSpPr>
            <a:spLocks noGrp="1"/>
          </p:cNvSpPr>
          <p:nvPr>
            <p:ph idx="1"/>
          </p:nvPr>
        </p:nvSpPr>
        <p:spPr>
          <a:xfrm>
            <a:off x="250521" y="1690688"/>
            <a:ext cx="6513534" cy="4847572"/>
          </a:xfrm>
        </p:spPr>
        <p:txBody>
          <a:bodyPr>
            <a:normAutofit/>
          </a:bodyPr>
          <a:lstStyle/>
          <a:p>
            <a:r>
              <a:rPr lang="en-US" sz="2400" dirty="0">
                <a:latin typeface="Calibri" panose="020F0502020204030204" pitchFamily="34" charset="0"/>
                <a:ea typeface="Canva Sans"/>
                <a:cs typeface="Canva Sans"/>
                <a:sym typeface="Canva Sans"/>
              </a:rPr>
              <a:t>The chat-status pie chart is presented with the different responses by the user i.e. the end result of consultation.</a:t>
            </a:r>
          </a:p>
          <a:p>
            <a:r>
              <a:rPr lang="en-US" sz="2400" dirty="0">
                <a:latin typeface="Calibri" panose="020F0502020204030204" pitchFamily="34" charset="0"/>
                <a:ea typeface="Canva Sans"/>
                <a:cs typeface="Canva Sans"/>
                <a:sym typeface="Canva Sans"/>
              </a:rPr>
              <a:t>The completed chats are 20%</a:t>
            </a:r>
          </a:p>
          <a:p>
            <a:r>
              <a:rPr lang="en-US" sz="2400" dirty="0">
                <a:latin typeface="Calibri" panose="020F0502020204030204" pitchFamily="34" charset="0"/>
                <a:ea typeface="Canva Sans"/>
                <a:cs typeface="Canva Sans"/>
                <a:sym typeface="Canva Sans"/>
              </a:rPr>
              <a:t>The On call represents the consultations done on any other consultation-type than calls.</a:t>
            </a:r>
          </a:p>
          <a:p>
            <a:endParaRPr lang="en-US" sz="2400" dirty="0">
              <a:latin typeface="Calibri" panose="020F0502020204030204" pitchFamily="34" charset="0"/>
            </a:endParaRPr>
          </a:p>
        </p:txBody>
      </p:sp>
      <p:pic>
        <p:nvPicPr>
          <p:cNvPr id="4" name="Picture 3"/>
          <p:cNvPicPr>
            <a:picLocks noChangeAspect="1"/>
          </p:cNvPicPr>
          <p:nvPr/>
        </p:nvPicPr>
        <p:blipFill>
          <a:blip r:embed="rId2"/>
          <a:stretch>
            <a:fillRect/>
          </a:stretch>
        </p:blipFill>
        <p:spPr>
          <a:xfrm>
            <a:off x="7982515" y="2101230"/>
            <a:ext cx="3774183" cy="3310013"/>
          </a:xfrm>
          <a:prstGeom prst="rect">
            <a:avLst/>
          </a:prstGeom>
        </p:spPr>
      </p:pic>
    </p:spTree>
    <p:extLst>
      <p:ext uri="{BB962C8B-B14F-4D97-AF65-F5344CB8AC3E}">
        <p14:creationId xmlns:p14="http://schemas.microsoft.com/office/powerpoint/2010/main" val="764670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938" y="365126"/>
            <a:ext cx="10847540" cy="1037790"/>
          </a:xfrm>
        </p:spPr>
        <p:txBody>
          <a:bodyPr/>
          <a:lstStyle/>
          <a:p>
            <a:r>
              <a:rPr lang="en-US" dirty="0" smtClean="0">
                <a:solidFill>
                  <a:srgbClr val="FF0000"/>
                </a:solidFill>
                <a:effectLst>
                  <a:outerShdw blurRad="38100" dist="38100" dir="2700000" algn="tl">
                    <a:srgbClr val="000000">
                      <a:alpha val="43137"/>
                    </a:srgbClr>
                  </a:outerShdw>
                </a:effectLst>
              </a:rPr>
              <a:t>              </a:t>
            </a:r>
            <a:r>
              <a:rPr lang="en-US" dirty="0" smtClean="0">
                <a:solidFill>
                  <a:schemeClr val="accent5">
                    <a:lumMod val="75000"/>
                  </a:schemeClr>
                </a:solidFill>
                <a:effectLst>
                  <a:outerShdw blurRad="38100" dist="38100" dir="2700000" algn="tl">
                    <a:srgbClr val="000000">
                      <a:alpha val="43137"/>
                    </a:srgbClr>
                  </a:outerShdw>
                </a:effectLst>
              </a:rPr>
              <a:t>Rating Wise Distribution</a:t>
            </a:r>
            <a:endParaRPr lang="en-US" dirty="0">
              <a:solidFill>
                <a:schemeClr val="accent5">
                  <a:lumMod val="75000"/>
                </a:schemeClr>
              </a:solidFill>
            </a:endParaRPr>
          </a:p>
        </p:txBody>
      </p:sp>
      <p:sp>
        <p:nvSpPr>
          <p:cNvPr id="5" name="Rectangle 4"/>
          <p:cNvSpPr/>
          <p:nvPr/>
        </p:nvSpPr>
        <p:spPr>
          <a:xfrm>
            <a:off x="112734" y="1221664"/>
            <a:ext cx="11849621" cy="3939540"/>
          </a:xfrm>
          <a:prstGeom prst="rect">
            <a:avLst/>
          </a:prstGeom>
        </p:spPr>
        <p:txBody>
          <a:bodyPr wrap="square">
            <a:spAutoFit/>
          </a:bodyPr>
          <a:lstStyle/>
          <a:p>
            <a:pPr marL="770869" lvl="1" indent="-385435">
              <a:lnSpc>
                <a:spcPts val="4998"/>
              </a:lnSpc>
              <a:buFont typeface="Arial"/>
              <a:buChar char="•"/>
            </a:pPr>
            <a:r>
              <a:rPr lang="en-US" sz="2400" dirty="0">
                <a:latin typeface="Calibri" panose="020F0502020204030204" pitchFamily="34" charset="0"/>
                <a:ea typeface="Canva Sans"/>
                <a:cs typeface="Canva Sans"/>
                <a:sym typeface="Canva Sans"/>
              </a:rPr>
              <a:t>The column chart represents the rating-wise guru distribution.</a:t>
            </a:r>
          </a:p>
          <a:p>
            <a:pPr marL="770869" lvl="1" indent="-385435">
              <a:lnSpc>
                <a:spcPts val="4998"/>
              </a:lnSpc>
              <a:buFont typeface="Arial"/>
              <a:buChar char="•"/>
            </a:pPr>
            <a:r>
              <a:rPr lang="en-US" sz="2400" dirty="0">
                <a:latin typeface="Calibri" panose="020F0502020204030204" pitchFamily="34" charset="0"/>
                <a:ea typeface="Canva Sans"/>
                <a:cs typeface="Canva Sans"/>
                <a:sym typeface="Canva Sans"/>
              </a:rPr>
              <a:t>The calls consultation needs to be worked on and improve to increase the quality of consultation effectively.</a:t>
            </a:r>
          </a:p>
          <a:p>
            <a:pPr marL="770869" lvl="1" indent="-385435">
              <a:lnSpc>
                <a:spcPts val="4998"/>
              </a:lnSpc>
              <a:buFont typeface="Arial"/>
              <a:buChar char="•"/>
            </a:pPr>
            <a:r>
              <a:rPr lang="en-US" sz="2400" dirty="0">
                <a:latin typeface="Calibri" panose="020F0502020204030204" pitchFamily="34" charset="0"/>
                <a:ea typeface="Canva Sans"/>
                <a:cs typeface="Canva Sans"/>
                <a:sym typeface="Canva Sans"/>
              </a:rPr>
              <a:t>The ratings of Gurus that consulted on chats is better than on calls.</a:t>
            </a:r>
          </a:p>
          <a:p>
            <a:pPr marL="770869" lvl="1" indent="-385435">
              <a:lnSpc>
                <a:spcPts val="4998"/>
              </a:lnSpc>
              <a:buFont typeface="Arial"/>
              <a:buChar char="•"/>
            </a:pPr>
            <a:endParaRPr lang="en-US" sz="2400" dirty="0">
              <a:solidFill>
                <a:srgbClr val="DE570E"/>
              </a:solidFill>
              <a:latin typeface="Calibri" panose="020F0502020204030204" pitchFamily="34" charset="0"/>
              <a:ea typeface="Canva Sans"/>
              <a:cs typeface="Canva Sans"/>
              <a:sym typeface="Canva Sans"/>
            </a:endParaRPr>
          </a:p>
          <a:p>
            <a:pPr marL="770869" lvl="1" indent="-385435">
              <a:lnSpc>
                <a:spcPts val="4998"/>
              </a:lnSpc>
              <a:buFont typeface="Arial"/>
              <a:buChar char="•"/>
            </a:pPr>
            <a:endParaRPr lang="en-US" sz="2400" dirty="0">
              <a:latin typeface="Calibri" panose="020F0502020204030204" pitchFamily="34" charset="0"/>
              <a:ea typeface="Canva Sans"/>
              <a:cs typeface="Canva Sans"/>
              <a:sym typeface="Canva Sans"/>
            </a:endParaRPr>
          </a:p>
        </p:txBody>
      </p:sp>
      <p:graphicFrame>
        <p:nvGraphicFramePr>
          <p:cNvPr id="7" name="Chart 6">
            <a:extLst>
              <a:ext uri="{FF2B5EF4-FFF2-40B4-BE49-F238E27FC236}">
                <a16:creationId xmlns:a16="http://schemas.microsoft.com/office/drawing/2014/main" xmlns="" id="{4CF2FA94-721D-45B7-977D-B7ECDC6594F5}"/>
              </a:ext>
            </a:extLst>
          </p:cNvPr>
          <p:cNvGraphicFramePr>
            <a:graphicFrameLocks/>
          </p:cNvGraphicFramePr>
          <p:nvPr>
            <p:extLst>
              <p:ext uri="{D42A27DB-BD31-4B8C-83A1-F6EECF244321}">
                <p14:modId xmlns:p14="http://schemas.microsoft.com/office/powerpoint/2010/main" val="2550947997"/>
              </p:ext>
            </p:extLst>
          </p:nvPr>
        </p:nvGraphicFramePr>
        <p:xfrm>
          <a:off x="3457751" y="4050680"/>
          <a:ext cx="4524935" cy="266475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46578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869" y="365126"/>
            <a:ext cx="11169931" cy="874952"/>
          </a:xfrm>
        </p:spPr>
        <p:txBody>
          <a:bodyPr/>
          <a:lstStyle/>
          <a:p>
            <a:r>
              <a:rPr lang="en-US" dirty="0" smtClean="0">
                <a:solidFill>
                  <a:srgbClr val="FF0000"/>
                </a:solidFill>
                <a:effectLst>
                  <a:outerShdw blurRad="38100" dist="38100" dir="2700000" algn="tl">
                    <a:srgbClr val="000000">
                      <a:alpha val="43137"/>
                    </a:srgbClr>
                  </a:outerShdw>
                </a:effectLst>
              </a:rPr>
              <a:t>                          </a:t>
            </a:r>
            <a:r>
              <a:rPr lang="en-US" dirty="0" smtClean="0">
                <a:solidFill>
                  <a:schemeClr val="accent5">
                    <a:lumMod val="75000"/>
                  </a:schemeClr>
                </a:solidFill>
                <a:effectLst>
                  <a:outerShdw blurRad="38100" dist="38100" dir="2700000" algn="tl">
                    <a:srgbClr val="000000">
                      <a:alpha val="43137"/>
                    </a:srgbClr>
                  </a:outerShdw>
                </a:effectLst>
              </a:rPr>
              <a:t>User Wise Rating </a:t>
            </a:r>
            <a:endParaRPr lang="en-US" dirty="0">
              <a:solidFill>
                <a:schemeClr val="accent5">
                  <a:lumMod val="75000"/>
                </a:schemeClr>
              </a:solidFill>
            </a:endParaRPr>
          </a:p>
        </p:txBody>
      </p:sp>
      <p:sp>
        <p:nvSpPr>
          <p:cNvPr id="5" name="Rectangle 4"/>
          <p:cNvSpPr/>
          <p:nvPr/>
        </p:nvSpPr>
        <p:spPr>
          <a:xfrm>
            <a:off x="551146" y="1202501"/>
            <a:ext cx="10258816" cy="3939540"/>
          </a:xfrm>
          <a:prstGeom prst="rect">
            <a:avLst/>
          </a:prstGeom>
        </p:spPr>
        <p:txBody>
          <a:bodyPr wrap="square">
            <a:spAutoFit/>
          </a:bodyPr>
          <a:lstStyle/>
          <a:p>
            <a:pPr marL="770869" lvl="1" indent="-385435">
              <a:lnSpc>
                <a:spcPts val="4998"/>
              </a:lnSpc>
              <a:buFont typeface="Arial"/>
              <a:buChar char="•"/>
            </a:pPr>
            <a:r>
              <a:rPr lang="en-US" sz="2400" dirty="0">
                <a:latin typeface="Calibri" panose="020F0502020204030204" pitchFamily="34" charset="0"/>
                <a:ea typeface="Canva Sans"/>
                <a:cs typeface="Canva Sans"/>
                <a:sym typeface="Canva Sans"/>
              </a:rPr>
              <a:t>The column chart represents the rating-wise user distribution.</a:t>
            </a:r>
          </a:p>
          <a:p>
            <a:pPr marL="770869" lvl="1" indent="-385435">
              <a:lnSpc>
                <a:spcPts val="4998"/>
              </a:lnSpc>
              <a:buFont typeface="Arial"/>
              <a:buChar char="•"/>
            </a:pPr>
            <a:r>
              <a:rPr lang="en-US" sz="2400" dirty="0">
                <a:latin typeface="Calibri" panose="020F0502020204030204" pitchFamily="34" charset="0"/>
                <a:ea typeface="Canva Sans"/>
                <a:cs typeface="Canva Sans"/>
                <a:sym typeface="Canva Sans"/>
              </a:rPr>
              <a:t>The calls consultation needs to be worked on and improve to increase the quality of consultation.</a:t>
            </a:r>
          </a:p>
          <a:p>
            <a:pPr marL="770869" lvl="1" indent="-385435">
              <a:lnSpc>
                <a:spcPts val="4998"/>
              </a:lnSpc>
              <a:buFont typeface="Arial"/>
              <a:buChar char="•"/>
            </a:pPr>
            <a:r>
              <a:rPr lang="en-US" sz="2400" dirty="0">
                <a:latin typeface="Calibri" panose="020F0502020204030204" pitchFamily="34" charset="0"/>
                <a:ea typeface="Canva Sans"/>
                <a:cs typeface="Canva Sans"/>
                <a:sym typeface="Canva Sans"/>
              </a:rPr>
              <a:t>The ratings of users who were consulted on chats is better than on calls</a:t>
            </a:r>
            <a:r>
              <a:rPr lang="en-US" sz="2400" dirty="0">
                <a:solidFill>
                  <a:srgbClr val="DE570E"/>
                </a:solidFill>
                <a:latin typeface="Calibri" panose="020F0502020204030204" pitchFamily="34" charset="0"/>
                <a:ea typeface="Canva Sans"/>
                <a:cs typeface="Canva Sans"/>
                <a:sym typeface="Canva Sans"/>
              </a:rPr>
              <a:t>.</a:t>
            </a:r>
          </a:p>
          <a:p>
            <a:pPr marL="770869" lvl="1" indent="-385435">
              <a:lnSpc>
                <a:spcPts val="4998"/>
              </a:lnSpc>
              <a:buFont typeface="Arial"/>
              <a:buChar char="•"/>
            </a:pPr>
            <a:endParaRPr lang="en-US" sz="2800" dirty="0">
              <a:latin typeface="Canva Sans"/>
              <a:ea typeface="Canva Sans"/>
              <a:cs typeface="Canva Sans"/>
              <a:sym typeface="Canva Sans"/>
            </a:endParaRPr>
          </a:p>
          <a:p>
            <a:pPr marL="770869" lvl="1" indent="-385435">
              <a:lnSpc>
                <a:spcPts val="4998"/>
              </a:lnSpc>
              <a:buFont typeface="Arial"/>
              <a:buChar char="•"/>
            </a:pPr>
            <a:endParaRPr lang="en-US" sz="2800" dirty="0">
              <a:latin typeface="Canva Sans"/>
              <a:ea typeface="Canva Sans"/>
              <a:cs typeface="Canva Sans"/>
              <a:sym typeface="Canva Sans"/>
            </a:endParaRPr>
          </a:p>
        </p:txBody>
      </p:sp>
      <p:graphicFrame>
        <p:nvGraphicFramePr>
          <p:cNvPr id="6" name="Chart 5">
            <a:extLst>
              <a:ext uri="{FF2B5EF4-FFF2-40B4-BE49-F238E27FC236}">
                <a16:creationId xmlns:a16="http://schemas.microsoft.com/office/drawing/2014/main" xmlns="" id="{428F3CFD-691E-45D9-9612-F4636FFE2598}"/>
              </a:ext>
            </a:extLst>
          </p:cNvPr>
          <p:cNvGraphicFramePr>
            <a:graphicFrameLocks/>
          </p:cNvGraphicFramePr>
          <p:nvPr>
            <p:extLst>
              <p:ext uri="{D42A27DB-BD31-4B8C-83A1-F6EECF244321}">
                <p14:modId xmlns:p14="http://schemas.microsoft.com/office/powerpoint/2010/main" val="1430957348"/>
              </p:ext>
            </p:extLst>
          </p:nvPr>
        </p:nvGraphicFramePr>
        <p:xfrm>
          <a:off x="3335853" y="4193241"/>
          <a:ext cx="4518212" cy="266475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490764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effectLst>
                  <a:outerShdw blurRad="38100" dist="38100" dir="2700000" algn="tl">
                    <a:srgbClr val="000000">
                      <a:alpha val="43137"/>
                    </a:srgbClr>
                  </a:outerShdw>
                </a:effectLst>
              </a:rPr>
              <a:t>                     </a:t>
            </a:r>
            <a:r>
              <a:rPr lang="en-US" dirty="0" smtClean="0">
                <a:solidFill>
                  <a:schemeClr val="accent5">
                    <a:lumMod val="75000"/>
                  </a:schemeClr>
                </a:solidFill>
                <a:effectLst>
                  <a:outerShdw blurRad="38100" dist="38100" dir="2700000" algn="tl">
                    <a:srgbClr val="000000">
                      <a:alpha val="43137"/>
                    </a:srgbClr>
                  </a:outerShdw>
                </a:effectLst>
              </a:rPr>
              <a:t>Top 10 Guru Rating</a:t>
            </a:r>
            <a:endParaRPr lang="en-US" dirty="0">
              <a:solidFill>
                <a:schemeClr val="accent5">
                  <a:lumMod val="75000"/>
                </a:schemeClr>
              </a:solidFill>
            </a:endParaRPr>
          </a:p>
        </p:txBody>
      </p:sp>
      <p:sp>
        <p:nvSpPr>
          <p:cNvPr id="5" name="Content Placeholder 4"/>
          <p:cNvSpPr>
            <a:spLocks noGrp="1"/>
          </p:cNvSpPr>
          <p:nvPr>
            <p:ph idx="1"/>
          </p:nvPr>
        </p:nvSpPr>
        <p:spPr>
          <a:xfrm>
            <a:off x="317500" y="1524000"/>
            <a:ext cx="11036300" cy="1682663"/>
          </a:xfrm>
        </p:spPr>
        <p:txBody>
          <a:bodyPr>
            <a:normAutofit/>
          </a:bodyPr>
          <a:lstStyle/>
          <a:p>
            <a:r>
              <a:rPr lang="en-US" sz="2400" dirty="0">
                <a:latin typeface="Calibri" panose="020F0502020204030204" pitchFamily="34" charset="0"/>
                <a:ea typeface="Canva Sans"/>
                <a:cs typeface="Canva Sans"/>
                <a:sym typeface="Canva Sans"/>
              </a:rPr>
              <a:t>The column chart represents the Top rated Gurus.</a:t>
            </a:r>
          </a:p>
          <a:p>
            <a:r>
              <a:rPr lang="en-US" sz="2400" dirty="0">
                <a:latin typeface="Calibri" panose="020F0502020204030204" pitchFamily="34" charset="0"/>
                <a:ea typeface="Canva Sans"/>
                <a:cs typeface="Canva Sans"/>
                <a:sym typeface="Canva Sans"/>
              </a:rPr>
              <a:t>The average rating of the Top 10 Gurus is 5.5.</a:t>
            </a:r>
          </a:p>
          <a:p>
            <a:r>
              <a:rPr lang="en-US" sz="2400" dirty="0">
                <a:latin typeface="Calibri" panose="020F0502020204030204" pitchFamily="34" charset="0"/>
                <a:ea typeface="Canva Sans"/>
                <a:cs typeface="Canva Sans"/>
                <a:sym typeface="Canva Sans"/>
              </a:rPr>
              <a:t>7.5 is the average highest rating received by the Tarot Mystical and Astro Puja Rai.</a:t>
            </a:r>
          </a:p>
          <a:p>
            <a:endParaRPr lang="en-US" sz="2400" dirty="0">
              <a:latin typeface="Calibri" panose="020F0502020204030204" pitchFamily="34" charset="0"/>
            </a:endParaRPr>
          </a:p>
        </p:txBody>
      </p:sp>
      <p:graphicFrame>
        <p:nvGraphicFramePr>
          <p:cNvPr id="6" name="Chart 5">
            <a:extLst>
              <a:ext uri="{FF2B5EF4-FFF2-40B4-BE49-F238E27FC236}">
                <a16:creationId xmlns:a16="http://schemas.microsoft.com/office/drawing/2014/main" xmlns="" id="{424F92E3-D2F9-4994-90E9-9486E097A792}"/>
              </a:ext>
            </a:extLst>
          </p:cNvPr>
          <p:cNvGraphicFramePr>
            <a:graphicFrameLocks/>
          </p:cNvGraphicFramePr>
          <p:nvPr>
            <p:extLst>
              <p:ext uri="{D42A27DB-BD31-4B8C-83A1-F6EECF244321}">
                <p14:modId xmlns:p14="http://schemas.microsoft.com/office/powerpoint/2010/main" val="770635725"/>
              </p:ext>
            </p:extLst>
          </p:nvPr>
        </p:nvGraphicFramePr>
        <p:xfrm>
          <a:off x="3200305" y="3627601"/>
          <a:ext cx="4689100" cy="266475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25654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01249" y="150851"/>
            <a:ext cx="10860065" cy="6479077"/>
          </a:xfrm>
          <a:prstGeom prst="rect">
            <a:avLst/>
          </a:prstGeom>
        </p:spPr>
      </p:pic>
    </p:spTree>
    <p:extLst>
      <p:ext uri="{BB962C8B-B14F-4D97-AF65-F5344CB8AC3E}">
        <p14:creationId xmlns:p14="http://schemas.microsoft.com/office/powerpoint/2010/main" val="30964181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438411"/>
            <a:ext cx="5157787" cy="1127342"/>
          </a:xfrm>
        </p:spPr>
        <p:txBody>
          <a:bodyPr/>
          <a:lstStyle/>
          <a:p>
            <a:r>
              <a:rPr lang="en-US" b="0" dirty="0">
                <a:solidFill>
                  <a:schemeClr val="accent5">
                    <a:lumMod val="75000"/>
                  </a:schemeClr>
                </a:solidFill>
                <a:effectLst>
                  <a:outerShdw blurRad="38100" dist="38100" dir="2700000" algn="tl">
                    <a:srgbClr val="000000">
                      <a:alpha val="43137"/>
                    </a:srgbClr>
                  </a:outerShdw>
                </a:effectLst>
              </a:rPr>
              <a:t>This dashboard includes following metrics:</a:t>
            </a:r>
          </a:p>
        </p:txBody>
      </p:sp>
      <p:sp>
        <p:nvSpPr>
          <p:cNvPr id="4" name="Content Placeholder 3"/>
          <p:cNvSpPr>
            <a:spLocks noGrp="1"/>
          </p:cNvSpPr>
          <p:nvPr>
            <p:ph sz="half" idx="2"/>
          </p:nvPr>
        </p:nvSpPr>
        <p:spPr>
          <a:xfrm>
            <a:off x="839788" y="1803748"/>
            <a:ext cx="5157787" cy="4385915"/>
          </a:xfrm>
        </p:spPr>
        <p:txBody>
          <a:bodyPr>
            <a:normAutofit/>
          </a:bodyPr>
          <a:lstStyle/>
          <a:p>
            <a:r>
              <a:rPr lang="en-US" sz="2400" dirty="0">
                <a:latin typeface="Calibri" panose="020F0502020204030204" pitchFamily="34" charset="0"/>
              </a:rPr>
              <a:t>Consultation wise Revenue</a:t>
            </a:r>
          </a:p>
          <a:p>
            <a:r>
              <a:rPr lang="en-US" sz="2400" dirty="0" err="1">
                <a:latin typeface="Calibri" panose="020F0502020204030204" pitchFamily="34" charset="0"/>
              </a:rPr>
              <a:t>Callwise</a:t>
            </a:r>
            <a:r>
              <a:rPr lang="en-US" sz="2400" dirty="0">
                <a:latin typeface="Calibri" panose="020F0502020204030204" pitchFamily="34" charset="0"/>
              </a:rPr>
              <a:t> &amp; </a:t>
            </a:r>
            <a:r>
              <a:rPr lang="en-US" sz="2400" dirty="0" err="1">
                <a:latin typeface="Calibri" panose="020F0502020204030204" pitchFamily="34" charset="0"/>
              </a:rPr>
              <a:t>Chatwise</a:t>
            </a:r>
            <a:r>
              <a:rPr lang="en-US" sz="2400" dirty="0">
                <a:latin typeface="Calibri" panose="020F0502020204030204" pitchFamily="34" charset="0"/>
              </a:rPr>
              <a:t> Distribution</a:t>
            </a:r>
          </a:p>
          <a:p>
            <a:r>
              <a:rPr lang="en-US" sz="2400" dirty="0">
                <a:latin typeface="Calibri" panose="020F0502020204030204" pitchFamily="34" charset="0"/>
              </a:rPr>
              <a:t>Website Distribution</a:t>
            </a:r>
          </a:p>
          <a:p>
            <a:r>
              <a:rPr lang="en-US" sz="2400" dirty="0">
                <a:latin typeface="Calibri" panose="020F0502020204030204" pitchFamily="34" charset="0"/>
              </a:rPr>
              <a:t>Astrologer-wise Distribution</a:t>
            </a:r>
          </a:p>
          <a:p>
            <a:r>
              <a:rPr lang="en-US" sz="2400" dirty="0">
                <a:latin typeface="Calibri" panose="020F0502020204030204" pitchFamily="34" charset="0"/>
              </a:rPr>
              <a:t>Day and </a:t>
            </a:r>
            <a:r>
              <a:rPr lang="en-US" sz="2400" dirty="0" err="1">
                <a:latin typeface="Calibri" panose="020F0502020204030204" pitchFamily="34" charset="0"/>
              </a:rPr>
              <a:t>hourwise</a:t>
            </a:r>
            <a:r>
              <a:rPr lang="en-US" sz="2400" dirty="0">
                <a:latin typeface="Calibri" panose="020F0502020204030204" pitchFamily="34" charset="0"/>
              </a:rPr>
              <a:t> Calls</a:t>
            </a:r>
          </a:p>
          <a:p>
            <a:r>
              <a:rPr lang="en-US" sz="2400" dirty="0" err="1">
                <a:latin typeface="Calibri" panose="020F0502020204030204" pitchFamily="34" charset="0"/>
              </a:rPr>
              <a:t>Userwise</a:t>
            </a:r>
            <a:r>
              <a:rPr lang="en-US" sz="2400" dirty="0">
                <a:latin typeface="Calibri" panose="020F0502020204030204" pitchFamily="34" charset="0"/>
              </a:rPr>
              <a:t> Rating</a:t>
            </a:r>
          </a:p>
          <a:p>
            <a:r>
              <a:rPr lang="en-US" sz="2400" dirty="0">
                <a:latin typeface="Calibri" panose="020F0502020204030204" pitchFamily="34" charset="0"/>
              </a:rPr>
              <a:t>Top 10 </a:t>
            </a:r>
            <a:r>
              <a:rPr lang="en-US" sz="2400" dirty="0" err="1">
                <a:latin typeface="Calibri" panose="020F0502020204030204" pitchFamily="34" charset="0"/>
              </a:rPr>
              <a:t>Guruwise</a:t>
            </a:r>
            <a:r>
              <a:rPr lang="en-US" sz="2400" dirty="0">
                <a:latin typeface="Calibri" panose="020F0502020204030204" pitchFamily="34" charset="0"/>
              </a:rPr>
              <a:t> Rating</a:t>
            </a:r>
          </a:p>
        </p:txBody>
      </p:sp>
      <p:sp>
        <p:nvSpPr>
          <p:cNvPr id="5" name="Text Placeholder 4"/>
          <p:cNvSpPr>
            <a:spLocks noGrp="1"/>
          </p:cNvSpPr>
          <p:nvPr>
            <p:ph type="body" sz="quarter" idx="3"/>
          </p:nvPr>
        </p:nvSpPr>
        <p:spPr>
          <a:xfrm>
            <a:off x="6172200" y="438411"/>
            <a:ext cx="5183188" cy="1127342"/>
          </a:xfrm>
        </p:spPr>
        <p:txBody>
          <a:bodyPr/>
          <a:lstStyle/>
          <a:p>
            <a:r>
              <a:rPr lang="en-US" b="0" dirty="0">
                <a:solidFill>
                  <a:schemeClr val="accent5">
                    <a:lumMod val="75000"/>
                  </a:schemeClr>
                </a:solidFill>
                <a:effectLst>
                  <a:outerShdw blurRad="38100" dist="38100" dir="2700000" algn="tl">
                    <a:srgbClr val="000000">
                      <a:alpha val="43137"/>
                    </a:srgbClr>
                  </a:outerShdw>
                </a:effectLst>
              </a:rPr>
              <a:t>This dashboard includes following slicers:</a:t>
            </a:r>
          </a:p>
        </p:txBody>
      </p:sp>
      <p:sp>
        <p:nvSpPr>
          <p:cNvPr id="6" name="Content Placeholder 5"/>
          <p:cNvSpPr>
            <a:spLocks noGrp="1"/>
          </p:cNvSpPr>
          <p:nvPr>
            <p:ph sz="quarter" idx="4"/>
          </p:nvPr>
        </p:nvSpPr>
        <p:spPr>
          <a:xfrm>
            <a:off x="6172200" y="1891430"/>
            <a:ext cx="4925860" cy="2279737"/>
          </a:xfrm>
        </p:spPr>
        <p:txBody>
          <a:bodyPr/>
          <a:lstStyle/>
          <a:p>
            <a:r>
              <a:rPr lang="en-US" sz="2400" dirty="0">
                <a:latin typeface="Calibri" panose="020F0502020204030204" pitchFamily="34" charset="0"/>
              </a:rPr>
              <a:t>Website</a:t>
            </a:r>
          </a:p>
          <a:p>
            <a:r>
              <a:rPr lang="en-US" sz="2400" dirty="0">
                <a:latin typeface="Calibri" panose="020F0502020204030204" pitchFamily="34" charset="0"/>
              </a:rPr>
              <a:t>Consultation Type</a:t>
            </a:r>
          </a:p>
          <a:p>
            <a:r>
              <a:rPr lang="en-US" sz="2400" dirty="0">
                <a:latin typeface="Calibri" panose="020F0502020204030204" pitchFamily="34" charset="0"/>
              </a:rPr>
              <a:t>Months</a:t>
            </a:r>
          </a:p>
          <a:p>
            <a:r>
              <a:rPr lang="en-US" sz="2400" dirty="0">
                <a:latin typeface="Calibri" panose="020F0502020204030204" pitchFamily="34" charset="0"/>
              </a:rPr>
              <a:t>Years</a:t>
            </a:r>
          </a:p>
          <a:p>
            <a:pPr marL="0" indent="0">
              <a:buNone/>
            </a:pPr>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43592" y="4108537"/>
            <a:ext cx="3654468" cy="2436312"/>
          </a:xfrm>
          <a:prstGeom prst="rect">
            <a:avLst/>
          </a:prstGeom>
        </p:spPr>
      </p:pic>
    </p:spTree>
    <p:extLst>
      <p:ext uri="{BB962C8B-B14F-4D97-AF65-F5344CB8AC3E}">
        <p14:creationId xmlns:p14="http://schemas.microsoft.com/office/powerpoint/2010/main" val="11732481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9408090" cy="926926"/>
          </a:xfrm>
        </p:spPr>
        <p:txBody>
          <a:bodyPr>
            <a:normAutofit/>
          </a:bodyPr>
          <a:lstStyle/>
          <a:p>
            <a:r>
              <a:rPr lang="en-US" dirty="0"/>
              <a:t>            </a:t>
            </a:r>
            <a:r>
              <a:rPr lang="en-US" b="1" dirty="0">
                <a:solidFill>
                  <a:schemeClr val="accent5">
                    <a:lumMod val="75000"/>
                  </a:schemeClr>
                </a:solidFill>
                <a:effectLst>
                  <a:outerShdw blurRad="38100" dist="38100" dir="2700000" algn="tl">
                    <a:srgbClr val="000000">
                      <a:alpha val="43137"/>
                    </a:srgbClr>
                  </a:outerShdw>
                </a:effectLst>
              </a:rPr>
              <a:t>Strategic </a:t>
            </a:r>
            <a:r>
              <a:rPr lang="en-US" b="1" dirty="0" smtClean="0">
                <a:solidFill>
                  <a:schemeClr val="accent5">
                    <a:lumMod val="75000"/>
                  </a:schemeClr>
                </a:solidFill>
                <a:effectLst>
                  <a:outerShdw blurRad="38100" dist="38100" dir="2700000" algn="tl">
                    <a:srgbClr val="000000">
                      <a:alpha val="43137"/>
                    </a:srgbClr>
                  </a:outerShdw>
                </a:effectLst>
              </a:rPr>
              <a:t>Initiatives</a:t>
            </a:r>
            <a:endParaRPr lang="en-US" b="1" dirty="0">
              <a:solidFill>
                <a:schemeClr val="accent5">
                  <a:lumMod val="75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87890" y="926926"/>
            <a:ext cx="11749414" cy="5812077"/>
          </a:xfrm>
        </p:spPr>
        <p:txBody>
          <a:bodyPr>
            <a:normAutofit/>
          </a:bodyPr>
          <a:lstStyle/>
          <a:p>
            <a:r>
              <a:rPr lang="en-US" sz="2400" dirty="0">
                <a:solidFill>
                  <a:schemeClr val="tx1">
                    <a:lumMod val="95000"/>
                    <a:lumOff val="5000"/>
                  </a:schemeClr>
                </a:solidFill>
                <a:latin typeface="Calibri" panose="020F0502020204030204" pitchFamily="34" charset="0"/>
                <a:ea typeface="Telegraf Bold"/>
                <a:cs typeface="Telegraf Bold"/>
                <a:sym typeface="Telegraf Bold"/>
              </a:rPr>
              <a:t>Astro-sage should focus upon Technological upgrades to bring customers to the app and dashboard more frequently and decrease the cancelled and failed consultations to improve the profitability.</a:t>
            </a:r>
          </a:p>
          <a:p>
            <a:r>
              <a:rPr lang="en-US" sz="2400" dirty="0">
                <a:solidFill>
                  <a:schemeClr val="tx1">
                    <a:lumMod val="95000"/>
                    <a:lumOff val="5000"/>
                  </a:schemeClr>
                </a:solidFill>
                <a:latin typeface="Calibri" panose="020F0502020204030204" pitchFamily="34" charset="0"/>
                <a:ea typeface="Telegraf Bold"/>
                <a:cs typeface="Telegraf Bold"/>
                <a:sym typeface="Telegraf Bold"/>
              </a:rPr>
              <a:t>Astro sage should focus upon the pre-booking model and include CRM Software to assign a particular client to a particular customer to increase customer satisfaction and reduce time lapse and repetitive procedure of intro sessions.</a:t>
            </a:r>
          </a:p>
          <a:p>
            <a:r>
              <a:rPr lang="en-US" sz="2400" dirty="0">
                <a:solidFill>
                  <a:schemeClr val="tx1">
                    <a:lumMod val="95000"/>
                    <a:lumOff val="5000"/>
                  </a:schemeClr>
                </a:solidFill>
                <a:latin typeface="Calibri" panose="020F0502020204030204" pitchFamily="34" charset="0"/>
                <a:ea typeface="Telegraf Bold"/>
                <a:cs typeface="Telegraf Bold"/>
                <a:sym typeface="Telegraf Bold"/>
              </a:rPr>
              <a:t>Astro-sage should focus on call consultations to increase the revenue and installs some </a:t>
            </a:r>
            <a:r>
              <a:rPr lang="en-US" sz="2400" dirty="0" err="1">
                <a:solidFill>
                  <a:schemeClr val="tx1">
                    <a:lumMod val="95000"/>
                    <a:lumOff val="5000"/>
                  </a:schemeClr>
                </a:solidFill>
                <a:latin typeface="Calibri" panose="020F0502020204030204" pitchFamily="34" charset="0"/>
                <a:ea typeface="Telegraf Bold"/>
                <a:cs typeface="Telegraf Bold"/>
                <a:sym typeface="Telegraf Bold"/>
              </a:rPr>
              <a:t>chatbots</a:t>
            </a:r>
            <a:r>
              <a:rPr lang="en-US" sz="2400" dirty="0">
                <a:solidFill>
                  <a:schemeClr val="tx1">
                    <a:lumMod val="95000"/>
                    <a:lumOff val="5000"/>
                  </a:schemeClr>
                </a:solidFill>
                <a:latin typeface="Calibri" panose="020F0502020204030204" pitchFamily="34" charset="0"/>
                <a:ea typeface="Telegraf Bold"/>
                <a:cs typeface="Telegraf Bold"/>
                <a:sym typeface="Telegraf Bold"/>
              </a:rPr>
              <a:t> and virtual assistant for general chat process instead of consultants to have them available for the peak hours to reduce the operational cost.</a:t>
            </a:r>
          </a:p>
          <a:p>
            <a:r>
              <a:rPr lang="en-US" sz="2400" dirty="0">
                <a:solidFill>
                  <a:schemeClr val="tx1">
                    <a:lumMod val="95000"/>
                    <a:lumOff val="5000"/>
                  </a:schemeClr>
                </a:solidFill>
                <a:latin typeface="Calibri" panose="020F0502020204030204" pitchFamily="34" charset="0"/>
                <a:ea typeface="Telegraf Bold"/>
                <a:cs typeface="Telegraf Bold"/>
                <a:sym typeface="Telegraf Bold"/>
              </a:rPr>
              <a:t>Finally, Astro- sage must allow a customer to choose a consultant and take feedbacks of the session. And weekly distribute the most rated and most appreciated astrologer’s session recording to others and organize regular training to stay up to date and keep all the consultants on the same level , to maintain the quality and consistency of the session.</a:t>
            </a:r>
          </a:p>
          <a:p>
            <a:endParaRPr lang="en-US" sz="2400" dirty="0">
              <a:solidFill>
                <a:schemeClr val="tx1">
                  <a:lumMod val="95000"/>
                  <a:lumOff val="5000"/>
                </a:schemeClr>
              </a:solidFill>
              <a:latin typeface="Calibri" panose="020F0502020204030204" pitchFamily="34" charset="0"/>
            </a:endParaRPr>
          </a:p>
        </p:txBody>
      </p:sp>
    </p:spTree>
    <p:extLst>
      <p:ext uri="{BB962C8B-B14F-4D97-AF65-F5344CB8AC3E}">
        <p14:creationId xmlns:p14="http://schemas.microsoft.com/office/powerpoint/2010/main" val="20847189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216" y="127130"/>
            <a:ext cx="5124189" cy="1325563"/>
          </a:xfrm>
        </p:spPr>
        <p:txBody>
          <a:bodyPr/>
          <a:lstStyle/>
          <a:p>
            <a:r>
              <a:rPr lang="en-US" b="1" dirty="0">
                <a:solidFill>
                  <a:schemeClr val="accent5">
                    <a:lumMod val="75000"/>
                  </a:schemeClr>
                </a:solidFill>
                <a:effectLst>
                  <a:outerShdw blurRad="38100" dist="38100" dir="2700000" algn="tl">
                    <a:srgbClr val="000000">
                      <a:alpha val="43137"/>
                    </a:srgbClr>
                  </a:outerShdw>
                </a:effectLst>
              </a:rPr>
              <a:t>Conclusion </a:t>
            </a:r>
            <a:br>
              <a:rPr lang="en-US" b="1" dirty="0">
                <a:solidFill>
                  <a:schemeClr val="accent5">
                    <a:lumMod val="75000"/>
                  </a:schemeClr>
                </a:solidFill>
                <a:effectLst>
                  <a:outerShdw blurRad="38100" dist="38100" dir="2700000" algn="tl">
                    <a:srgbClr val="000000">
                      <a:alpha val="43137"/>
                    </a:srgbClr>
                  </a:outerShdw>
                </a:effectLst>
              </a:rPr>
            </a:br>
            <a:r>
              <a:rPr lang="en-US" b="1" dirty="0">
                <a:solidFill>
                  <a:schemeClr val="accent5">
                    <a:lumMod val="75000"/>
                  </a:schemeClr>
                </a:solidFill>
                <a:effectLst>
                  <a:outerShdw blurRad="38100" dist="38100" dir="2700000" algn="tl">
                    <a:srgbClr val="000000">
                      <a:alpha val="43137"/>
                    </a:srgbClr>
                  </a:outerShdw>
                </a:effectLst>
              </a:rPr>
              <a:t>&amp; Recommendations</a:t>
            </a:r>
          </a:p>
        </p:txBody>
      </p:sp>
      <p:sp>
        <p:nvSpPr>
          <p:cNvPr id="3" name="Content Placeholder 2"/>
          <p:cNvSpPr>
            <a:spLocks noGrp="1"/>
          </p:cNvSpPr>
          <p:nvPr>
            <p:ph idx="1"/>
          </p:nvPr>
        </p:nvSpPr>
        <p:spPr>
          <a:xfrm>
            <a:off x="5035462" y="1452693"/>
            <a:ext cx="7002050" cy="4396962"/>
          </a:xfrm>
        </p:spPr>
        <p:txBody>
          <a:bodyPr>
            <a:normAutofit/>
          </a:bodyPr>
          <a:lstStyle/>
          <a:p>
            <a:r>
              <a:rPr lang="en-US" sz="2400" dirty="0">
                <a:latin typeface="Calibri" panose="020F0502020204030204" pitchFamily="34" charset="0"/>
                <a:ea typeface="Canva Sans Bold"/>
                <a:cs typeface="Canva Sans Bold"/>
                <a:sym typeface="Canva Sans Bold"/>
              </a:rPr>
              <a:t>Using </a:t>
            </a:r>
            <a:r>
              <a:rPr lang="en-US" sz="2400" dirty="0" err="1">
                <a:latin typeface="Calibri" panose="020F0502020204030204" pitchFamily="34" charset="0"/>
                <a:ea typeface="Canva Sans Bold"/>
                <a:cs typeface="Canva Sans Bold"/>
                <a:sym typeface="Canva Sans Bold"/>
              </a:rPr>
              <a:t>chatbots</a:t>
            </a:r>
            <a:r>
              <a:rPr lang="en-US" sz="2400" dirty="0">
                <a:latin typeface="Calibri" panose="020F0502020204030204" pitchFamily="34" charset="0"/>
                <a:ea typeface="Canva Sans Bold"/>
                <a:cs typeface="Canva Sans Bold"/>
                <a:sym typeface="Canva Sans Bold"/>
              </a:rPr>
              <a:t> for general queries will lower operational costs and reserve consultants for peak hours.</a:t>
            </a:r>
          </a:p>
          <a:p>
            <a:r>
              <a:rPr lang="en-US" sz="2400" dirty="0">
                <a:latin typeface="Calibri" panose="020F0502020204030204" pitchFamily="34" charset="0"/>
                <a:ea typeface="Canva Sans Bold"/>
                <a:cs typeface="Canva Sans Bold"/>
                <a:sym typeface="Canva Sans Bold"/>
              </a:rPr>
              <a:t>Upgrading technology and streamlining operations can enhance profitability and customer satisfaction.</a:t>
            </a:r>
          </a:p>
          <a:p>
            <a:r>
              <a:rPr lang="en-US" sz="2400" dirty="0">
                <a:latin typeface="Calibri" panose="020F0502020204030204" pitchFamily="34" charset="0"/>
                <a:ea typeface="Canva Sans Bold"/>
                <a:cs typeface="Canva Sans Bold"/>
                <a:sym typeface="Canva Sans Bold"/>
              </a:rPr>
              <a:t>Focusing on call consultations can increase revenue and customer engagement.</a:t>
            </a:r>
          </a:p>
          <a:p>
            <a:r>
              <a:rPr lang="en-US" sz="2400" dirty="0">
                <a:latin typeface="Calibri" panose="020F0502020204030204" pitchFamily="34" charset="0"/>
                <a:ea typeface="Canva Sans Bold"/>
                <a:cs typeface="Canva Sans Bold"/>
                <a:sym typeface="Canva Sans Bold"/>
              </a:rPr>
              <a:t>Introducing pre-booking and CRM systems will improve efficiency and reduce repetitive processes.  </a:t>
            </a:r>
          </a:p>
          <a:p>
            <a:r>
              <a:rPr lang="en-US" sz="2400" dirty="0">
                <a:latin typeface="Calibri" panose="020F0502020204030204" pitchFamily="34" charset="0"/>
                <a:ea typeface="Canva Sans Bold"/>
                <a:cs typeface="Canva Sans Bold"/>
                <a:sym typeface="Canva Sans Bold"/>
              </a:rPr>
              <a:t>Allowing customers to choose consultants and collecting feedback will build trust and loyalty.</a:t>
            </a:r>
            <a:endParaRPr lang="en-US" sz="2400" dirty="0">
              <a:latin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432" y="2081865"/>
            <a:ext cx="3579899" cy="3579899"/>
          </a:xfrm>
          <a:prstGeom prst="rect">
            <a:avLst/>
          </a:prstGeom>
        </p:spPr>
      </p:pic>
    </p:spTree>
    <p:extLst>
      <p:ext uri="{BB962C8B-B14F-4D97-AF65-F5344CB8AC3E}">
        <p14:creationId xmlns:p14="http://schemas.microsoft.com/office/powerpoint/2010/main" val="224986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183"/>
            <a:ext cx="10515600" cy="937582"/>
          </a:xfrm>
        </p:spPr>
        <p:txBody>
          <a:bodyPr/>
          <a:lstStyle/>
          <a:p>
            <a:r>
              <a:rPr lang="en-US" b="1" i="1" dirty="0" smtClean="0">
                <a:ln w="22225">
                  <a:solidFill>
                    <a:schemeClr val="accent2"/>
                  </a:solidFill>
                  <a:prstDash val="solid"/>
                </a:ln>
                <a:solidFill>
                  <a:schemeClr val="accent2">
                    <a:lumMod val="40000"/>
                    <a:lumOff val="60000"/>
                  </a:schemeClr>
                </a:solidFill>
              </a:rPr>
              <a:t>                   </a:t>
            </a:r>
            <a:r>
              <a:rPr lang="en-US" b="1" dirty="0" smtClean="0">
                <a:ln w="22225">
                  <a:solidFill>
                    <a:schemeClr val="accent2"/>
                  </a:solidFill>
                  <a:prstDash val="solid"/>
                </a:ln>
                <a:solidFill>
                  <a:schemeClr val="accent5">
                    <a:lumMod val="75000"/>
                  </a:schemeClr>
                </a:solidFill>
              </a:rPr>
              <a:t>Problem </a:t>
            </a:r>
            <a:r>
              <a:rPr lang="en-US" b="1" dirty="0" smtClean="0">
                <a:ln w="22225">
                  <a:solidFill>
                    <a:schemeClr val="accent2"/>
                  </a:solidFill>
                  <a:prstDash val="solid"/>
                </a:ln>
                <a:solidFill>
                  <a:schemeClr val="accent5">
                    <a:lumMod val="75000"/>
                  </a:schemeClr>
                </a:solidFill>
              </a:rPr>
              <a:t>Statement</a:t>
            </a:r>
            <a:endParaRPr lang="en-US" b="1" dirty="0">
              <a:ln w="22225">
                <a:solidFill>
                  <a:schemeClr val="accent2"/>
                </a:solidFill>
                <a:prstDash val="solid"/>
              </a:ln>
              <a:solidFill>
                <a:schemeClr val="accent5">
                  <a:lumMod val="75000"/>
                </a:schemeClr>
              </a:solidFill>
            </a:endParaRPr>
          </a:p>
        </p:txBody>
      </p:sp>
      <p:sp>
        <p:nvSpPr>
          <p:cNvPr id="3" name="Content Placeholder 2"/>
          <p:cNvSpPr>
            <a:spLocks noGrp="1"/>
          </p:cNvSpPr>
          <p:nvPr>
            <p:ph idx="1"/>
          </p:nvPr>
        </p:nvSpPr>
        <p:spPr>
          <a:xfrm>
            <a:off x="288099" y="1365338"/>
            <a:ext cx="11065701" cy="3557392"/>
          </a:xfrm>
        </p:spPr>
        <p:txBody>
          <a:bodyPr>
            <a:normAutofit fontScale="77500" lnSpcReduction="20000"/>
          </a:bodyPr>
          <a:lstStyle/>
          <a:p>
            <a:pPr marL="0" indent="0">
              <a:buNone/>
            </a:pPr>
            <a:r>
              <a:rPr lang="en-US" dirty="0" err="1"/>
              <a:t>AstroSage</a:t>
            </a:r>
            <a:r>
              <a:rPr lang="en-US" dirty="0"/>
              <a:t> has received a 1 crore investment and aims to optimize its call center operations.</a:t>
            </a:r>
          </a:p>
          <a:p>
            <a:pPr marL="0" indent="0">
              <a:buNone/>
            </a:pPr>
            <a:r>
              <a:rPr lang="en-US" dirty="0" smtClean="0"/>
              <a:t>The </a:t>
            </a:r>
            <a:r>
              <a:rPr lang="en-US" dirty="0"/>
              <a:t>goal is</a:t>
            </a:r>
            <a:r>
              <a:rPr lang="en-US" dirty="0" smtClean="0"/>
              <a:t>:-</a:t>
            </a:r>
          </a:p>
          <a:p>
            <a:pPr marL="0" indent="0">
              <a:buNone/>
            </a:pPr>
            <a:r>
              <a:rPr lang="en-US" dirty="0"/>
              <a:t/>
            </a:r>
            <a:br>
              <a:rPr lang="en-US" dirty="0"/>
            </a:br>
            <a:r>
              <a:rPr lang="en-US" dirty="0"/>
              <a:t>•To determine how to allocate this investment to maximize operational efficiency, customer satisfaction, and profitability</a:t>
            </a:r>
            <a:r>
              <a:rPr lang="en-US" dirty="0" smtClean="0"/>
              <a:t>.</a:t>
            </a:r>
          </a:p>
          <a:p>
            <a:pPr marL="0" indent="0">
              <a:buNone/>
            </a:pPr>
            <a:r>
              <a:rPr lang="en-US" dirty="0"/>
              <a:t/>
            </a:r>
            <a:br>
              <a:rPr lang="en-US" dirty="0"/>
            </a:br>
            <a:r>
              <a:rPr lang="en-US" dirty="0"/>
              <a:t>•The Analysis will consider historical call data, performance metrics, and market trends to make informed decisions.</a:t>
            </a:r>
          </a:p>
          <a:p>
            <a:pPr marL="0" indent="0">
              <a:buNone/>
            </a:pP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3815431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sz="6000" i="1" dirty="0">
                <a:solidFill>
                  <a:schemeClr val="accent5">
                    <a:lumMod val="75000"/>
                  </a:schemeClr>
                </a:solidFill>
                <a:effectLst>
                  <a:outerShdw blurRad="38100" dist="38100" dir="2700000" algn="tl">
                    <a:srgbClr val="000000">
                      <a:alpha val="43137"/>
                    </a:srgbClr>
                  </a:outerShdw>
                </a:effectLst>
              </a:rPr>
              <a:t>Introduction to </a:t>
            </a:r>
            <a:r>
              <a:rPr lang="en-US" sz="6000" i="1" dirty="0" err="1">
                <a:solidFill>
                  <a:schemeClr val="accent5">
                    <a:lumMod val="75000"/>
                  </a:schemeClr>
                </a:solidFill>
                <a:effectLst>
                  <a:outerShdw blurRad="38100" dist="38100" dir="2700000" algn="tl">
                    <a:srgbClr val="000000">
                      <a:alpha val="43137"/>
                    </a:srgbClr>
                  </a:outerShdw>
                </a:effectLst>
              </a:rPr>
              <a:t>AstroSage</a:t>
            </a:r>
            <a:r>
              <a:rPr lang="en-US" sz="6000" i="1" dirty="0">
                <a:solidFill>
                  <a:schemeClr val="accent5">
                    <a:lumMod val="75000"/>
                  </a:schemeClr>
                </a:solidFill>
                <a:effectLst>
                  <a:outerShdw blurRad="38100" dist="38100" dir="2700000" algn="tl">
                    <a:srgbClr val="000000">
                      <a:alpha val="43137"/>
                    </a:srgbClr>
                  </a:outerShdw>
                </a:effectLst>
              </a:rPr>
              <a:t> </a:t>
            </a:r>
          </a:p>
        </p:txBody>
      </p:sp>
      <p:sp>
        <p:nvSpPr>
          <p:cNvPr id="3" name="Content Placeholder 2"/>
          <p:cNvSpPr>
            <a:spLocks noGrp="1"/>
          </p:cNvSpPr>
          <p:nvPr>
            <p:ph idx="1"/>
          </p:nvPr>
        </p:nvSpPr>
        <p:spPr>
          <a:xfrm>
            <a:off x="438411" y="1578280"/>
            <a:ext cx="11624153" cy="3557392"/>
          </a:xfrm>
        </p:spPr>
        <p:txBody>
          <a:bodyPr>
            <a:normAutofit/>
          </a:bodyPr>
          <a:lstStyle/>
          <a:p>
            <a:pPr marL="0" indent="0">
              <a:buNone/>
            </a:pPr>
            <a:r>
              <a:rPr lang="en-US" sz="2400" b="1" dirty="0" err="1">
                <a:latin typeface="Calibri" panose="020F0502020204030204" pitchFamily="34" charset="0"/>
              </a:rPr>
              <a:t>AstroSage</a:t>
            </a:r>
            <a:r>
              <a:rPr lang="en-US" sz="2400" b="1" dirty="0">
                <a:latin typeface="Calibri" panose="020F0502020204030204" pitchFamily="34" charset="0"/>
              </a:rPr>
              <a:t> is a comprehensive online platform for Vedic astrology, offering a wide range of services including personalized horoscopes, consultations with astrologers, and various astrological tools. </a:t>
            </a:r>
            <a:endParaRPr lang="en-US" sz="2400" b="1" dirty="0" smtClean="0">
              <a:latin typeface="Calibri" panose="020F0502020204030204" pitchFamily="34" charset="0"/>
            </a:endParaRPr>
          </a:p>
          <a:p>
            <a:pPr marL="0" indent="0">
              <a:buNone/>
            </a:pPr>
            <a:r>
              <a:rPr lang="en-US" sz="2400" b="1" dirty="0" smtClean="0">
                <a:latin typeface="Calibri" panose="020F0502020204030204" pitchFamily="34" charset="0"/>
              </a:rPr>
              <a:t>It's </a:t>
            </a:r>
            <a:r>
              <a:rPr lang="en-US" sz="2400" b="1" dirty="0">
                <a:latin typeface="Calibri" panose="020F0502020204030204" pitchFamily="34" charset="0"/>
              </a:rPr>
              <a:t>essentially a one-stop destination for all things related to astrology, providing both free and paid services. </a:t>
            </a:r>
          </a:p>
          <a:p>
            <a:pPr marL="0" indent="0">
              <a:buNone/>
            </a:pPr>
            <a:r>
              <a:rPr lang="en-US" sz="2400" b="1" dirty="0" err="1">
                <a:latin typeface="Calibri" panose="020F0502020204030204" pitchFamily="34" charset="0"/>
                <a:ea typeface="Telegraf"/>
                <a:cs typeface="Telegraf"/>
                <a:sym typeface="Telegraf"/>
              </a:rPr>
              <a:t>AstroSage</a:t>
            </a:r>
            <a:r>
              <a:rPr lang="en-US" sz="2400" b="1" dirty="0">
                <a:latin typeface="Calibri" panose="020F0502020204030204" pitchFamily="34" charset="0"/>
                <a:ea typeface="Telegraf"/>
                <a:cs typeface="Telegraf"/>
                <a:sym typeface="Telegraf"/>
              </a:rPr>
              <a:t> is used by many astrologers to create birth charts and match horoscopes.</a:t>
            </a:r>
          </a:p>
          <a:p>
            <a:pPr marL="0" indent="0">
              <a:buNone/>
            </a:pPr>
            <a:r>
              <a:rPr lang="en-US" sz="2400" b="1" dirty="0" err="1">
                <a:latin typeface="Calibri" panose="020F0502020204030204" pitchFamily="34" charset="0"/>
                <a:ea typeface="Telegraf"/>
                <a:cs typeface="Telegraf"/>
                <a:sym typeface="Telegraf"/>
              </a:rPr>
              <a:t>AstroSage</a:t>
            </a:r>
            <a:r>
              <a:rPr lang="en-US" sz="2400" b="1" dirty="0">
                <a:latin typeface="Calibri" panose="020F0502020204030204" pitchFamily="34" charset="0"/>
                <a:ea typeface="Telegraf"/>
                <a:cs typeface="Telegraf"/>
                <a:sym typeface="Telegraf"/>
              </a:rPr>
              <a:t> is used by Hindus to make decisions about marriage, opening a business, or moving to a new home </a:t>
            </a:r>
            <a:r>
              <a:rPr lang="en-US" sz="2400" b="1" dirty="0">
                <a:solidFill>
                  <a:srgbClr val="DE570E"/>
                </a:solidFill>
                <a:latin typeface="Calibri" panose="020F0502020204030204" pitchFamily="34" charset="0"/>
                <a:ea typeface="Telegraf"/>
                <a:cs typeface="Telegraf"/>
                <a:sym typeface="Telegraf"/>
              </a:rPr>
              <a:t>.</a:t>
            </a:r>
          </a:p>
          <a:p>
            <a:pPr marL="0" indent="0">
              <a:buNone/>
            </a:pPr>
            <a:endParaRPr lang="en-US" dirty="0">
              <a:latin typeface="Calibri" panose="020F0502020204030204" pitchFamily="34" charset="0"/>
            </a:endParaRPr>
          </a:p>
          <a:p>
            <a:pPr marL="0" indent="0">
              <a:buNone/>
            </a:pPr>
            <a:endParaRPr lang="en-US" dirty="0">
              <a:latin typeface="Calibri" panose="020F0502020204030204" pitchFamily="34" charset="0"/>
            </a:endParaRPr>
          </a:p>
        </p:txBody>
      </p:sp>
    </p:spTree>
    <p:extLst>
      <p:ext uri="{BB962C8B-B14F-4D97-AF65-F5344CB8AC3E}">
        <p14:creationId xmlns:p14="http://schemas.microsoft.com/office/powerpoint/2010/main" val="2401469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3658644" cy="1325563"/>
          </a:xfrm>
        </p:spPr>
        <p:txBody>
          <a:bodyPr>
            <a:normAutofit/>
          </a:bodyPr>
          <a:lstStyle/>
          <a:p>
            <a:r>
              <a:rPr lang="en-US" sz="4000" dirty="0">
                <a:solidFill>
                  <a:schemeClr val="accent5">
                    <a:lumMod val="75000"/>
                  </a:schemeClr>
                </a:solidFill>
                <a:effectLst>
                  <a:outerShdw blurRad="38100" dist="38100" dir="2700000" algn="tl">
                    <a:srgbClr val="000000">
                      <a:alpha val="43137"/>
                    </a:srgbClr>
                  </a:outerShdw>
                </a:effectLst>
              </a:rPr>
              <a:t>DATA OVERVIEW</a:t>
            </a:r>
          </a:p>
        </p:txBody>
      </p:sp>
      <p:sp>
        <p:nvSpPr>
          <p:cNvPr id="3" name="Content Placeholder 2"/>
          <p:cNvSpPr>
            <a:spLocks noGrp="1"/>
          </p:cNvSpPr>
          <p:nvPr>
            <p:ph idx="1"/>
          </p:nvPr>
        </p:nvSpPr>
        <p:spPr>
          <a:xfrm>
            <a:off x="4935254" y="365125"/>
            <a:ext cx="6989524" cy="6273670"/>
          </a:xfrm>
        </p:spPr>
        <p:txBody>
          <a:bodyPr/>
          <a:lstStyle/>
          <a:p>
            <a:pPr marL="529375" lvl="1" indent="-264687">
              <a:lnSpc>
                <a:spcPts val="3432"/>
              </a:lnSpc>
              <a:buFont typeface="Arial"/>
              <a:buChar char="•"/>
            </a:pPr>
            <a:endParaRPr lang="en-US" sz="2800" dirty="0">
              <a:solidFill>
                <a:srgbClr val="DE570E"/>
              </a:solidFill>
              <a:latin typeface="Calibri" panose="020F0502020204030204" pitchFamily="34" charset="0"/>
              <a:ea typeface="Canva Sans"/>
              <a:cs typeface="Canva Sans"/>
              <a:sym typeface="Canva Sans"/>
            </a:endParaRPr>
          </a:p>
          <a:p>
            <a:pPr marL="529375" lvl="1" indent="-264687">
              <a:lnSpc>
                <a:spcPts val="3432"/>
              </a:lnSpc>
              <a:buFont typeface="Arial"/>
              <a:buChar char="•"/>
            </a:pPr>
            <a:r>
              <a:rPr lang="en-US" dirty="0">
                <a:latin typeface="Calibri" panose="020F0502020204030204" pitchFamily="34" charset="0"/>
                <a:ea typeface="Canva Sans"/>
                <a:cs typeface="Canva Sans"/>
                <a:sym typeface="Canva Sans"/>
              </a:rPr>
              <a:t>There are 4 different </a:t>
            </a:r>
            <a:r>
              <a:rPr lang="en-US" dirty="0" smtClean="0">
                <a:latin typeface="Calibri" panose="020F0502020204030204" pitchFamily="34" charset="0"/>
                <a:ea typeface="Canva Sans"/>
                <a:cs typeface="Canva Sans"/>
                <a:sym typeface="Canva Sans"/>
              </a:rPr>
              <a:t>consultation </a:t>
            </a:r>
            <a:r>
              <a:rPr lang="en-US" dirty="0">
                <a:latin typeface="Calibri" panose="020F0502020204030204" pitchFamily="34" charset="0"/>
                <a:ea typeface="Canva Sans"/>
                <a:cs typeface="Canva Sans"/>
                <a:sym typeface="Canva Sans"/>
              </a:rPr>
              <a:t>service that </a:t>
            </a:r>
            <a:r>
              <a:rPr lang="en-US" dirty="0" err="1">
                <a:latin typeface="Calibri" panose="020F0502020204030204" pitchFamily="34" charset="0"/>
                <a:ea typeface="Canva Sans"/>
                <a:cs typeface="Canva Sans"/>
                <a:sym typeface="Canva Sans"/>
              </a:rPr>
              <a:t>Astrosage</a:t>
            </a:r>
            <a:r>
              <a:rPr lang="en-US" dirty="0">
                <a:latin typeface="Calibri" panose="020F0502020204030204" pitchFamily="34" charset="0"/>
                <a:ea typeface="Canva Sans"/>
                <a:cs typeface="Canva Sans"/>
                <a:sym typeface="Canva Sans"/>
              </a:rPr>
              <a:t> usually offers.</a:t>
            </a:r>
          </a:p>
          <a:p>
            <a:pPr marL="529375" lvl="1" indent="-264687">
              <a:lnSpc>
                <a:spcPts val="3432"/>
              </a:lnSpc>
              <a:buFont typeface="Arial"/>
              <a:buChar char="•"/>
            </a:pPr>
            <a:r>
              <a:rPr lang="en-US" dirty="0">
                <a:latin typeface="Calibri" panose="020F0502020204030204" pitchFamily="34" charset="0"/>
                <a:ea typeface="Canva Sans"/>
                <a:cs typeface="Canva Sans"/>
                <a:sym typeface="Canva Sans"/>
              </a:rPr>
              <a:t>This dataset enable us to predict and suggest future investments to grow the sales Turnover.</a:t>
            </a:r>
          </a:p>
          <a:p>
            <a:pPr marL="529375" lvl="1" indent="-264687">
              <a:lnSpc>
                <a:spcPts val="3432"/>
              </a:lnSpc>
              <a:buFont typeface="Arial"/>
              <a:buChar char="•"/>
            </a:pPr>
            <a:r>
              <a:rPr lang="en-US" dirty="0">
                <a:latin typeface="Calibri" panose="020F0502020204030204" pitchFamily="34" charset="0"/>
                <a:ea typeface="Canva Sans"/>
                <a:cs typeface="Canva Sans"/>
                <a:sym typeface="Canva Sans"/>
              </a:rPr>
              <a:t>There are total 149 consultants available.</a:t>
            </a:r>
          </a:p>
          <a:p>
            <a:pPr marL="529375" lvl="1" indent="-264687">
              <a:lnSpc>
                <a:spcPts val="3432"/>
              </a:lnSpc>
              <a:buFont typeface="Arial"/>
              <a:buChar char="•"/>
            </a:pPr>
            <a:r>
              <a:rPr lang="en-US" dirty="0">
                <a:latin typeface="Calibri" panose="020F0502020204030204" pitchFamily="34" charset="0"/>
                <a:ea typeface="Canva Sans"/>
                <a:cs typeface="Canva Sans"/>
                <a:sym typeface="Canva Sans"/>
              </a:rPr>
              <a:t>A good dataset is important to understand the operational cost , customer satisfaction and trend in the sales of call center.</a:t>
            </a:r>
          </a:p>
          <a:p>
            <a:pPr marL="529375" lvl="1" indent="-264687">
              <a:lnSpc>
                <a:spcPts val="3432"/>
              </a:lnSpc>
              <a:buFont typeface="Arial"/>
              <a:buChar char="•"/>
            </a:pPr>
            <a:endParaRPr lang="en-US" sz="2451" dirty="0">
              <a:solidFill>
                <a:srgbClr val="DE570E"/>
              </a:solidFill>
              <a:latin typeface="Calibri" panose="020F0502020204030204" pitchFamily="34" charset="0"/>
              <a:ea typeface="Canva Sans"/>
              <a:cs typeface="Canva Sans"/>
              <a:sym typeface="Canva Sans"/>
            </a:endParaRPr>
          </a:p>
          <a:p>
            <a:pPr marL="529375" lvl="1" indent="-264687">
              <a:lnSpc>
                <a:spcPts val="3432"/>
              </a:lnSpc>
              <a:buFont typeface="Arial"/>
              <a:buChar char="•"/>
            </a:pPr>
            <a:endParaRPr lang="en-US" sz="2451" dirty="0">
              <a:solidFill>
                <a:srgbClr val="DE570E"/>
              </a:solidFill>
              <a:latin typeface="Calibri" panose="020F0502020204030204" pitchFamily="34" charset="0"/>
              <a:ea typeface="Canva Sans"/>
              <a:cs typeface="Canva Sans"/>
              <a:sym typeface="Canva Sans"/>
            </a:endParaRPr>
          </a:p>
        </p:txBody>
      </p:sp>
      <p:pic>
        <p:nvPicPr>
          <p:cNvPr id="4" name="Picture 3"/>
          <p:cNvPicPr>
            <a:picLocks noChangeAspect="1"/>
          </p:cNvPicPr>
          <p:nvPr/>
        </p:nvPicPr>
        <p:blipFill>
          <a:blip r:embed="rId2"/>
          <a:stretch>
            <a:fillRect/>
          </a:stretch>
        </p:blipFill>
        <p:spPr>
          <a:xfrm>
            <a:off x="601596" y="1690688"/>
            <a:ext cx="4333658" cy="4333658"/>
          </a:xfrm>
          <a:prstGeom prst="rect">
            <a:avLst/>
          </a:prstGeom>
        </p:spPr>
      </p:pic>
    </p:spTree>
    <p:extLst>
      <p:ext uri="{BB962C8B-B14F-4D97-AF65-F5344CB8AC3E}">
        <p14:creationId xmlns:p14="http://schemas.microsoft.com/office/powerpoint/2010/main" val="1289408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13950" y="365125"/>
            <a:ext cx="4639849" cy="1325563"/>
          </a:xfrm>
        </p:spPr>
        <p:txBody>
          <a:bodyPr/>
          <a:lstStyle/>
          <a:p>
            <a:r>
              <a:rPr lang="en-US" dirty="0"/>
              <a:t>   </a:t>
            </a:r>
            <a:r>
              <a:rPr lang="en-US" dirty="0">
                <a:solidFill>
                  <a:schemeClr val="accent5">
                    <a:lumMod val="75000"/>
                  </a:schemeClr>
                </a:solidFill>
                <a:effectLst>
                  <a:outerShdw blurRad="38100" dist="38100" dir="2700000" algn="tl">
                    <a:srgbClr val="000000">
                      <a:alpha val="43137"/>
                    </a:srgbClr>
                  </a:outerShdw>
                </a:effectLst>
              </a:rPr>
              <a:t>METHODOLOGY</a:t>
            </a:r>
          </a:p>
        </p:txBody>
      </p:sp>
      <p:sp>
        <p:nvSpPr>
          <p:cNvPr id="3" name="Content Placeholder 2"/>
          <p:cNvSpPr>
            <a:spLocks noGrp="1"/>
          </p:cNvSpPr>
          <p:nvPr>
            <p:ph idx="1"/>
          </p:nvPr>
        </p:nvSpPr>
        <p:spPr>
          <a:xfrm>
            <a:off x="225083" y="365125"/>
            <a:ext cx="5978769" cy="6274826"/>
          </a:xfrm>
        </p:spPr>
        <p:txBody>
          <a:bodyPr>
            <a:normAutofit/>
          </a:bodyPr>
          <a:lstStyle/>
          <a:p>
            <a:r>
              <a:rPr lang="en-US" sz="2400" dirty="0">
                <a:latin typeface="Calibri" panose="020F0502020204030204" pitchFamily="34" charset="0"/>
                <a:ea typeface="Canva Sans"/>
                <a:cs typeface="Canva Sans"/>
                <a:sym typeface="Canva Sans"/>
              </a:rPr>
              <a:t>Data Cleaning -: Used spreadsheets functions like trim and Removing duplicates for data cleaning.</a:t>
            </a:r>
          </a:p>
          <a:p>
            <a:r>
              <a:rPr lang="en-US" sz="2400" dirty="0">
                <a:latin typeface="Calibri" panose="020F0502020204030204" pitchFamily="34" charset="0"/>
                <a:ea typeface="Canva Sans"/>
                <a:cs typeface="Canva Sans"/>
                <a:sym typeface="Canva Sans"/>
              </a:rPr>
              <a:t>Data Enrichment -: Added new variables using Date functions for better analysis.</a:t>
            </a:r>
          </a:p>
          <a:p>
            <a:r>
              <a:rPr lang="en-US" sz="2400" dirty="0">
                <a:latin typeface="Calibri" panose="020F0502020204030204" pitchFamily="34" charset="0"/>
                <a:ea typeface="Canva Sans"/>
                <a:cs typeface="Canva Sans"/>
                <a:sym typeface="Canva Sans"/>
              </a:rPr>
              <a:t>Customer Segmentation -: Used Sorting and Filtering to classify customers based on consultation </a:t>
            </a:r>
            <a:r>
              <a:rPr lang="en-US" sz="2400" dirty="0" smtClean="0">
                <a:latin typeface="Calibri" panose="020F0502020204030204" pitchFamily="34" charset="0"/>
                <a:ea typeface="Canva Sans"/>
                <a:cs typeface="Canva Sans"/>
                <a:sym typeface="Canva Sans"/>
              </a:rPr>
              <a:t>type</a:t>
            </a:r>
            <a:r>
              <a:rPr lang="en-US" sz="2400" dirty="0">
                <a:latin typeface="Calibri" panose="020F0502020204030204" pitchFamily="34" charset="0"/>
                <a:ea typeface="Canva Sans"/>
                <a:cs typeface="Canva Sans"/>
                <a:sym typeface="Canva Sans"/>
              </a:rPr>
              <a:t>.</a:t>
            </a:r>
          </a:p>
          <a:p>
            <a:r>
              <a:rPr lang="en-US" sz="2400" dirty="0">
                <a:latin typeface="Calibri" panose="020F0502020204030204" pitchFamily="34" charset="0"/>
                <a:ea typeface="Canva Sans"/>
                <a:cs typeface="Canva Sans"/>
                <a:sym typeface="Canva Sans"/>
              </a:rPr>
              <a:t>Used Pivot tables to analyze the performance of consultants over different category type and ratings </a:t>
            </a:r>
            <a:r>
              <a:rPr lang="en-US" sz="2400" dirty="0" err="1">
                <a:latin typeface="Calibri" panose="020F0502020204030204" pitchFamily="34" charset="0"/>
                <a:ea typeface="Canva Sans"/>
                <a:cs typeface="Canva Sans"/>
                <a:sym typeface="Canva Sans"/>
              </a:rPr>
              <a:t>recieved</a:t>
            </a:r>
            <a:r>
              <a:rPr lang="en-US" sz="2400" dirty="0">
                <a:latin typeface="Calibri" panose="020F0502020204030204" pitchFamily="34" charset="0"/>
                <a:ea typeface="Canva Sans"/>
                <a:cs typeface="Canva Sans"/>
                <a:sym typeface="Canva Sans"/>
              </a:rPr>
              <a:t> on basis of consultations from users.</a:t>
            </a:r>
          </a:p>
          <a:p>
            <a:r>
              <a:rPr lang="en-US" sz="2400" dirty="0">
                <a:latin typeface="Calibri" panose="020F0502020204030204" pitchFamily="34" charset="0"/>
                <a:ea typeface="Canva Sans"/>
                <a:cs typeface="Canva Sans"/>
                <a:sym typeface="Canva Sans"/>
              </a:rPr>
              <a:t>Visualization -: Created interactive dashboard using different charts for detailed view of dataset.</a:t>
            </a:r>
          </a:p>
          <a:p>
            <a:endParaRPr lang="en-US" sz="2400" dirty="0">
              <a:latin typeface="Canva Sans"/>
              <a:ea typeface="Canva Sans"/>
              <a:cs typeface="Canva Sans"/>
              <a:sym typeface="Canva Sans"/>
            </a:endParaRPr>
          </a:p>
        </p:txBody>
      </p:sp>
      <p:pic>
        <p:nvPicPr>
          <p:cNvPr id="5" name="Picture 4"/>
          <p:cNvPicPr>
            <a:picLocks noChangeAspect="1"/>
          </p:cNvPicPr>
          <p:nvPr/>
        </p:nvPicPr>
        <p:blipFill>
          <a:blip r:embed="rId2"/>
          <a:stretch>
            <a:fillRect/>
          </a:stretch>
        </p:blipFill>
        <p:spPr>
          <a:xfrm>
            <a:off x="6977518" y="2192053"/>
            <a:ext cx="4713701" cy="3142467"/>
          </a:xfrm>
          <a:prstGeom prst="rect">
            <a:avLst/>
          </a:prstGeom>
        </p:spPr>
      </p:pic>
    </p:spTree>
    <p:extLst>
      <p:ext uri="{BB962C8B-B14F-4D97-AF65-F5344CB8AC3E}">
        <p14:creationId xmlns:p14="http://schemas.microsoft.com/office/powerpoint/2010/main" val="3441137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980" y="168176"/>
            <a:ext cx="10216034" cy="1280795"/>
          </a:xfrm>
        </p:spPr>
        <p:txBody>
          <a:bodyPr>
            <a:normAutofit/>
          </a:bodyPr>
          <a:lstStyle/>
          <a:p>
            <a:r>
              <a:rPr lang="en-US" dirty="0"/>
              <a:t>   </a:t>
            </a:r>
            <a:r>
              <a:rPr lang="en-US" dirty="0" smtClean="0"/>
              <a:t>            </a:t>
            </a:r>
            <a:r>
              <a:rPr lang="en-US" dirty="0" err="1" smtClean="0">
                <a:solidFill>
                  <a:schemeClr val="accent5">
                    <a:lumMod val="75000"/>
                  </a:schemeClr>
                </a:solidFill>
                <a:effectLst>
                  <a:outerShdw blurRad="38100" dist="38100" dir="2700000" algn="tl">
                    <a:srgbClr val="000000">
                      <a:alpha val="43137"/>
                    </a:srgbClr>
                  </a:outerShdw>
                </a:effectLst>
              </a:rPr>
              <a:t>Hourwise</a:t>
            </a:r>
            <a:r>
              <a:rPr lang="en-US" dirty="0" smtClean="0">
                <a:solidFill>
                  <a:schemeClr val="accent5">
                    <a:lumMod val="75000"/>
                  </a:schemeClr>
                </a:solidFill>
                <a:effectLst>
                  <a:outerShdw blurRad="38100" dist="38100" dir="2700000" algn="tl">
                    <a:srgbClr val="000000">
                      <a:alpha val="43137"/>
                    </a:srgbClr>
                  </a:outerShdw>
                </a:effectLst>
              </a:rPr>
              <a:t> Call Distribution</a:t>
            </a:r>
            <a:endParaRPr lang="en-US" dirty="0">
              <a:solidFill>
                <a:schemeClr val="accent5">
                  <a:lumMod val="75000"/>
                </a:schemeClr>
              </a:solidFill>
              <a:effectLst>
                <a:outerShdw blurRad="38100" dist="38100" dir="2700000" algn="tl">
                  <a:srgbClr val="000000">
                    <a:alpha val="43137"/>
                  </a:srgbClr>
                </a:outerShdw>
              </a:effectLst>
            </a:endParaRPr>
          </a:p>
        </p:txBody>
      </p:sp>
      <p:sp>
        <p:nvSpPr>
          <p:cNvPr id="20" name="Rectangle 19"/>
          <p:cNvSpPr/>
          <p:nvPr/>
        </p:nvSpPr>
        <p:spPr>
          <a:xfrm>
            <a:off x="3227266" y="3244334"/>
            <a:ext cx="184731" cy="369332"/>
          </a:xfrm>
          <a:prstGeom prst="rect">
            <a:avLst/>
          </a:prstGeom>
        </p:spPr>
        <p:txBody>
          <a:bodyPr wrap="none">
            <a:spAutoFit/>
          </a:bodyPr>
          <a:lstStyle/>
          <a:p>
            <a:endParaRPr lang="en-US" dirty="0"/>
          </a:p>
        </p:txBody>
      </p:sp>
      <p:sp>
        <p:nvSpPr>
          <p:cNvPr id="24" name="Content Placeholder 23"/>
          <p:cNvSpPr>
            <a:spLocks noGrp="1"/>
          </p:cNvSpPr>
          <p:nvPr>
            <p:ph idx="1"/>
          </p:nvPr>
        </p:nvSpPr>
        <p:spPr>
          <a:xfrm>
            <a:off x="323557" y="1640910"/>
            <a:ext cx="6728596" cy="4384110"/>
          </a:xfrm>
        </p:spPr>
        <p:txBody>
          <a:bodyPr>
            <a:normAutofit/>
          </a:bodyPr>
          <a:lstStyle/>
          <a:p>
            <a:r>
              <a:rPr lang="en-US" sz="2400" dirty="0">
                <a:latin typeface="Calibri" panose="020F0502020204030204" pitchFamily="34" charset="0"/>
                <a:ea typeface="Canva Sans"/>
                <a:cs typeface="Canva Sans"/>
                <a:sym typeface="Canva Sans"/>
              </a:rPr>
              <a:t>The above graph shows the hour wise  call distribution.</a:t>
            </a:r>
          </a:p>
          <a:p>
            <a:r>
              <a:rPr lang="en-US" sz="2400" dirty="0">
                <a:latin typeface="Calibri" panose="020F0502020204030204" pitchFamily="34" charset="0"/>
                <a:ea typeface="Canva Sans"/>
                <a:cs typeface="Canva Sans"/>
                <a:sym typeface="Canva Sans"/>
              </a:rPr>
              <a:t>660 calls are the most in a single an  hour .</a:t>
            </a:r>
          </a:p>
          <a:p>
            <a:r>
              <a:rPr lang="en-US" sz="2400" dirty="0">
                <a:latin typeface="Calibri" panose="020F0502020204030204" pitchFamily="34" charset="0"/>
                <a:ea typeface="Canva Sans"/>
                <a:cs typeface="Canva Sans"/>
                <a:sym typeface="Canva Sans"/>
              </a:rPr>
              <a:t>The mid-morning hours generally </a:t>
            </a:r>
            <a:r>
              <a:rPr lang="en-US" sz="2400" dirty="0" smtClean="0">
                <a:latin typeface="Calibri" panose="020F0502020204030204" pitchFamily="34" charset="0"/>
                <a:ea typeface="Canva Sans"/>
                <a:cs typeface="Canva Sans"/>
                <a:sym typeface="Canva Sans"/>
              </a:rPr>
              <a:t>receives </a:t>
            </a:r>
            <a:r>
              <a:rPr lang="en-US" sz="2400" dirty="0">
                <a:latin typeface="Calibri" panose="020F0502020204030204" pitchFamily="34" charset="0"/>
                <a:ea typeface="Canva Sans"/>
                <a:cs typeface="Canva Sans"/>
                <a:sym typeface="Canva Sans"/>
              </a:rPr>
              <a:t>more number of calls round the whole day as per the dataset.</a:t>
            </a:r>
          </a:p>
          <a:p>
            <a:r>
              <a:rPr lang="en-US" sz="2400" dirty="0">
                <a:latin typeface="Calibri" panose="020F0502020204030204" pitchFamily="34" charset="0"/>
              </a:rPr>
              <a:t>This helps in analyzing the calls in a single an hour.</a:t>
            </a:r>
          </a:p>
        </p:txBody>
      </p:sp>
      <p:graphicFrame>
        <p:nvGraphicFramePr>
          <p:cNvPr id="6" name="Chart 5">
            <a:extLst>
              <a:ext uri="{FF2B5EF4-FFF2-40B4-BE49-F238E27FC236}">
                <a16:creationId xmlns:a16="http://schemas.microsoft.com/office/drawing/2014/main" xmlns="" id="{C105791C-12AF-4066-B8E8-8604CB5C60A3}"/>
              </a:ext>
            </a:extLst>
          </p:cNvPr>
          <p:cNvGraphicFramePr>
            <a:graphicFrameLocks/>
          </p:cNvGraphicFramePr>
          <p:nvPr>
            <p:extLst>
              <p:ext uri="{D42A27DB-BD31-4B8C-83A1-F6EECF244321}">
                <p14:modId xmlns:p14="http://schemas.microsoft.com/office/powerpoint/2010/main" val="3754934767"/>
              </p:ext>
            </p:extLst>
          </p:nvPr>
        </p:nvGraphicFramePr>
        <p:xfrm>
          <a:off x="7492654" y="2351762"/>
          <a:ext cx="4156552" cy="317813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47675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00" y="288925"/>
            <a:ext cx="10515600" cy="1325563"/>
          </a:xfrm>
        </p:spPr>
        <p:txBody>
          <a:bodyPr/>
          <a:lstStyle/>
          <a:p>
            <a:r>
              <a:rPr lang="en-US" dirty="0" smtClean="0">
                <a:solidFill>
                  <a:schemeClr val="accent5">
                    <a:lumMod val="75000"/>
                  </a:schemeClr>
                </a:solidFill>
                <a:effectLst>
                  <a:outerShdw blurRad="38100" dist="38100" dir="2700000" algn="tl">
                    <a:srgbClr val="000000">
                      <a:alpha val="43137"/>
                    </a:srgbClr>
                  </a:outerShdw>
                </a:effectLst>
              </a:rPr>
              <a:t>                Day-Wise Calls Volume</a:t>
            </a:r>
            <a:endParaRPr lang="en-US" dirty="0">
              <a:solidFill>
                <a:schemeClr val="accent5">
                  <a:lumMod val="75000"/>
                </a:schemeClr>
              </a:solidFill>
              <a:effectLst>
                <a:outerShdw blurRad="38100" dist="38100" dir="2700000" algn="tl">
                  <a:srgbClr val="000000">
                    <a:alpha val="43137"/>
                  </a:srgbClr>
                </a:outerShdw>
              </a:effectLst>
            </a:endParaRPr>
          </a:p>
        </p:txBody>
      </p:sp>
      <p:sp>
        <p:nvSpPr>
          <p:cNvPr id="5" name="TextBox 7"/>
          <p:cNvSpPr txBox="1"/>
          <p:nvPr/>
        </p:nvSpPr>
        <p:spPr>
          <a:xfrm>
            <a:off x="4421688" y="1703540"/>
            <a:ext cx="7643312" cy="4947508"/>
          </a:xfrm>
          <a:prstGeom prst="rect">
            <a:avLst/>
          </a:prstGeom>
        </p:spPr>
        <p:txBody>
          <a:bodyPr wrap="square" lIns="0" tIns="0" rIns="0" bIns="0" rtlCol="0" anchor="t">
            <a:spAutoFit/>
          </a:bodyPr>
          <a:lstStyle/>
          <a:p>
            <a:pPr marL="735634" lvl="1" indent="-342900">
              <a:lnSpc>
                <a:spcPts val="5093"/>
              </a:lnSpc>
              <a:buFont typeface="Arial" panose="020B0604020202020204" pitchFamily="34" charset="0"/>
              <a:buChar char="•"/>
            </a:pPr>
            <a:r>
              <a:rPr lang="en-US" sz="2400" dirty="0">
                <a:latin typeface="Calibri" panose="020F0502020204030204" pitchFamily="34" charset="0"/>
              </a:rPr>
              <a:t>The above graph shows the Day-wise call distribution</a:t>
            </a:r>
            <a:r>
              <a:rPr lang="en-US" sz="2400" dirty="0" smtClean="0">
                <a:latin typeface="Calibri" panose="020F0502020204030204" pitchFamily="34" charset="0"/>
              </a:rPr>
              <a:t>.</a:t>
            </a:r>
          </a:p>
          <a:p>
            <a:pPr marL="735634" lvl="1" indent="-342900">
              <a:lnSpc>
                <a:spcPts val="5093"/>
              </a:lnSpc>
              <a:buFont typeface="Arial" panose="020B0604020202020204" pitchFamily="34" charset="0"/>
              <a:buChar char="•"/>
            </a:pPr>
            <a:r>
              <a:rPr lang="en-US" sz="2400" dirty="0">
                <a:latin typeface="Calibri" panose="020F0502020204030204" pitchFamily="34" charset="0"/>
              </a:rPr>
              <a:t> 430 calls is the maximum amount of call received on a single day</a:t>
            </a:r>
            <a:r>
              <a:rPr lang="en-US" sz="2400" dirty="0" smtClean="0">
                <a:latin typeface="Calibri" panose="020F0502020204030204" pitchFamily="34" charset="0"/>
              </a:rPr>
              <a:t>.</a:t>
            </a:r>
          </a:p>
          <a:p>
            <a:pPr marL="735634" lvl="1" indent="-342900">
              <a:lnSpc>
                <a:spcPts val="5093"/>
              </a:lnSpc>
              <a:buFont typeface="Arial" panose="020B0604020202020204" pitchFamily="34" charset="0"/>
              <a:buChar char="•"/>
            </a:pPr>
            <a:r>
              <a:rPr lang="en-US" sz="2400" dirty="0">
                <a:latin typeface="Calibri" panose="020F0502020204030204" pitchFamily="34" charset="0"/>
              </a:rPr>
              <a:t>On an average the call center </a:t>
            </a:r>
            <a:r>
              <a:rPr lang="en-US" sz="2400" dirty="0" err="1">
                <a:latin typeface="Calibri" panose="020F0502020204030204" pitchFamily="34" charset="0"/>
              </a:rPr>
              <a:t>recieves</a:t>
            </a:r>
            <a:r>
              <a:rPr lang="en-US" sz="2400" dirty="0">
                <a:latin typeface="Calibri" panose="020F0502020204030204" pitchFamily="34" charset="0"/>
              </a:rPr>
              <a:t> around 250 calls on a daily basis.</a:t>
            </a:r>
            <a:endParaRPr lang="en" sz="2400" dirty="0">
              <a:latin typeface="Calibri" panose="020F0502020204030204" pitchFamily="34" charset="0"/>
            </a:endParaRPr>
          </a:p>
          <a:p>
            <a:pPr marL="735634" lvl="1" indent="-342900">
              <a:lnSpc>
                <a:spcPts val="5093"/>
              </a:lnSpc>
              <a:buFont typeface="Arial" panose="020B0604020202020204" pitchFamily="34" charset="0"/>
              <a:buChar char="•"/>
            </a:pPr>
            <a:endParaRPr lang="en-US" sz="2400" dirty="0" smtClean="0"/>
          </a:p>
          <a:p>
            <a:pPr marL="735634" lvl="1" indent="-342900">
              <a:lnSpc>
                <a:spcPts val="5093"/>
              </a:lnSpc>
              <a:buFont typeface="Arial" panose="020B0604020202020204" pitchFamily="34" charset="0"/>
              <a:buChar char="•"/>
            </a:pPr>
            <a:endParaRPr lang="en-US" sz="2400" dirty="0" smtClean="0"/>
          </a:p>
          <a:p>
            <a:r>
              <a:rPr lang="en-US" sz="2400" dirty="0" smtClean="0"/>
              <a:t>             </a:t>
            </a:r>
            <a:endParaRPr lang="en-US" sz="2400" dirty="0">
              <a:ea typeface="Canva Sans"/>
              <a:cs typeface="Canva Sans"/>
              <a:sym typeface="Canva Sans"/>
            </a:endParaRPr>
          </a:p>
        </p:txBody>
      </p:sp>
      <p:graphicFrame>
        <p:nvGraphicFramePr>
          <p:cNvPr id="6" name="Chart 5">
            <a:extLst>
              <a:ext uri="{FF2B5EF4-FFF2-40B4-BE49-F238E27FC236}">
                <a16:creationId xmlns:a16="http://schemas.microsoft.com/office/drawing/2014/main" xmlns="" id="{03CC3A8F-644B-4306-B185-2FA6753709C5}"/>
              </a:ext>
            </a:extLst>
          </p:cNvPr>
          <p:cNvGraphicFramePr>
            <a:graphicFrameLocks/>
          </p:cNvGraphicFramePr>
          <p:nvPr>
            <p:extLst>
              <p:ext uri="{D42A27DB-BD31-4B8C-83A1-F6EECF244321}">
                <p14:modId xmlns:p14="http://schemas.microsoft.com/office/powerpoint/2010/main" val="3858828094"/>
              </p:ext>
            </p:extLst>
          </p:nvPr>
        </p:nvGraphicFramePr>
        <p:xfrm>
          <a:off x="413533" y="2156254"/>
          <a:ext cx="3866367" cy="2692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23075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effectLst>
                  <a:outerShdw blurRad="38100" dist="38100" dir="2700000" algn="tl">
                    <a:srgbClr val="000000">
                      <a:alpha val="43137"/>
                    </a:srgbClr>
                  </a:outerShdw>
                </a:effectLst>
              </a:rPr>
              <a:t>                   </a:t>
            </a:r>
            <a:r>
              <a:rPr lang="en-US" dirty="0" err="1" smtClean="0">
                <a:solidFill>
                  <a:schemeClr val="accent5">
                    <a:lumMod val="75000"/>
                  </a:schemeClr>
                </a:solidFill>
                <a:effectLst>
                  <a:outerShdw blurRad="38100" dist="38100" dir="2700000" algn="tl">
                    <a:srgbClr val="000000">
                      <a:alpha val="43137"/>
                    </a:srgbClr>
                  </a:outerShdw>
                </a:effectLst>
              </a:rPr>
              <a:t>Productwise</a:t>
            </a:r>
            <a:r>
              <a:rPr lang="en-US" dirty="0" smtClean="0">
                <a:solidFill>
                  <a:schemeClr val="accent5">
                    <a:lumMod val="75000"/>
                  </a:schemeClr>
                </a:solidFill>
                <a:effectLst>
                  <a:outerShdw blurRad="38100" dist="38100" dir="2700000" algn="tl">
                    <a:srgbClr val="000000">
                      <a:alpha val="43137"/>
                    </a:srgbClr>
                  </a:outerShdw>
                </a:effectLst>
              </a:rPr>
              <a:t> Revenue</a:t>
            </a:r>
            <a:endParaRPr lang="en-US" dirty="0">
              <a:solidFill>
                <a:schemeClr val="accent5">
                  <a:lumMod val="75000"/>
                </a:schemeClr>
              </a:solidFill>
            </a:endParaRPr>
          </a:p>
        </p:txBody>
      </p:sp>
      <p:sp>
        <p:nvSpPr>
          <p:cNvPr id="3" name="Content Placeholder 2"/>
          <p:cNvSpPr>
            <a:spLocks noGrp="1"/>
          </p:cNvSpPr>
          <p:nvPr>
            <p:ph idx="1"/>
          </p:nvPr>
        </p:nvSpPr>
        <p:spPr>
          <a:xfrm>
            <a:off x="475990" y="1778696"/>
            <a:ext cx="6914366" cy="4346530"/>
          </a:xfrm>
        </p:spPr>
        <p:txBody>
          <a:bodyPr>
            <a:normAutofit/>
          </a:bodyPr>
          <a:lstStyle/>
          <a:p>
            <a:r>
              <a:rPr lang="en-US" sz="2400" dirty="0">
                <a:latin typeface="Calibri" panose="020F0502020204030204" pitchFamily="34" charset="0"/>
                <a:ea typeface="Canva Sans"/>
                <a:cs typeface="Canva Sans"/>
                <a:sym typeface="Canva Sans"/>
              </a:rPr>
              <a:t>Product-wise revenue Pie Chart , presents a detailed insight about the revenue generated by different consultation-types as per the percentage of total revenue.</a:t>
            </a:r>
          </a:p>
          <a:p>
            <a:r>
              <a:rPr lang="en-US" sz="2400" dirty="0">
                <a:latin typeface="Calibri" panose="020F0502020204030204" pitchFamily="34" charset="0"/>
                <a:ea typeface="Canva Sans"/>
                <a:cs typeface="Canva Sans"/>
                <a:sym typeface="Canva Sans"/>
              </a:rPr>
              <a:t>Product-wise revenue Pie Chart , presents an impactful insight that the calls </a:t>
            </a:r>
            <a:r>
              <a:rPr lang="en-US" sz="2400" dirty="0" err="1">
                <a:latin typeface="Calibri" panose="020F0502020204030204" pitchFamily="34" charset="0"/>
                <a:ea typeface="Canva Sans"/>
                <a:cs typeface="Canva Sans"/>
                <a:sym typeface="Canva Sans"/>
              </a:rPr>
              <a:t>consulation</a:t>
            </a:r>
            <a:r>
              <a:rPr lang="en-US" sz="2400" dirty="0">
                <a:latin typeface="Calibri" panose="020F0502020204030204" pitchFamily="34" charset="0"/>
                <a:ea typeface="Canva Sans"/>
                <a:cs typeface="Canva Sans"/>
                <a:sym typeface="Canva Sans"/>
              </a:rPr>
              <a:t> are most profitable.</a:t>
            </a:r>
          </a:p>
          <a:p>
            <a:r>
              <a:rPr lang="en-US" sz="2400" dirty="0">
                <a:latin typeface="Calibri" panose="020F0502020204030204" pitchFamily="34" charset="0"/>
              </a:rPr>
              <a:t>Here, we can observed the profitability.</a:t>
            </a:r>
          </a:p>
        </p:txBody>
      </p:sp>
      <p:grpSp>
        <p:nvGrpSpPr>
          <p:cNvPr id="4" name="Group 9"/>
          <p:cNvGrpSpPr/>
          <p:nvPr/>
        </p:nvGrpSpPr>
        <p:grpSpPr>
          <a:xfrm>
            <a:off x="8315292" y="2129426"/>
            <a:ext cx="3413244" cy="3269293"/>
            <a:chOff x="445830" y="-247218"/>
            <a:chExt cx="940712" cy="825207"/>
          </a:xfrm>
        </p:grpSpPr>
        <p:sp>
          <p:nvSpPr>
            <p:cNvPr id="5" name="Freeform 10"/>
            <p:cNvSpPr/>
            <p:nvPr/>
          </p:nvSpPr>
          <p:spPr>
            <a:xfrm>
              <a:off x="445830" y="-247218"/>
              <a:ext cx="940712" cy="825207"/>
            </a:xfrm>
            <a:custGeom>
              <a:avLst/>
              <a:gdLst/>
              <a:ahLst/>
              <a:cxnLst/>
              <a:rect l="l" t="t" r="r" b="b"/>
              <a:pathLst>
                <a:path w="940712" h="825207">
                  <a:moveTo>
                    <a:pt x="24769" y="0"/>
                  </a:moveTo>
                  <a:lnTo>
                    <a:pt x="915943" y="0"/>
                  </a:lnTo>
                  <a:cubicBezTo>
                    <a:pt x="922513" y="0"/>
                    <a:pt x="928813" y="2610"/>
                    <a:pt x="933458" y="7255"/>
                  </a:cubicBezTo>
                  <a:cubicBezTo>
                    <a:pt x="938103" y="11900"/>
                    <a:pt x="940712" y="18200"/>
                    <a:pt x="940712" y="24769"/>
                  </a:cubicBezTo>
                  <a:lnTo>
                    <a:pt x="940712" y="800438"/>
                  </a:lnTo>
                  <a:cubicBezTo>
                    <a:pt x="940712" y="807007"/>
                    <a:pt x="938103" y="813308"/>
                    <a:pt x="933458" y="817953"/>
                  </a:cubicBezTo>
                  <a:cubicBezTo>
                    <a:pt x="928813" y="822598"/>
                    <a:pt x="922513" y="825207"/>
                    <a:pt x="915943" y="825207"/>
                  </a:cubicBezTo>
                  <a:lnTo>
                    <a:pt x="24769" y="825207"/>
                  </a:lnTo>
                  <a:cubicBezTo>
                    <a:pt x="18200" y="825207"/>
                    <a:pt x="11900" y="822598"/>
                    <a:pt x="7255" y="817953"/>
                  </a:cubicBezTo>
                  <a:cubicBezTo>
                    <a:pt x="2610" y="813308"/>
                    <a:pt x="0" y="807007"/>
                    <a:pt x="0" y="800438"/>
                  </a:cubicBezTo>
                  <a:lnTo>
                    <a:pt x="0" y="24769"/>
                  </a:lnTo>
                  <a:cubicBezTo>
                    <a:pt x="0" y="18200"/>
                    <a:pt x="2610" y="11900"/>
                    <a:pt x="7255" y="7255"/>
                  </a:cubicBezTo>
                  <a:cubicBezTo>
                    <a:pt x="11900" y="2610"/>
                    <a:pt x="18200" y="0"/>
                    <a:pt x="24769" y="0"/>
                  </a:cubicBezTo>
                  <a:close/>
                </a:path>
              </a:pathLst>
            </a:custGeom>
            <a:blipFill>
              <a:blip r:embed="rId2"/>
              <a:stretch>
                <a:fillRect l="-9644" r="-9644"/>
              </a:stretch>
            </a:blipFill>
          </p:spPr>
        </p:sp>
      </p:grpSp>
    </p:spTree>
    <p:extLst>
      <p:ext uri="{BB962C8B-B14F-4D97-AF65-F5344CB8AC3E}">
        <p14:creationId xmlns:p14="http://schemas.microsoft.com/office/powerpoint/2010/main" val="952477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37997"/>
          </a:xfrm>
        </p:spPr>
        <p:txBody>
          <a:bodyPr/>
          <a:lstStyle/>
          <a:p>
            <a:r>
              <a:rPr lang="en-US" dirty="0" smtClean="0">
                <a:solidFill>
                  <a:srgbClr val="FF0000"/>
                </a:solidFill>
                <a:effectLst>
                  <a:outerShdw blurRad="38100" dist="38100" dir="2700000" algn="tl">
                    <a:srgbClr val="000000">
                      <a:alpha val="43137"/>
                    </a:srgbClr>
                  </a:outerShdw>
                </a:effectLst>
              </a:rPr>
              <a:t>               </a:t>
            </a:r>
            <a:r>
              <a:rPr lang="en-US" dirty="0" smtClean="0">
                <a:solidFill>
                  <a:schemeClr val="accent5">
                    <a:lumMod val="75000"/>
                  </a:schemeClr>
                </a:solidFill>
                <a:effectLst>
                  <a:outerShdw blurRad="38100" dist="38100" dir="2700000" algn="tl">
                    <a:srgbClr val="000000">
                      <a:alpha val="43137"/>
                    </a:srgbClr>
                  </a:outerShdw>
                </a:effectLst>
              </a:rPr>
              <a:t>Website Distribution</a:t>
            </a:r>
            <a:endParaRPr lang="en-US" dirty="0">
              <a:solidFill>
                <a:schemeClr val="accent5">
                  <a:lumMod val="75000"/>
                </a:schemeClr>
              </a:solidFill>
            </a:endParaRPr>
          </a:p>
        </p:txBody>
      </p:sp>
      <p:pic>
        <p:nvPicPr>
          <p:cNvPr id="4" name="Content Placeholder 3"/>
          <p:cNvPicPr>
            <a:picLocks noGrp="1" noChangeAspect="1"/>
          </p:cNvPicPr>
          <p:nvPr>
            <p:ph idx="1"/>
          </p:nvPr>
        </p:nvPicPr>
        <p:blipFill>
          <a:blip r:embed="rId2"/>
          <a:stretch>
            <a:fillRect/>
          </a:stretch>
        </p:blipFill>
        <p:spPr>
          <a:xfrm>
            <a:off x="7864775" y="1966586"/>
            <a:ext cx="3799166" cy="3331924"/>
          </a:xfrm>
          <a:prstGeom prst="rect">
            <a:avLst/>
          </a:prstGeom>
        </p:spPr>
      </p:pic>
      <p:sp>
        <p:nvSpPr>
          <p:cNvPr id="5" name="Rectangle 4"/>
          <p:cNvSpPr/>
          <p:nvPr/>
        </p:nvSpPr>
        <p:spPr>
          <a:xfrm>
            <a:off x="212942" y="1503122"/>
            <a:ext cx="7202466" cy="4580741"/>
          </a:xfrm>
          <a:prstGeom prst="rect">
            <a:avLst/>
          </a:prstGeom>
        </p:spPr>
        <p:txBody>
          <a:bodyPr wrap="square">
            <a:spAutoFit/>
          </a:bodyPr>
          <a:lstStyle/>
          <a:p>
            <a:pPr marL="770869" lvl="1" indent="-385435">
              <a:lnSpc>
                <a:spcPts val="4998"/>
              </a:lnSpc>
              <a:buFont typeface="Arial"/>
              <a:buChar char="•"/>
            </a:pPr>
            <a:r>
              <a:rPr lang="en-US" sz="2400" dirty="0">
                <a:latin typeface="Calibri" panose="020F0502020204030204" pitchFamily="34" charset="0"/>
                <a:ea typeface="Canva Sans"/>
                <a:cs typeface="Canva Sans"/>
                <a:sym typeface="Canva Sans"/>
              </a:rPr>
              <a:t>The website distribution pie chart is presented with the different websites showing count consultations through different website </a:t>
            </a:r>
            <a:r>
              <a:rPr lang="en-US" sz="2400" dirty="0" smtClean="0">
                <a:latin typeface="Calibri" panose="020F0502020204030204" pitchFamily="34" charset="0"/>
                <a:ea typeface="Canva Sans"/>
                <a:cs typeface="Canva Sans"/>
                <a:sym typeface="Canva Sans"/>
              </a:rPr>
              <a:t>channels</a:t>
            </a:r>
            <a:r>
              <a:rPr lang="en-US" sz="2400" dirty="0">
                <a:latin typeface="Calibri" panose="020F0502020204030204" pitchFamily="34" charset="0"/>
                <a:ea typeface="Canva Sans"/>
                <a:cs typeface="Canva Sans"/>
                <a:sym typeface="Canva Sans"/>
              </a:rPr>
              <a:t>.</a:t>
            </a:r>
          </a:p>
          <a:p>
            <a:pPr marL="770869" lvl="1" indent="-385435">
              <a:lnSpc>
                <a:spcPts val="4998"/>
              </a:lnSpc>
              <a:buFont typeface="Arial"/>
              <a:buChar char="•"/>
            </a:pPr>
            <a:r>
              <a:rPr lang="en-US" sz="2400" dirty="0">
                <a:latin typeface="Calibri" panose="020F0502020204030204" pitchFamily="34" charset="0"/>
                <a:ea typeface="Canva Sans"/>
                <a:cs typeface="Canva Sans"/>
                <a:sym typeface="Canva Sans"/>
              </a:rPr>
              <a:t>The most amount consultations are  from </a:t>
            </a:r>
            <a:r>
              <a:rPr lang="en-US" sz="2400" dirty="0" err="1">
                <a:latin typeface="Calibri" panose="020F0502020204030204" pitchFamily="34" charset="0"/>
                <a:ea typeface="Canva Sans"/>
                <a:cs typeface="Canva Sans"/>
                <a:sym typeface="Canva Sans"/>
              </a:rPr>
              <a:t>gurucool</a:t>
            </a:r>
            <a:r>
              <a:rPr lang="en-US" sz="2400" dirty="0">
                <a:latin typeface="Calibri" panose="020F0502020204030204" pitchFamily="34" charset="0"/>
                <a:ea typeface="Canva Sans"/>
                <a:cs typeface="Canva Sans"/>
                <a:sym typeface="Canva Sans"/>
              </a:rPr>
              <a:t>.</a:t>
            </a:r>
          </a:p>
          <a:p>
            <a:pPr marL="770869" lvl="1" indent="-385435">
              <a:lnSpc>
                <a:spcPts val="4998"/>
              </a:lnSpc>
              <a:buFont typeface="Arial"/>
              <a:buChar char="•"/>
            </a:pPr>
            <a:r>
              <a:rPr lang="en-US" sz="2400" dirty="0">
                <a:latin typeface="Calibri" panose="020F0502020204030204" pitchFamily="34" charset="0"/>
                <a:ea typeface="Canva Sans"/>
                <a:cs typeface="Canva Sans"/>
                <a:sym typeface="Canva Sans"/>
              </a:rPr>
              <a:t>The least amount of consultations appear from dashboard</a:t>
            </a:r>
          </a:p>
        </p:txBody>
      </p:sp>
    </p:spTree>
    <p:extLst>
      <p:ext uri="{BB962C8B-B14F-4D97-AF65-F5344CB8AC3E}">
        <p14:creationId xmlns:p14="http://schemas.microsoft.com/office/powerpoint/2010/main" val="13072481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TotalTime>
  <Words>888</Words>
  <Application>Microsoft Office PowerPoint</Application>
  <PresentationFormat>Widescreen</PresentationFormat>
  <Paragraphs>105</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Arial Black</vt:lpstr>
      <vt:lpstr>Calibri</vt:lpstr>
      <vt:lpstr>Calibri Light</vt:lpstr>
      <vt:lpstr>Canva Sans</vt:lpstr>
      <vt:lpstr>Canva Sans Bold</vt:lpstr>
      <vt:lpstr>Telegraf</vt:lpstr>
      <vt:lpstr>Telegraf Bold</vt:lpstr>
      <vt:lpstr>Office Theme</vt:lpstr>
      <vt:lpstr>PowerPoint Presentation</vt:lpstr>
      <vt:lpstr>                   Problem Statement</vt:lpstr>
      <vt:lpstr>        Introduction to AstroSage </vt:lpstr>
      <vt:lpstr>DATA OVERVIEW</vt:lpstr>
      <vt:lpstr>   METHODOLOGY</vt:lpstr>
      <vt:lpstr>               Hourwise Call Distribution</vt:lpstr>
      <vt:lpstr>                Day-Wise Calls Volume</vt:lpstr>
      <vt:lpstr>                   Productwise Revenue</vt:lpstr>
      <vt:lpstr>               Website Distribution</vt:lpstr>
      <vt:lpstr>                   Callstatus Distribution</vt:lpstr>
      <vt:lpstr>                 Chatstatus Distribution </vt:lpstr>
      <vt:lpstr>              Rating Wise Distribution</vt:lpstr>
      <vt:lpstr>                          User Wise Rating </vt:lpstr>
      <vt:lpstr>                     Top 10 Guru Rating</vt:lpstr>
      <vt:lpstr>PowerPoint Presentation</vt:lpstr>
      <vt:lpstr>PowerPoint Presentation</vt:lpstr>
      <vt:lpstr>            Strategic Initiatives</vt:lpstr>
      <vt:lpstr>Conclusion  &amp; Recommendations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35</cp:revision>
  <dcterms:created xsi:type="dcterms:W3CDTF">2025-08-01T22:34:10Z</dcterms:created>
  <dcterms:modified xsi:type="dcterms:W3CDTF">2025-10-04T10:19:10Z</dcterms:modified>
</cp:coreProperties>
</file>