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73" r:id="rId11"/>
    <p:sldId id="274" r:id="rId12"/>
    <p:sldId id="263" r:id="rId13"/>
    <p:sldId id="264" r:id="rId14"/>
    <p:sldId id="267" r:id="rId15"/>
    <p:sldId id="268" r:id="rId16"/>
    <p:sldId id="271" r:id="rId17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-1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8096" y="1938642"/>
            <a:ext cx="15424507" cy="974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47396" y="3316961"/>
            <a:ext cx="7670800" cy="266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4C4EFE-E1CE-4EAA-4BC9-A1F92B06D8CC}"/>
              </a:ext>
            </a:extLst>
          </p:cNvPr>
          <p:cNvSpPr txBox="1"/>
          <p:nvPr/>
        </p:nvSpPr>
        <p:spPr>
          <a:xfrm>
            <a:off x="8007350" y="196850"/>
            <a:ext cx="1005840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Six Week Summer Training Report </a:t>
            </a:r>
          </a:p>
          <a:p>
            <a:pPr algn="ctr"/>
            <a:r>
              <a:rPr lang="en-US" sz="48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Science </a:t>
            </a:r>
          </a:p>
          <a:p>
            <a:pPr algn="ctr"/>
            <a:endParaRPr lang="en-US" sz="48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Submitted by:- Anubhav Singh Reg. no.: 12208856 </a:t>
            </a:r>
          </a:p>
          <a:p>
            <a:pPr algn="ctr"/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 Name: Bachelors in Computer Applications (BCA)</a:t>
            </a:r>
          </a:p>
          <a:p>
            <a:pPr algn="ctr"/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School of Computer Application Lovely Professional University Phagwara, Punjab (June – July 2024) </a:t>
            </a:r>
          </a:p>
        </p:txBody>
      </p:sp>
      <p:pic>
        <p:nvPicPr>
          <p:cNvPr id="6146" name="Picture 2" descr="Lovely  Professional University Distance Education">
            <a:extLst>
              <a:ext uri="{FF2B5EF4-FFF2-40B4-BE49-F238E27FC236}">
                <a16:creationId xmlns:a16="http://schemas.microsoft.com/office/drawing/2014/main" id="{D399A4CD-CBF6-5012-6896-D9D8B319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9" y="1873250"/>
            <a:ext cx="777875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650DE3-61C4-D248-82CB-B1008449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1187450"/>
            <a:ext cx="13622651" cy="73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0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9009F-0826-099B-BA03-9FCE35209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196850"/>
            <a:ext cx="13335000" cy="533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563364-8D3C-930F-666D-070A6BC4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350" y="5737482"/>
            <a:ext cx="13792200" cy="35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9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3150" y="181468"/>
            <a:ext cx="15424507" cy="1355517"/>
          </a:xfrm>
          <a:prstGeom prst="rect">
            <a:avLst/>
          </a:prstGeom>
        </p:spPr>
        <p:txBody>
          <a:bodyPr vert="horz" wrap="square" lIns="0" tIns="123208" rIns="0" bIns="0" rtlCol="0">
            <a:spAutoFit/>
          </a:bodyPr>
          <a:lstStyle/>
          <a:p>
            <a:pPr marL="9636760">
              <a:lnSpc>
                <a:spcPct val="100000"/>
              </a:lnSpc>
              <a:spcBef>
                <a:spcPts val="125"/>
              </a:spcBef>
            </a:pPr>
            <a:r>
              <a:rPr lang="en-IN" sz="4000" dirty="0">
                <a:solidFill>
                  <a:schemeClr val="bg1"/>
                </a:solidFill>
              </a:rPr>
              <a:t>Project Scope and Importance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07550" y="1953006"/>
            <a:ext cx="7772400" cy="647036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Scope: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Designed real-time dashboards using Python 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Python  for big data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Data analysis is done on data set which we collected from </a:t>
            </a:r>
            <a:r>
              <a:rPr lang="en-US" sz="2800">
                <a:solidFill>
                  <a:schemeClr val="bg1"/>
                </a:solidFill>
              </a:rPr>
              <a:t>google form . 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Importance: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Gained hands-on experience in solving complex data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Developed skills in high-demand areas of data science.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Useful in industries like business analytics, project development, and research.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78999" y="196850"/>
            <a:ext cx="631052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dirty="0"/>
              <a:t>   Course Applicability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59950" y="1142997"/>
            <a:ext cx="8077200" cy="302454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1F1F1F"/>
                </a:solidFill>
                <a:effectLst/>
                <a:latin typeface="Google Sans"/>
              </a:rPr>
              <a:t>Key Areas:</a:t>
            </a:r>
            <a:endParaRPr lang="en-US" sz="2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0" dirty="0">
                <a:solidFill>
                  <a:srgbClr val="1F1F1F"/>
                </a:solidFill>
                <a:effectLst/>
                <a:latin typeface="Google Sans"/>
              </a:rPr>
              <a:t>Data Scientists</a:t>
            </a:r>
            <a:endParaRPr lang="en-US" sz="2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0" dirty="0">
                <a:solidFill>
                  <a:srgbClr val="1F1F1F"/>
                </a:solidFill>
                <a:effectLst/>
                <a:latin typeface="Google Sans"/>
              </a:rPr>
              <a:t>Data Analysts</a:t>
            </a:r>
            <a:endParaRPr lang="en-US" sz="2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0" dirty="0">
                <a:solidFill>
                  <a:srgbClr val="1F1F1F"/>
                </a:solidFill>
                <a:effectLst/>
                <a:latin typeface="Google Sans"/>
              </a:rPr>
              <a:t>Data Engineers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 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0" dirty="0">
                <a:solidFill>
                  <a:srgbClr val="1F1F1F"/>
                </a:solidFill>
                <a:effectLst/>
                <a:latin typeface="Google Sans"/>
              </a:rPr>
              <a:t>Software Developers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0" dirty="0">
                <a:solidFill>
                  <a:srgbClr val="1F1F1F"/>
                </a:solidFill>
                <a:effectLst/>
                <a:latin typeface="Google Sans"/>
              </a:rPr>
              <a:t>Business Analysts</a:t>
            </a:r>
            <a:endParaRPr lang="en-US" sz="2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US" sz="2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1840149-E68D-114A-AA8F-74CF3A65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21750" cy="956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14475" y="1494193"/>
            <a:ext cx="63272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Lessons</a:t>
            </a:r>
            <a:r>
              <a:rPr sz="6000" spc="290" dirty="0"/>
              <a:t> </a:t>
            </a:r>
            <a:r>
              <a:rPr sz="6000" spc="-10" dirty="0"/>
              <a:t>Learned</a:t>
            </a:r>
            <a:endParaRPr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032E3-9381-91D3-D661-A22869B6E880}"/>
              </a:ext>
            </a:extLst>
          </p:cNvPr>
          <p:cNvSpPr txBox="1"/>
          <p:nvPr/>
        </p:nvSpPr>
        <p:spPr>
          <a:xfrm>
            <a:off x="10140950" y="2711450"/>
            <a:ext cx="70104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Python for Data Science, AI &amp; Development:</a:t>
            </a:r>
          </a:p>
          <a:p>
            <a:pPr algn="l"/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 Master the fundamentals of Python programming and its applications in data science.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Python Project for Data Science: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 </a:t>
            </a:r>
          </a:p>
          <a:p>
            <a:pPr algn="l"/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Gain practical experience in applying data science techniques to real-world problems.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Data Analysis with Python: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 </a:t>
            </a:r>
          </a:p>
          <a:p>
            <a:pPr algn="l"/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Learn to clean, explore, and analyze data using Python libraries.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Data Visualization with Python:</a:t>
            </a:r>
          </a:p>
          <a:p>
            <a:pPr algn="l"/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 Develop skills in creating effective data visualizations to communicate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Applied Data Science Capstone: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 </a:t>
            </a:r>
          </a:p>
          <a:p>
            <a:pPr algn="l"/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Apply your knowledge to a comprehensive data science project, demonstrating your ability to solve real-world problems</a:t>
            </a:r>
          </a:p>
          <a:p>
            <a:endParaRPr lang="en-US" dirty="0"/>
          </a:p>
        </p:txBody>
      </p:sp>
      <p:pic>
        <p:nvPicPr>
          <p:cNvPr id="3074" name="Picture 2" descr="12 Lessons You Can’t Learn From Business School">
            <a:extLst>
              <a:ext uri="{FF2B5EF4-FFF2-40B4-BE49-F238E27FC236}">
                <a16:creationId xmlns:a16="http://schemas.microsoft.com/office/drawing/2014/main" id="{4348E6B7-2A46-9562-280E-6280A822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0350"/>
            <a:ext cx="9378950" cy="1056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777"/>
            <a:ext cx="18288000" cy="10287000"/>
            <a:chOff x="0" y="-1777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-1765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061942" y="0"/>
                  </a:lnTo>
                  <a:lnTo>
                    <a:pt x="17061942" y="1225550"/>
                  </a:lnTo>
                  <a:lnTo>
                    <a:pt x="17061942" y="9061450"/>
                  </a:lnTo>
                  <a:lnTo>
                    <a:pt x="12092534" y="9061450"/>
                  </a:lnTo>
                  <a:lnTo>
                    <a:pt x="12092534" y="9057615"/>
                  </a:lnTo>
                  <a:lnTo>
                    <a:pt x="6195504" y="9057615"/>
                  </a:lnTo>
                  <a:lnTo>
                    <a:pt x="6195504" y="9061450"/>
                  </a:lnTo>
                  <a:lnTo>
                    <a:pt x="1225994" y="9061450"/>
                  </a:lnTo>
                  <a:lnTo>
                    <a:pt x="1225994" y="1225550"/>
                  </a:lnTo>
                  <a:lnTo>
                    <a:pt x="6195504" y="1225550"/>
                  </a:lnTo>
                  <a:lnTo>
                    <a:pt x="6195504" y="1230045"/>
                  </a:lnTo>
                  <a:lnTo>
                    <a:pt x="12092534" y="1230045"/>
                  </a:lnTo>
                  <a:lnTo>
                    <a:pt x="12092534" y="1225550"/>
                  </a:lnTo>
                  <a:lnTo>
                    <a:pt x="17061942" y="1225550"/>
                  </a:lnTo>
                  <a:lnTo>
                    <a:pt x="17061942" y="0"/>
                  </a:lnTo>
                  <a:lnTo>
                    <a:pt x="11815737" y="0"/>
                  </a:lnTo>
                  <a:lnTo>
                    <a:pt x="11815737" y="1828"/>
                  </a:lnTo>
                  <a:lnTo>
                    <a:pt x="6472263" y="1828"/>
                  </a:lnTo>
                  <a:lnTo>
                    <a:pt x="6472263" y="0"/>
                  </a:lnTo>
                  <a:lnTo>
                    <a:pt x="0" y="0"/>
                  </a:lnTo>
                  <a:lnTo>
                    <a:pt x="0" y="1225550"/>
                  </a:lnTo>
                  <a:lnTo>
                    <a:pt x="0" y="9061450"/>
                  </a:lnTo>
                  <a:lnTo>
                    <a:pt x="0" y="10287000"/>
                  </a:lnTo>
                  <a:lnTo>
                    <a:pt x="6472263" y="10287000"/>
                  </a:lnTo>
                  <a:lnTo>
                    <a:pt x="6472263" y="10285832"/>
                  </a:lnTo>
                  <a:lnTo>
                    <a:pt x="11815737" y="10285832"/>
                  </a:lnTo>
                  <a:lnTo>
                    <a:pt x="11815737" y="10287000"/>
                  </a:lnTo>
                  <a:lnTo>
                    <a:pt x="18288000" y="10287000"/>
                  </a:lnTo>
                  <a:lnTo>
                    <a:pt x="18288000" y="9061450"/>
                  </a:lnTo>
                  <a:lnTo>
                    <a:pt x="18288000" y="12255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8714" y="5883871"/>
              <a:ext cx="1254264" cy="308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25693" y="2406592"/>
            <a:ext cx="13427075" cy="1235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900" spc="145" dirty="0"/>
              <a:t>Conclusion</a:t>
            </a:r>
            <a:r>
              <a:rPr sz="7900" spc="135" dirty="0"/>
              <a:t> </a:t>
            </a:r>
            <a:r>
              <a:rPr sz="7900" dirty="0"/>
              <a:t>and</a:t>
            </a:r>
            <a:r>
              <a:rPr sz="7900" spc="135" dirty="0"/>
              <a:t> </a:t>
            </a:r>
            <a:r>
              <a:rPr sz="7900" dirty="0"/>
              <a:t>Future</a:t>
            </a:r>
            <a:r>
              <a:rPr sz="7900" spc="135" dirty="0"/>
              <a:t> </a:t>
            </a:r>
            <a:r>
              <a:rPr sz="7900" spc="35" dirty="0"/>
              <a:t>Steps</a:t>
            </a:r>
            <a:endParaRPr sz="7900"/>
          </a:p>
        </p:txBody>
      </p:sp>
      <p:sp>
        <p:nvSpPr>
          <p:cNvPr id="6" name="object 6"/>
          <p:cNvSpPr txBox="1"/>
          <p:nvPr/>
        </p:nvSpPr>
        <p:spPr>
          <a:xfrm>
            <a:off x="4301764" y="4660112"/>
            <a:ext cx="9674860" cy="19265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065" marR="5080" algn="ctr">
              <a:lnSpc>
                <a:spcPct val="102000"/>
              </a:lnSpc>
              <a:spcBef>
                <a:spcPts val="65"/>
              </a:spcBef>
              <a:tabLst>
                <a:tab pos="6252210" algn="l"/>
              </a:tabLst>
            </a:pPr>
            <a:r>
              <a:rPr sz="2450" spc="-85" dirty="0">
                <a:latin typeface="Verdana"/>
                <a:cs typeface="Verdana"/>
              </a:rPr>
              <a:t>In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conclusion,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my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learning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journey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has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been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a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transformative </a:t>
            </a:r>
            <a:r>
              <a:rPr sz="2450" dirty="0">
                <a:latin typeface="Verdana"/>
                <a:cs typeface="Verdana"/>
              </a:rPr>
              <a:t>experience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ﬁlled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with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growth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and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60" dirty="0">
                <a:latin typeface="Verdana"/>
                <a:cs typeface="Verdana"/>
              </a:rPr>
              <a:t>discovery.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290" dirty="0">
                <a:latin typeface="Verdana"/>
                <a:cs typeface="Verdana"/>
              </a:rPr>
              <a:t>I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am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excited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to </a:t>
            </a:r>
            <a:r>
              <a:rPr sz="2450" dirty="0">
                <a:latin typeface="Verdana"/>
                <a:cs typeface="Verdana"/>
              </a:rPr>
              <a:t>apply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knowledge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and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skills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gained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in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my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future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pursuits.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340" dirty="0">
                <a:latin typeface="Verdana"/>
                <a:cs typeface="Verdana"/>
              </a:rPr>
              <a:t>I </a:t>
            </a:r>
            <a:r>
              <a:rPr sz="2450" dirty="0">
                <a:latin typeface="Verdana"/>
                <a:cs typeface="Verdana"/>
              </a:rPr>
              <a:t>look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forward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continuing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my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75" dirty="0">
                <a:latin typeface="Verdana"/>
                <a:cs typeface="Verdana"/>
              </a:rPr>
              <a:t>and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embracing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new </a:t>
            </a:r>
            <a:r>
              <a:rPr sz="2450" spc="-10" dirty="0">
                <a:latin typeface="Verdana"/>
                <a:cs typeface="Verdana"/>
              </a:rPr>
              <a:t>challenges.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-17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17061942" y="0"/>
                </a:lnTo>
                <a:lnTo>
                  <a:pt x="17061942" y="1225550"/>
                </a:lnTo>
                <a:lnTo>
                  <a:pt x="17061942" y="9061450"/>
                </a:lnTo>
                <a:lnTo>
                  <a:pt x="12092534" y="9061450"/>
                </a:lnTo>
                <a:lnTo>
                  <a:pt x="12092534" y="9057615"/>
                </a:lnTo>
                <a:lnTo>
                  <a:pt x="6195504" y="9057615"/>
                </a:lnTo>
                <a:lnTo>
                  <a:pt x="6195504" y="9061450"/>
                </a:lnTo>
                <a:lnTo>
                  <a:pt x="1225994" y="9061450"/>
                </a:lnTo>
                <a:lnTo>
                  <a:pt x="1225994" y="1225550"/>
                </a:lnTo>
                <a:lnTo>
                  <a:pt x="6195504" y="1225550"/>
                </a:lnTo>
                <a:lnTo>
                  <a:pt x="6195504" y="1230045"/>
                </a:lnTo>
                <a:lnTo>
                  <a:pt x="12092534" y="1230045"/>
                </a:lnTo>
                <a:lnTo>
                  <a:pt x="12092534" y="1225550"/>
                </a:lnTo>
                <a:lnTo>
                  <a:pt x="17061942" y="1225550"/>
                </a:lnTo>
                <a:lnTo>
                  <a:pt x="17061942" y="0"/>
                </a:lnTo>
                <a:lnTo>
                  <a:pt x="11815737" y="0"/>
                </a:lnTo>
                <a:lnTo>
                  <a:pt x="11815737" y="1828"/>
                </a:lnTo>
                <a:lnTo>
                  <a:pt x="6472263" y="1828"/>
                </a:lnTo>
                <a:lnTo>
                  <a:pt x="6472263" y="0"/>
                </a:lnTo>
                <a:lnTo>
                  <a:pt x="0" y="0"/>
                </a:lnTo>
                <a:lnTo>
                  <a:pt x="0" y="1225550"/>
                </a:lnTo>
                <a:lnTo>
                  <a:pt x="0" y="9061450"/>
                </a:lnTo>
                <a:lnTo>
                  <a:pt x="0" y="10287000"/>
                </a:lnTo>
                <a:lnTo>
                  <a:pt x="6472263" y="10287000"/>
                </a:lnTo>
                <a:lnTo>
                  <a:pt x="6472263" y="10285832"/>
                </a:lnTo>
                <a:lnTo>
                  <a:pt x="11815737" y="10285832"/>
                </a:lnTo>
                <a:lnTo>
                  <a:pt x="11815737" y="10287000"/>
                </a:lnTo>
                <a:lnTo>
                  <a:pt x="18288000" y="10287000"/>
                </a:lnTo>
                <a:lnTo>
                  <a:pt x="18288000" y="9061450"/>
                </a:lnTo>
                <a:lnTo>
                  <a:pt x="18288000" y="122555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45150" y="3397250"/>
            <a:ext cx="5943600" cy="1233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7900" dirty="0"/>
              <a:t>Thankyou</a:t>
            </a:r>
            <a:endParaRPr sz="7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0CF7-6217-3FDB-613E-D6510F390880}"/>
              </a:ext>
            </a:extLst>
          </p:cNvPr>
          <p:cNvSpPr txBox="1"/>
          <p:nvPr/>
        </p:nvSpPr>
        <p:spPr>
          <a:xfrm>
            <a:off x="1301750" y="6978650"/>
            <a:ext cx="46698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 Name-Anubhav Singh </a:t>
            </a:r>
          </a:p>
          <a:p>
            <a:r>
              <a:rPr lang="en-US" sz="3200" b="1" dirty="0"/>
              <a:t> Reg no.-12208856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236D8-7A8F-BE1A-2586-096CAC96D6BA}"/>
              </a:ext>
            </a:extLst>
          </p:cNvPr>
          <p:cNvSpPr txBox="1"/>
          <p:nvPr/>
        </p:nvSpPr>
        <p:spPr>
          <a:xfrm>
            <a:off x="1454150" y="636905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Submitted by-</a:t>
            </a:r>
          </a:p>
        </p:txBody>
      </p:sp>
    </p:spTree>
    <p:extLst>
      <p:ext uri="{BB962C8B-B14F-4D97-AF65-F5344CB8AC3E}">
        <p14:creationId xmlns:p14="http://schemas.microsoft.com/office/powerpoint/2010/main" val="276216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-17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17061942" y="0"/>
                </a:lnTo>
                <a:lnTo>
                  <a:pt x="17061942" y="1225550"/>
                </a:lnTo>
                <a:lnTo>
                  <a:pt x="17061942" y="9061450"/>
                </a:lnTo>
                <a:lnTo>
                  <a:pt x="12092534" y="9061450"/>
                </a:lnTo>
                <a:lnTo>
                  <a:pt x="12092534" y="9057615"/>
                </a:lnTo>
                <a:lnTo>
                  <a:pt x="6195504" y="9057615"/>
                </a:lnTo>
                <a:lnTo>
                  <a:pt x="6195504" y="9061450"/>
                </a:lnTo>
                <a:lnTo>
                  <a:pt x="1225994" y="9061450"/>
                </a:lnTo>
                <a:lnTo>
                  <a:pt x="1225994" y="1225550"/>
                </a:lnTo>
                <a:lnTo>
                  <a:pt x="6195504" y="1225550"/>
                </a:lnTo>
                <a:lnTo>
                  <a:pt x="6195504" y="1230045"/>
                </a:lnTo>
                <a:lnTo>
                  <a:pt x="12092534" y="1230045"/>
                </a:lnTo>
                <a:lnTo>
                  <a:pt x="12092534" y="1225550"/>
                </a:lnTo>
                <a:lnTo>
                  <a:pt x="17061942" y="1225550"/>
                </a:lnTo>
                <a:lnTo>
                  <a:pt x="17061942" y="0"/>
                </a:lnTo>
                <a:lnTo>
                  <a:pt x="11815737" y="0"/>
                </a:lnTo>
                <a:lnTo>
                  <a:pt x="11815737" y="1828"/>
                </a:lnTo>
                <a:lnTo>
                  <a:pt x="6472263" y="1828"/>
                </a:lnTo>
                <a:lnTo>
                  <a:pt x="6472263" y="0"/>
                </a:lnTo>
                <a:lnTo>
                  <a:pt x="0" y="0"/>
                </a:lnTo>
                <a:lnTo>
                  <a:pt x="0" y="1225550"/>
                </a:lnTo>
                <a:lnTo>
                  <a:pt x="0" y="9061450"/>
                </a:lnTo>
                <a:lnTo>
                  <a:pt x="0" y="10287000"/>
                </a:lnTo>
                <a:lnTo>
                  <a:pt x="6472263" y="10287000"/>
                </a:lnTo>
                <a:lnTo>
                  <a:pt x="6472263" y="10285832"/>
                </a:lnTo>
                <a:lnTo>
                  <a:pt x="11815737" y="10285832"/>
                </a:lnTo>
                <a:lnTo>
                  <a:pt x="11815737" y="10287000"/>
                </a:lnTo>
                <a:lnTo>
                  <a:pt x="18288000" y="10287000"/>
                </a:lnTo>
                <a:lnTo>
                  <a:pt x="18288000" y="9061450"/>
                </a:lnTo>
                <a:lnTo>
                  <a:pt x="18288000" y="122555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7950" y="1568450"/>
            <a:ext cx="13427075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2400" u="sng" dirty="0"/>
              <a:t>Original Certificate</a:t>
            </a:r>
            <a:endParaRPr sz="7900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EF3F7E-3D78-B55D-DE09-2E9B549B5B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50" y="4083050"/>
            <a:ext cx="4419600" cy="28813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3117AC-F558-A216-9CE2-2F743FE92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0" y="1263650"/>
            <a:ext cx="107442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6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9332" y="1644650"/>
            <a:ext cx="6757847" cy="124713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en-IN" sz="4000" u="sng" dirty="0"/>
              <a:t>About the Platform</a:t>
            </a:r>
            <a:br>
              <a:rPr lang="en-IN" sz="4000" u="sng" dirty="0"/>
            </a:br>
            <a:r>
              <a:rPr lang="en-IN" sz="4000" u="sng" dirty="0"/>
              <a:t>(Coursera)</a:t>
            </a:r>
            <a:endParaRPr sz="3950" u="sng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8950" y="4006850"/>
            <a:ext cx="6131560" cy="3401572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r>
              <a:rPr lang="en-US" sz="2400" b="1" dirty="0"/>
              <a:t>Introduction to Coursera: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Founded in 2012 by Stanford professors Andrew Ng and Daphne Koller.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Coursera is a global online learning platform that offers a wide range of courses, specializations, professional certificates, and degrees from leading universities and companies.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E9D67735-E205-FC08-F787-F7A577C55BA1}"/>
              </a:ext>
            </a:extLst>
          </p:cNvPr>
          <p:cNvSpPr/>
          <p:nvPr/>
        </p:nvSpPr>
        <p:spPr>
          <a:xfrm>
            <a:off x="9144000" y="-1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4000" y="0"/>
                </a:moveTo>
                <a:lnTo>
                  <a:pt x="0" y="0"/>
                </a:lnTo>
                <a:lnTo>
                  <a:pt x="0" y="10287000"/>
                </a:lnTo>
                <a:lnTo>
                  <a:pt x="9144000" y="10287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1264E7-34BC-B2F7-A072-619A85985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150" y="3705224"/>
            <a:ext cx="518160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7280" y="1429398"/>
            <a:ext cx="4720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u="sng" dirty="0"/>
              <a:t>Mission:</a:t>
            </a:r>
            <a:endParaRPr sz="4800" u="sng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F9C05A-E509-4DD0-35DB-8D48B7AE8BBF}"/>
              </a:ext>
            </a:extLst>
          </p:cNvPr>
          <p:cNvSpPr txBox="1"/>
          <p:nvPr/>
        </p:nvSpPr>
        <p:spPr>
          <a:xfrm>
            <a:off x="311150" y="2559050"/>
            <a:ext cx="619633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 provide flexible, affordable, and job-relevant online learning to individuals and organizations worldwide.</a:t>
            </a:r>
          </a:p>
          <a:p>
            <a:endParaRPr lang="en-US" sz="2800" dirty="0"/>
          </a:p>
          <a:p>
            <a:r>
              <a:rPr lang="en-US" sz="2800" b="1" dirty="0"/>
              <a:t>                </a:t>
            </a:r>
            <a:r>
              <a:rPr lang="en-US" sz="4000" b="1" u="sng" dirty="0"/>
              <a:t>Vision:</a:t>
            </a:r>
          </a:p>
          <a:p>
            <a:br>
              <a:rPr lang="en-US" sz="2800" dirty="0"/>
            </a:br>
            <a:r>
              <a:rPr lang="en-US" sz="2800" dirty="0"/>
              <a:t>To enable anyone, anywhere, to transform their life through access to the world’s best learning experience.</a:t>
            </a:r>
          </a:p>
        </p:txBody>
      </p:sp>
      <p:pic>
        <p:nvPicPr>
          <p:cNvPr id="1026" name="Picture 2" descr="a target is on a wooden easel in the woods">
            <a:extLst>
              <a:ext uri="{FF2B5EF4-FFF2-40B4-BE49-F238E27FC236}">
                <a16:creationId xmlns:a16="http://schemas.microsoft.com/office/drawing/2014/main" id="{D3AE694C-578A-72A8-0EAF-B8087F209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0"/>
            <a:ext cx="11628082" cy="10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                          </a:t>
            </a:r>
            <a:r>
              <a:rPr lang="en-US" sz="4800" b="1" u="sng" dirty="0">
                <a:solidFill>
                  <a:schemeClr val="bg1"/>
                </a:solidFill>
              </a:rPr>
              <a:t>About the course</a:t>
            </a:r>
            <a:endParaRPr sz="4800" b="1" u="sng" dirty="0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350" y="882651"/>
            <a:ext cx="11201400" cy="764119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Course Title: </a:t>
            </a: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                      Applied Data Science(IBM) – Coursera</a:t>
            </a:r>
          </a:p>
          <a:p>
            <a:pPr algn="ctr"/>
            <a:endParaRPr lang="en-IN" sz="2800" b="1" dirty="0">
              <a:solidFill>
                <a:schemeClr val="bg1"/>
              </a:solidFill>
            </a:endParaRPr>
          </a:p>
          <a:p>
            <a:pPr algn="ctr"/>
            <a:r>
              <a:rPr lang="en-IN" sz="3200" b="1" dirty="0">
                <a:solidFill>
                  <a:schemeClr val="bg1"/>
                </a:solidFill>
              </a:rPr>
              <a:t>Key Focus Areas:</a:t>
            </a:r>
          </a:p>
          <a:p>
            <a:pPr algn="ctr"/>
            <a:endParaRPr lang="en-IN" sz="3200" b="1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Google Sans"/>
              </a:rPr>
              <a:t>Python for Data Science, AI &amp; Development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Google Sans"/>
              </a:rPr>
              <a:t>Python Project for Data Science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Google Sans"/>
              </a:rPr>
              <a:t>Data Analysis with Python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Google Sans"/>
              </a:rPr>
              <a:t>Data Visualization with Python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Google Sans"/>
              </a:rPr>
              <a:t>Applied Data Science Capstone</a:t>
            </a:r>
            <a:endParaRPr lang="en-US" sz="32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marL="457200" lvl="1" algn="l"/>
            <a:endParaRPr lang="en-US" sz="3200" b="0" i="0" dirty="0">
              <a:solidFill>
                <a:schemeClr val="bg1"/>
              </a:solidFill>
              <a:effectLst/>
              <a:latin typeface="Google Sans"/>
            </a:endParaRPr>
          </a:p>
          <a:p>
            <a:endParaRPr lang="en-I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44550" y="4083050"/>
            <a:ext cx="6323965" cy="454612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50" spc="-425" dirty="0">
                <a:latin typeface="Verdana"/>
                <a:cs typeface="Verdana"/>
              </a:rPr>
              <a:t>.</a:t>
            </a:r>
            <a:endParaRPr sz="2450" dirty="0">
              <a:latin typeface="Verdana"/>
              <a:cs typeface="Verdan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D87B2-F5A5-C43E-0674-854A1D5C3EB8}"/>
              </a:ext>
            </a:extLst>
          </p:cNvPr>
          <p:cNvSpPr txBox="1"/>
          <p:nvPr/>
        </p:nvSpPr>
        <p:spPr>
          <a:xfrm>
            <a:off x="463550" y="1492250"/>
            <a:ext cx="6165850" cy="827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Tx/>
              <a:buSzPts val="2000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Google Sans"/>
              </a:rPr>
              <a:t>Python for Data Science, AI &amp; Development: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740664" indent="-283464" algn="l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Programming fundamentals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740664" indent="-283464" algn="l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Data structures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400" b="1" i="0" dirty="0">
                <a:solidFill>
                  <a:schemeClr val="tx1"/>
                </a:solidFill>
                <a:effectLst/>
                <a:latin typeface="Google Sans"/>
              </a:rPr>
              <a:t>Python Project for Data Science: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740664" indent="-283464" algn="l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Practical application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740664" indent="-283464" algn="l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Problem-solving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740664" indent="-283464" algn="l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Project management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400" b="1" i="0" dirty="0">
                <a:solidFill>
                  <a:schemeClr val="tx1"/>
                </a:solidFill>
                <a:effectLst/>
                <a:latin typeface="Google Sans"/>
              </a:rPr>
              <a:t>Data Analysis with Python: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740664" indent="-283464" algn="l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Data cleaning and preparation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740664" indent="-283464" algn="l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Exploratory data analysis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740664" indent="-283464" algn="l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Statistical analysis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400" b="1" i="0" dirty="0">
                <a:solidFill>
                  <a:schemeClr val="tx1"/>
                </a:solidFill>
                <a:effectLst/>
                <a:latin typeface="Google Sans"/>
              </a:rPr>
              <a:t>Data Visualization with Python: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740664" indent="-283464" algn="l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Visual storytelling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740664" indent="-283464" algn="l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Chart types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740664" indent="-283464" algn="l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Customization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400" b="1" i="0" dirty="0">
                <a:solidFill>
                  <a:schemeClr val="tx1"/>
                </a:solidFill>
                <a:effectLst/>
                <a:latin typeface="Google Sans"/>
              </a:rPr>
              <a:t>Applied Data Science Capstone: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740664" indent="-283464" algn="l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End-to-end project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740664" indent="-283464" algn="l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Problem definition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740664" indent="-283464" algn="l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Data collection and cleaning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740664" indent="-283464" algn="l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Model building and evaluation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740664" indent="-283464" algn="l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Project delivery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527CA04-F071-DD85-F061-34AE188C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42" y="196851"/>
            <a:ext cx="8465091" cy="615553"/>
          </a:xfrm>
        </p:spPr>
        <p:txBody>
          <a:bodyPr/>
          <a:lstStyle/>
          <a:p>
            <a:r>
              <a:rPr lang="en-IN" sz="4000" u="sng" dirty="0"/>
              <a:t>Course Outline</a:t>
            </a:r>
            <a:endParaRPr lang="en-US" sz="4000" u="sng" dirty="0"/>
          </a:p>
        </p:txBody>
      </p:sp>
      <p:pic>
        <p:nvPicPr>
          <p:cNvPr id="5122" name="Picture 2" descr="Heights Platform How to Use AI to Create an Online Course Outline">
            <a:extLst>
              <a:ext uri="{FF2B5EF4-FFF2-40B4-BE49-F238E27FC236}">
                <a16:creationId xmlns:a16="http://schemas.microsoft.com/office/drawing/2014/main" id="{9F31F037-31BE-8705-AE75-D4CFCC3BD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11741150" cy="10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5550" y="349250"/>
            <a:ext cx="1563705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400" u="sng" dirty="0"/>
              <a:t>Course Outcome</a:t>
            </a:r>
            <a:endParaRPr sz="4400" u="sng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7B1B6-D942-10AD-8604-686404E42C99}"/>
              </a:ext>
            </a:extLst>
          </p:cNvPr>
          <p:cNvSpPr txBox="1"/>
          <p:nvPr/>
        </p:nvSpPr>
        <p:spPr>
          <a:xfrm>
            <a:off x="234950" y="1111250"/>
            <a:ext cx="89154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3200" b="1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Strong Foundation in Data Science: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 Develop a solid understanding of data science concepts, tools.</a:t>
            </a:r>
          </a:p>
          <a:p>
            <a:pPr algn="l"/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Data Manipulation and Analysis: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 Master techniques for cleaning, analyzing data using libraries like </a:t>
            </a:r>
            <a:r>
              <a:rPr lang="en-US" sz="3200" i="0" u="sng" dirty="0">
                <a:solidFill>
                  <a:srgbClr val="1F1F1F"/>
                </a:solidFill>
                <a:effectLst/>
                <a:latin typeface="Google Sans"/>
              </a:rPr>
              <a:t>Pandas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 and </a:t>
            </a:r>
            <a:r>
              <a:rPr lang="en-US" sz="3200" i="0" u="sng" dirty="0">
                <a:solidFill>
                  <a:srgbClr val="1F1F1F"/>
                </a:solidFill>
                <a:effectLst/>
                <a:latin typeface="Google Sans"/>
              </a:rPr>
              <a:t>NumPy</a:t>
            </a:r>
            <a:r>
              <a:rPr lang="en-US" sz="3200" b="0" i="0" u="sng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Data Visualization: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 Effectively communicate data insights through visualizations using 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Matplotlib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, and other tools.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Machine Learning: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 Build and train models for </a:t>
            </a:r>
            <a:r>
              <a:rPr lang="en-US" sz="3200" i="0" u="sng" dirty="0">
                <a:solidFill>
                  <a:srgbClr val="1F1F1F"/>
                </a:solidFill>
                <a:effectLst/>
                <a:latin typeface="Google Sans"/>
              </a:rPr>
              <a:t>prediction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, </a:t>
            </a:r>
            <a:r>
              <a:rPr lang="en-US" sz="3200" i="0" u="sng" dirty="0">
                <a:solidFill>
                  <a:srgbClr val="1F1F1F"/>
                </a:solidFill>
                <a:effectLst/>
                <a:latin typeface="Google Sans"/>
              </a:rPr>
              <a:t>classification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, and other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Project Management: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 Develop project management skills to execute data science project.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279505-B4BF-0B96-88B6-8E408390F26D}"/>
              </a:ext>
            </a:extLst>
          </p:cNvPr>
          <p:cNvSpPr txBox="1"/>
          <p:nvPr/>
        </p:nvSpPr>
        <p:spPr>
          <a:xfrm>
            <a:off x="10140950" y="501650"/>
            <a:ext cx="8159750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tx1"/>
                </a:solidFill>
              </a:rPr>
              <a:t>Skills Required</a:t>
            </a:r>
          </a:p>
          <a:p>
            <a:endParaRPr lang="en-US" sz="3200" b="1" u="sng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Google Sans"/>
              </a:rPr>
              <a:t>Basic Programming: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Google Sans"/>
              </a:rPr>
              <a:t> Familiar with coding and syntax error correction.</a:t>
            </a:r>
          </a:p>
          <a:p>
            <a:pPr algn="l"/>
            <a:endParaRPr lang="en-US" sz="3200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Google Sans"/>
              </a:rPr>
              <a:t>Mathematical Knowledge: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Google Sans"/>
              </a:rPr>
              <a:t> Understanding of basic mathematical concepts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Google Sans"/>
              </a:rPr>
              <a:t>Problem-Solving: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Google Sans"/>
              </a:rPr>
              <a:t> Strong problem-solving and analytical skills .</a:t>
            </a:r>
          </a:p>
          <a:p>
            <a:pPr algn="l"/>
            <a:endParaRPr lang="en-US" sz="3200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Google Sans"/>
              </a:rPr>
              <a:t>Curiosity and Learning Mindset: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Google Sans"/>
              </a:rPr>
              <a:t> A willingness to learn new concepts and technologies.</a:t>
            </a:r>
          </a:p>
          <a:p>
            <a:pPr algn="l"/>
            <a:endParaRPr lang="en-US" sz="3200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Google Sans"/>
              </a:rPr>
              <a:t>Attention to Detail: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Google Sans"/>
              </a:rPr>
              <a:t> Meticulous attention to detail for data cleaning and analysis.</a:t>
            </a:r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892550" y="2711450"/>
            <a:ext cx="9982200" cy="598689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r>
              <a:rPr lang="en-US" sz="2800" b="1" u="sng" dirty="0"/>
              <a:t>Self Made Project Description:-</a:t>
            </a:r>
          </a:p>
          <a:p>
            <a:endParaRPr lang="en-US" sz="2800" b="1" u="sng" dirty="0"/>
          </a:p>
          <a:p>
            <a:r>
              <a:rPr lang="en-US" sz="2800" b="1" dirty="0"/>
              <a:t>Project Title:</a:t>
            </a:r>
            <a:r>
              <a:rPr lang="en-US" sz="2800" dirty="0"/>
              <a:t> Applied Data Science with R based on previous year Dataset and we have made google form to collect data and perform data analysis on it .</a:t>
            </a:r>
          </a:p>
          <a:p>
            <a:endParaRPr lang="en-US" sz="2800" dirty="0"/>
          </a:p>
          <a:p>
            <a:r>
              <a:rPr lang="en-US" sz="2800" b="1" dirty="0"/>
              <a:t>Objective:</a:t>
            </a:r>
            <a:br>
              <a:rPr lang="en-US" sz="2800" dirty="0"/>
            </a:br>
            <a:r>
              <a:rPr lang="en-US" sz="2800" dirty="0"/>
              <a:t>To learn and apply advanced data science techniques using Python .</a:t>
            </a:r>
          </a:p>
          <a:p>
            <a:endParaRPr lang="en-US" sz="2800" dirty="0"/>
          </a:p>
          <a:p>
            <a:r>
              <a:rPr lang="en-US" sz="2800" b="1" dirty="0"/>
              <a:t>Key Tasks: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Data wrangling and visualization with Python libraries.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Building predictive models using machine learning algorithms.</a:t>
            </a:r>
          </a:p>
          <a:p>
            <a:pPr>
              <a:buFont typeface="Arial" panose="020B0604020202020204" pitchFamily="34" charset="0"/>
              <a:buChar char="•"/>
            </a:pPr>
            <a:endParaRPr sz="2450" dirty="0">
              <a:latin typeface="Verdana"/>
              <a:cs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EC4BA-8331-37AC-40A9-80EE5213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0" y="246403"/>
            <a:ext cx="6400800" cy="19778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0DDDB-2C74-65DB-CBD5-536F911F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0" y="2330450"/>
            <a:ext cx="13487400" cy="479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7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700</Words>
  <Application>Microsoft Office PowerPoint</Application>
  <PresentationFormat>Custom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</vt:lpstr>
      <vt:lpstr>Google Sans</vt:lpstr>
      <vt:lpstr>Times New Roman</vt:lpstr>
      <vt:lpstr>Verdana</vt:lpstr>
      <vt:lpstr>Office Theme</vt:lpstr>
      <vt:lpstr>PowerPoint Presentation</vt:lpstr>
      <vt:lpstr>Original Certificate</vt:lpstr>
      <vt:lpstr>About the Platform (Coursera)</vt:lpstr>
      <vt:lpstr>Mission:</vt:lpstr>
      <vt:lpstr>PowerPoint Presentation</vt:lpstr>
      <vt:lpstr>Course Outline</vt:lpstr>
      <vt:lpstr>Course Outcome</vt:lpstr>
      <vt:lpstr>PowerPoint Presentation</vt:lpstr>
      <vt:lpstr>PowerPoint Presentation</vt:lpstr>
      <vt:lpstr>PowerPoint Presentation</vt:lpstr>
      <vt:lpstr>PowerPoint Presentation</vt:lpstr>
      <vt:lpstr>Project Scope and Importance</vt:lpstr>
      <vt:lpstr>   Course Applicability</vt:lpstr>
      <vt:lpstr>Lessons Learned</vt:lpstr>
      <vt:lpstr>Conclusion and Future Steps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Anubhav Singh</dc:creator>
  <cp:lastModifiedBy>Anubhav Singh</cp:lastModifiedBy>
  <cp:revision>11</cp:revision>
  <dcterms:created xsi:type="dcterms:W3CDTF">2024-09-13T17:43:44Z</dcterms:created>
  <dcterms:modified xsi:type="dcterms:W3CDTF">2024-09-15T03:56:01Z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2024-09-13T00:00:00Z</vt:filetime>
  </property>
  <property fmtid="{D5CDD505-2E9C-101B-9397-08002B2CF9AE}" pid="5" name="Producer">
    <vt:lpwstr>GPL Ghostscript 10.02.0</vt:lpwstr>
  </property>
</Properties>
</file>