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Neoneon" charset="1" panose="02000503000000000000"/>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
      <p:font typeface="Canva Sans Medium" charset="1" panose="020B0603030501040103"/>
      <p:regular r:id="rId19"/>
    </p:embeddedFont>
    <p:embeddedFont>
      <p:font typeface="Canva Sans Medium Italics" charset="1" panose="020B06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32" Target="slides/slide12.xml" Type="http://schemas.openxmlformats.org/officeDocument/2006/relationships/slide"/><Relationship Id="rId33" Target="slides/slide13.xml" Type="http://schemas.openxmlformats.org/officeDocument/2006/relationships/slide"/><Relationship Id="rId34" Target="slides/slide14.xml" Type="http://schemas.openxmlformats.org/officeDocument/2006/relationships/slide"/><Relationship Id="rId35" Target="slides/slide15.xml" Type="http://schemas.openxmlformats.org/officeDocument/2006/relationships/slide"/><Relationship Id="rId36" Target="slides/slide16.xml" Type="http://schemas.openxmlformats.org/officeDocument/2006/relationships/slide"/><Relationship Id="rId37" Target="slides/slide17.xml" Type="http://schemas.openxmlformats.org/officeDocument/2006/relationships/slide"/><Relationship Id="rId38" Target="slides/slide18.xml" Type="http://schemas.openxmlformats.org/officeDocument/2006/relationships/slide"/><Relationship Id="rId39" Target="slides/slide1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9.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30.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31.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TextBox 2" id="2"/>
          <p:cNvSpPr txBox="true"/>
          <p:nvPr/>
        </p:nvSpPr>
        <p:spPr>
          <a:xfrm rot="0">
            <a:off x="1640228" y="5632316"/>
            <a:ext cx="6195692" cy="3110350"/>
          </a:xfrm>
          <a:prstGeom prst="rect">
            <a:avLst/>
          </a:prstGeom>
        </p:spPr>
        <p:txBody>
          <a:bodyPr anchor="t" rtlCol="false" tIns="0" lIns="0" bIns="0" rIns="0">
            <a:spAutoFit/>
          </a:bodyPr>
          <a:lstStyle/>
          <a:p>
            <a:pPr>
              <a:lnSpc>
                <a:spcPts val="3538"/>
              </a:lnSpc>
            </a:pPr>
            <a:r>
              <a:rPr lang="en-US" sz="2527">
                <a:solidFill>
                  <a:srgbClr val="000000"/>
                </a:solidFill>
                <a:latin typeface="DM Sans"/>
              </a:rPr>
              <a:t>Presented by: -</a:t>
            </a:r>
          </a:p>
          <a:p>
            <a:pPr>
              <a:lnSpc>
                <a:spcPts val="3538"/>
              </a:lnSpc>
            </a:pPr>
            <a:r>
              <a:rPr lang="en-US" sz="2527">
                <a:solidFill>
                  <a:srgbClr val="000000"/>
                </a:solidFill>
                <a:latin typeface="DM Sans"/>
              </a:rPr>
              <a:t>OM JAISWAL 12207638</a:t>
            </a:r>
          </a:p>
          <a:p>
            <a:pPr>
              <a:lnSpc>
                <a:spcPts val="3538"/>
              </a:lnSpc>
            </a:pPr>
            <a:r>
              <a:rPr lang="en-US" sz="2527">
                <a:solidFill>
                  <a:srgbClr val="000000"/>
                </a:solidFill>
                <a:latin typeface="DM Sans"/>
              </a:rPr>
              <a:t>HARSH SINGH  12208874</a:t>
            </a:r>
          </a:p>
          <a:p>
            <a:pPr>
              <a:lnSpc>
                <a:spcPts val="3538"/>
              </a:lnSpc>
            </a:pPr>
            <a:r>
              <a:rPr lang="en-US" sz="2527">
                <a:solidFill>
                  <a:srgbClr val="000000"/>
                </a:solidFill>
                <a:latin typeface="DM Sans"/>
              </a:rPr>
              <a:t>ANUBHAV SINGH  12208856</a:t>
            </a:r>
          </a:p>
          <a:p>
            <a:pPr>
              <a:lnSpc>
                <a:spcPts val="3538"/>
              </a:lnSpc>
            </a:pPr>
            <a:r>
              <a:rPr lang="en-US" sz="2527">
                <a:solidFill>
                  <a:srgbClr val="000000"/>
                </a:solidFill>
                <a:latin typeface="DM Sans"/>
              </a:rPr>
              <a:t>ASHISH KR SINGH 12209185</a:t>
            </a:r>
          </a:p>
          <a:p>
            <a:pPr>
              <a:lnSpc>
                <a:spcPts val="3538"/>
              </a:lnSpc>
            </a:pPr>
            <a:r>
              <a:rPr lang="en-US" sz="2527">
                <a:solidFill>
                  <a:srgbClr val="000000"/>
                </a:solidFill>
                <a:latin typeface="DM Sans"/>
              </a:rPr>
              <a:t>MOHAMMAD FAHAD KHAN 12214398</a:t>
            </a:r>
          </a:p>
          <a:p>
            <a:pPr>
              <a:lnSpc>
                <a:spcPts val="3538"/>
              </a:lnSpc>
            </a:pPr>
          </a:p>
        </p:txBody>
      </p:sp>
      <p:grpSp>
        <p:nvGrpSpPr>
          <p:cNvPr name="Group 3" id="3"/>
          <p:cNvGrpSpPr/>
          <p:nvPr/>
        </p:nvGrpSpPr>
        <p:grpSpPr>
          <a:xfrm rot="-1844908">
            <a:off x="12214103" y="2325818"/>
            <a:ext cx="7087456" cy="12470359"/>
            <a:chOff x="0" y="0"/>
            <a:chExt cx="660400" cy="1161972"/>
          </a:xfrm>
        </p:grpSpPr>
        <p:sp>
          <p:nvSpPr>
            <p:cNvPr name="Freeform 4" id="4"/>
            <p:cNvSpPr/>
            <p:nvPr/>
          </p:nvSpPr>
          <p:spPr>
            <a:xfrm flipH="false" flipV="false" rot="0">
              <a:off x="0" y="0"/>
              <a:ext cx="660400" cy="1161972"/>
            </a:xfrm>
            <a:custGeom>
              <a:avLst/>
              <a:gdLst/>
              <a:ahLst/>
              <a:cxnLst/>
              <a:rect r="r" b="b" t="t" l="l"/>
              <a:pathLst>
                <a:path h="1161972"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6258"/>
                  </a:cubicBezTo>
                  <a:lnTo>
                    <a:pt x="660400" y="1161972"/>
                  </a:lnTo>
                  <a:lnTo>
                    <a:pt x="0" y="1161972"/>
                  </a:lnTo>
                  <a:lnTo>
                    <a:pt x="0" y="336871"/>
                  </a:lnTo>
                  <a:cubicBezTo>
                    <a:pt x="1782" y="185660"/>
                    <a:pt x="93019" y="64045"/>
                    <a:pt x="220252" y="19070"/>
                  </a:cubicBezTo>
                  <a:close/>
                </a:path>
              </a:pathLst>
            </a:custGeom>
            <a:solidFill>
              <a:srgbClr val="E0B15E">
                <a:alpha val="41961"/>
              </a:srgbClr>
            </a:solidFill>
          </p:spPr>
        </p:sp>
        <p:sp>
          <p:nvSpPr>
            <p:cNvPr name="TextBox 5" id="5"/>
            <p:cNvSpPr txBox="true"/>
            <p:nvPr/>
          </p:nvSpPr>
          <p:spPr>
            <a:xfrm>
              <a:off x="0" y="98425"/>
              <a:ext cx="660400" cy="1063547"/>
            </a:xfrm>
            <a:prstGeom prst="rect">
              <a:avLst/>
            </a:prstGeom>
          </p:spPr>
          <p:txBody>
            <a:bodyPr anchor="ctr" rtlCol="false" tIns="50800" lIns="50800" bIns="50800" rIns="50800"/>
            <a:lstStyle/>
            <a:p>
              <a:pPr algn="ctr">
                <a:lnSpc>
                  <a:spcPts val="2590"/>
                </a:lnSpc>
              </a:pPr>
            </a:p>
          </p:txBody>
        </p:sp>
      </p:grpSp>
      <p:grpSp>
        <p:nvGrpSpPr>
          <p:cNvPr name="Group 6" id="6"/>
          <p:cNvGrpSpPr>
            <a:grpSpLocks noChangeAspect="true"/>
          </p:cNvGrpSpPr>
          <p:nvPr/>
        </p:nvGrpSpPr>
        <p:grpSpPr>
          <a:xfrm rot="0">
            <a:off x="11293471" y="2953373"/>
            <a:ext cx="6304927" cy="6304927"/>
            <a:chOff x="0" y="0"/>
            <a:chExt cx="6350000" cy="6350000"/>
          </a:xfrm>
        </p:grpSpPr>
        <p:sp>
          <p:nvSpPr>
            <p:cNvPr name="Freeform 7" id="7"/>
            <p:cNvSpPr/>
            <p:nvPr/>
          </p:nvSpPr>
          <p:spPr>
            <a:xfrm flipH="false" flipV="false" rot="0">
              <a:off x="655320" y="655320"/>
              <a:ext cx="5039360" cy="5039360"/>
            </a:xfrm>
            <a:custGeom>
              <a:avLst/>
              <a:gdLst/>
              <a:ahLst/>
              <a:cxnLst/>
              <a:rect r="r" b="b" t="t" l="l"/>
              <a:pathLst>
                <a:path h="5039360" w="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stretch>
                <a:fillRect l="-29797" t="0" r="-29797" b="0"/>
              </a:stretch>
            </a:blipFill>
          </p:spPr>
        </p:sp>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FFFAEB"/>
            </a:solidFill>
          </p:spPr>
        </p:sp>
      </p:grpSp>
      <p:grpSp>
        <p:nvGrpSpPr>
          <p:cNvPr name="Group 9" id="9"/>
          <p:cNvGrpSpPr/>
          <p:nvPr/>
        </p:nvGrpSpPr>
        <p:grpSpPr>
          <a:xfrm rot="0">
            <a:off x="-808019" y="8563205"/>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2" id="12"/>
          <p:cNvGrpSpPr/>
          <p:nvPr/>
        </p:nvGrpSpPr>
        <p:grpSpPr>
          <a:xfrm rot="0">
            <a:off x="5146139" y="-572397"/>
            <a:ext cx="1144795" cy="114479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5" id="15"/>
          <p:cNvGrpSpPr/>
          <p:nvPr/>
        </p:nvGrpSpPr>
        <p:grpSpPr>
          <a:xfrm rot="0">
            <a:off x="16707776" y="230133"/>
            <a:ext cx="684529" cy="68452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18" id="18"/>
          <p:cNvSpPr/>
          <p:nvPr/>
        </p:nvSpPr>
        <p:spPr>
          <a:xfrm flipH="false" flipV="false" rot="0">
            <a:off x="14925960" y="0"/>
            <a:ext cx="3362040" cy="3362040"/>
          </a:xfrm>
          <a:custGeom>
            <a:avLst/>
            <a:gdLst/>
            <a:ahLst/>
            <a:cxnLst/>
            <a:rect r="r" b="b" t="t" l="l"/>
            <a:pathLst>
              <a:path h="3362040" w="3362040">
                <a:moveTo>
                  <a:pt x="0" y="0"/>
                </a:moveTo>
                <a:lnTo>
                  <a:pt x="3362040" y="0"/>
                </a:lnTo>
                <a:lnTo>
                  <a:pt x="3362040" y="3362040"/>
                </a:lnTo>
                <a:lnTo>
                  <a:pt x="0" y="3362040"/>
                </a:lnTo>
                <a:lnTo>
                  <a:pt x="0" y="0"/>
                </a:lnTo>
                <a:close/>
              </a:path>
            </a:pathLst>
          </a:custGeom>
          <a:blipFill>
            <a:blip r:embed="rId3"/>
            <a:stretch>
              <a:fillRect l="0" t="0" r="0" b="0"/>
            </a:stretch>
          </a:blipFill>
        </p:spPr>
      </p:sp>
      <p:sp>
        <p:nvSpPr>
          <p:cNvPr name="TextBox 19" id="19"/>
          <p:cNvSpPr txBox="true"/>
          <p:nvPr/>
        </p:nvSpPr>
        <p:spPr>
          <a:xfrm rot="0">
            <a:off x="1431315" y="1390557"/>
            <a:ext cx="9608320" cy="2334420"/>
          </a:xfrm>
          <a:prstGeom prst="rect">
            <a:avLst/>
          </a:prstGeom>
        </p:spPr>
        <p:txBody>
          <a:bodyPr anchor="t" rtlCol="false" tIns="0" lIns="0" bIns="0" rIns="0">
            <a:spAutoFit/>
          </a:bodyPr>
          <a:lstStyle/>
          <a:p>
            <a:pPr>
              <a:lnSpc>
                <a:spcPts val="6168"/>
              </a:lnSpc>
            </a:pPr>
            <a:r>
              <a:rPr lang="en-US" sz="5140">
                <a:solidFill>
                  <a:srgbClr val="2B1511"/>
                </a:solidFill>
                <a:latin typeface="Canva Sans Bold"/>
              </a:rPr>
              <a:t>THE ROAD TO SUCCESS :</a:t>
            </a:r>
          </a:p>
          <a:p>
            <a:pPr>
              <a:lnSpc>
                <a:spcPts val="6168"/>
              </a:lnSpc>
            </a:pPr>
            <a:r>
              <a:rPr lang="en-US" sz="5140">
                <a:solidFill>
                  <a:srgbClr val="2B1511"/>
                </a:solidFill>
                <a:latin typeface="Canva Sans Bold"/>
              </a:rPr>
              <a:t>STUDENT PERSPECTIVE ON COURSE SELECTION</a:t>
            </a:r>
          </a:p>
        </p:txBody>
      </p:sp>
      <p:sp>
        <p:nvSpPr>
          <p:cNvPr name="TextBox 20" id="20"/>
          <p:cNvSpPr txBox="true"/>
          <p:nvPr/>
        </p:nvSpPr>
        <p:spPr>
          <a:xfrm rot="0">
            <a:off x="6784027" y="8711219"/>
            <a:ext cx="4719946" cy="1037011"/>
          </a:xfrm>
          <a:prstGeom prst="rect">
            <a:avLst/>
          </a:prstGeom>
        </p:spPr>
        <p:txBody>
          <a:bodyPr anchor="t" rtlCol="false" tIns="0" lIns="0" bIns="0" rIns="0">
            <a:spAutoFit/>
          </a:bodyPr>
          <a:lstStyle/>
          <a:p>
            <a:pPr algn="ctr">
              <a:lnSpc>
                <a:spcPts val="4245"/>
              </a:lnSpc>
            </a:pPr>
            <a:r>
              <a:rPr lang="en-US" sz="3054">
                <a:solidFill>
                  <a:srgbClr val="000000"/>
                </a:solidFill>
                <a:latin typeface="DM Sans"/>
              </a:rPr>
              <a:t>Guided By:-</a:t>
            </a:r>
          </a:p>
          <a:p>
            <a:pPr algn="ctr">
              <a:lnSpc>
                <a:spcPts val="4245"/>
              </a:lnSpc>
              <a:spcBef>
                <a:spcPct val="0"/>
              </a:spcBef>
            </a:pPr>
            <a:r>
              <a:rPr lang="en-US" sz="3054">
                <a:solidFill>
                  <a:srgbClr val="000000"/>
                </a:solidFill>
                <a:latin typeface="DM Sans"/>
              </a:rPr>
              <a:t>Dr.Mithilesh Kumar Dubey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false" rot="0">
            <a:off x="377557" y="1693824"/>
            <a:ext cx="18156937" cy="1387819"/>
          </a:xfrm>
          <a:custGeom>
            <a:avLst/>
            <a:gdLst/>
            <a:ahLst/>
            <a:cxnLst/>
            <a:rect r="r" b="b" t="t" l="l"/>
            <a:pathLst>
              <a:path h="1387819" w="18156937">
                <a:moveTo>
                  <a:pt x="0" y="0"/>
                </a:moveTo>
                <a:lnTo>
                  <a:pt x="18156937" y="0"/>
                </a:lnTo>
                <a:lnTo>
                  <a:pt x="18156937" y="1387819"/>
                </a:lnTo>
                <a:lnTo>
                  <a:pt x="0" y="1387819"/>
                </a:lnTo>
                <a:lnTo>
                  <a:pt x="0" y="0"/>
                </a:lnTo>
                <a:close/>
              </a:path>
            </a:pathLst>
          </a:custGeom>
          <a:blipFill>
            <a:blip r:embed="rId2"/>
            <a:stretch>
              <a:fillRect l="0" t="-363" r="0" b="-363"/>
            </a:stretch>
          </a:blipFill>
        </p:spPr>
      </p:sp>
      <p:sp>
        <p:nvSpPr>
          <p:cNvPr name="Freeform 3" id="3"/>
          <p:cNvSpPr/>
          <p:nvPr/>
        </p:nvSpPr>
        <p:spPr>
          <a:xfrm flipH="false" flipV="false" rot="0">
            <a:off x="685827" y="4183237"/>
            <a:ext cx="17224616" cy="1920525"/>
          </a:xfrm>
          <a:custGeom>
            <a:avLst/>
            <a:gdLst/>
            <a:ahLst/>
            <a:cxnLst/>
            <a:rect r="r" b="b" t="t" l="l"/>
            <a:pathLst>
              <a:path h="1920525" w="17224616">
                <a:moveTo>
                  <a:pt x="0" y="0"/>
                </a:moveTo>
                <a:lnTo>
                  <a:pt x="17224616" y="0"/>
                </a:lnTo>
                <a:lnTo>
                  <a:pt x="17224616" y="1920526"/>
                </a:lnTo>
                <a:lnTo>
                  <a:pt x="0" y="1920526"/>
                </a:lnTo>
                <a:lnTo>
                  <a:pt x="0" y="0"/>
                </a:lnTo>
                <a:close/>
              </a:path>
            </a:pathLst>
          </a:custGeom>
          <a:blipFill>
            <a:blip r:embed="rId3"/>
            <a:stretch>
              <a:fillRect l="-1316" t="-3286" r="0" b="-3286"/>
            </a:stretch>
          </a:blipFill>
        </p:spPr>
      </p:sp>
      <p:sp>
        <p:nvSpPr>
          <p:cNvPr name="Freeform 4" id="4"/>
          <p:cNvSpPr/>
          <p:nvPr/>
        </p:nvSpPr>
        <p:spPr>
          <a:xfrm flipH="false" flipV="false" rot="0">
            <a:off x="755113" y="7208663"/>
            <a:ext cx="17532887" cy="1757329"/>
          </a:xfrm>
          <a:custGeom>
            <a:avLst/>
            <a:gdLst/>
            <a:ahLst/>
            <a:cxnLst/>
            <a:rect r="r" b="b" t="t" l="l"/>
            <a:pathLst>
              <a:path h="1757329" w="17532887">
                <a:moveTo>
                  <a:pt x="0" y="0"/>
                </a:moveTo>
                <a:lnTo>
                  <a:pt x="17532887" y="0"/>
                </a:lnTo>
                <a:lnTo>
                  <a:pt x="17532887" y="1757328"/>
                </a:lnTo>
                <a:lnTo>
                  <a:pt x="0" y="1757328"/>
                </a:lnTo>
                <a:lnTo>
                  <a:pt x="0" y="0"/>
                </a:lnTo>
                <a:close/>
              </a:path>
            </a:pathLst>
          </a:custGeom>
          <a:blipFill>
            <a:blip r:embed="rId4"/>
            <a:stretch>
              <a:fillRect l="0" t="0" r="0" b="0"/>
            </a:stretch>
          </a:blipFill>
        </p:spPr>
      </p:sp>
      <p:sp>
        <p:nvSpPr>
          <p:cNvPr name="TextBox 5" id="5"/>
          <p:cNvSpPr txBox="true"/>
          <p:nvPr/>
        </p:nvSpPr>
        <p:spPr>
          <a:xfrm rot="0">
            <a:off x="4939546" y="565150"/>
            <a:ext cx="8408908" cy="463550"/>
          </a:xfrm>
          <a:prstGeom prst="rect">
            <a:avLst/>
          </a:prstGeom>
        </p:spPr>
        <p:txBody>
          <a:bodyPr anchor="t" rtlCol="false" tIns="0" lIns="0" bIns="0" rIns="0">
            <a:spAutoFit/>
          </a:bodyPr>
          <a:lstStyle/>
          <a:p>
            <a:pPr algn="ctr">
              <a:lnSpc>
                <a:spcPts val="3849"/>
              </a:lnSpc>
              <a:spcBef>
                <a:spcPct val="0"/>
              </a:spcBef>
            </a:pPr>
            <a:r>
              <a:rPr lang="en-US" sz="2749">
                <a:solidFill>
                  <a:srgbClr val="000000"/>
                </a:solidFill>
                <a:latin typeface="DM Sans Bold"/>
              </a:rPr>
              <a:t>DESCRIPTIVE STATISTICS ON  STUDENT FEEDBACK</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6338969" y="243003"/>
            <a:ext cx="5391748" cy="1163460"/>
            <a:chOff x="0" y="0"/>
            <a:chExt cx="1420049" cy="306426"/>
          </a:xfrm>
        </p:grpSpPr>
        <p:sp>
          <p:nvSpPr>
            <p:cNvPr name="Freeform 3" id="3"/>
            <p:cNvSpPr/>
            <p:nvPr/>
          </p:nvSpPr>
          <p:spPr>
            <a:xfrm flipH="false" flipV="false" rot="0">
              <a:off x="0" y="0"/>
              <a:ext cx="1420049" cy="306426"/>
            </a:xfrm>
            <a:custGeom>
              <a:avLst/>
              <a:gdLst/>
              <a:ahLst/>
              <a:cxnLst/>
              <a:rect r="r" b="b" t="t" l="l"/>
              <a:pathLst>
                <a:path h="306426" w="1420049">
                  <a:moveTo>
                    <a:pt x="17231" y="0"/>
                  </a:moveTo>
                  <a:lnTo>
                    <a:pt x="1402818" y="0"/>
                  </a:lnTo>
                  <a:cubicBezTo>
                    <a:pt x="1412334" y="0"/>
                    <a:pt x="1420049" y="7714"/>
                    <a:pt x="1420049" y="17231"/>
                  </a:cubicBezTo>
                  <a:lnTo>
                    <a:pt x="1420049" y="289195"/>
                  </a:lnTo>
                  <a:cubicBezTo>
                    <a:pt x="1420049" y="293765"/>
                    <a:pt x="1418233" y="298148"/>
                    <a:pt x="1415002" y="301379"/>
                  </a:cubicBezTo>
                  <a:cubicBezTo>
                    <a:pt x="1411771" y="304610"/>
                    <a:pt x="1407388" y="306426"/>
                    <a:pt x="1402818" y="306426"/>
                  </a:cubicBezTo>
                  <a:lnTo>
                    <a:pt x="17231" y="306426"/>
                  </a:lnTo>
                  <a:cubicBezTo>
                    <a:pt x="7714" y="306426"/>
                    <a:pt x="0" y="298711"/>
                    <a:pt x="0" y="289195"/>
                  </a:cubicBezTo>
                  <a:lnTo>
                    <a:pt x="0" y="17231"/>
                  </a:lnTo>
                  <a:cubicBezTo>
                    <a:pt x="0" y="7714"/>
                    <a:pt x="7714" y="0"/>
                    <a:pt x="17231" y="0"/>
                  </a:cubicBezTo>
                  <a:close/>
                </a:path>
              </a:pathLst>
            </a:custGeom>
            <a:solidFill>
              <a:srgbClr val="FFFFFF"/>
            </a:solidFill>
            <a:ln cap="sq">
              <a:noFill/>
              <a:prstDash val="solid"/>
              <a:miter/>
            </a:ln>
          </p:spPr>
        </p:sp>
        <p:sp>
          <p:nvSpPr>
            <p:cNvPr name="TextBox 4" id="4"/>
            <p:cNvSpPr txBox="true"/>
            <p:nvPr/>
          </p:nvSpPr>
          <p:spPr>
            <a:xfrm>
              <a:off x="0" y="-66675"/>
              <a:ext cx="1420049" cy="373101"/>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2B1511"/>
                  </a:solidFill>
                  <a:latin typeface="Canva Sans Bold"/>
                </a:rPr>
                <a:t>DATA VISUALIZATION</a:t>
              </a:r>
            </a:p>
          </p:txBody>
        </p:sp>
      </p:grpSp>
      <p:grpSp>
        <p:nvGrpSpPr>
          <p:cNvPr name="Group 5" id="5"/>
          <p:cNvGrpSpPr/>
          <p:nvPr/>
        </p:nvGrpSpPr>
        <p:grpSpPr>
          <a:xfrm rot="0">
            <a:off x="15112735" y="8140435"/>
            <a:ext cx="4293129" cy="429312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8" id="8"/>
          <p:cNvGrpSpPr/>
          <p:nvPr/>
        </p:nvGrpSpPr>
        <p:grpSpPr>
          <a:xfrm rot="0">
            <a:off x="-1613155" y="-2146565"/>
            <a:ext cx="4293129" cy="429312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11" id="11"/>
          <p:cNvSpPr/>
          <p:nvPr/>
        </p:nvSpPr>
        <p:spPr>
          <a:xfrm flipH="false" flipV="false" rot="0">
            <a:off x="15389711" y="-1175164"/>
            <a:ext cx="4016153" cy="2203864"/>
          </a:xfrm>
          <a:custGeom>
            <a:avLst/>
            <a:gdLst/>
            <a:ahLst/>
            <a:cxnLst/>
            <a:rect r="r" b="b" t="t" l="l"/>
            <a:pathLst>
              <a:path h="2203864" w="4016153">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474667" y="9379003"/>
            <a:ext cx="4016153" cy="2203864"/>
          </a:xfrm>
          <a:custGeom>
            <a:avLst/>
            <a:gdLst/>
            <a:ahLst/>
            <a:cxnLst/>
            <a:rect r="r" b="b" t="t" l="l"/>
            <a:pathLst>
              <a:path h="2203864" w="4016153">
                <a:moveTo>
                  <a:pt x="0" y="0"/>
                </a:moveTo>
                <a:lnTo>
                  <a:pt x="4016153" y="0"/>
                </a:lnTo>
                <a:lnTo>
                  <a:pt x="4016153"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3237956" y="1701364"/>
            <a:ext cx="12540860" cy="7984088"/>
          </a:xfrm>
          <a:custGeom>
            <a:avLst/>
            <a:gdLst/>
            <a:ahLst/>
            <a:cxnLst/>
            <a:rect r="r" b="b" t="t" l="l"/>
            <a:pathLst>
              <a:path h="7984088" w="12540860">
                <a:moveTo>
                  <a:pt x="0" y="0"/>
                </a:moveTo>
                <a:lnTo>
                  <a:pt x="12540860" y="0"/>
                </a:lnTo>
                <a:lnTo>
                  <a:pt x="12540860" y="7984088"/>
                </a:lnTo>
                <a:lnTo>
                  <a:pt x="0" y="7984088"/>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0B15E"/>
        </a:solidFill>
      </p:bgPr>
    </p:bg>
    <p:spTree>
      <p:nvGrpSpPr>
        <p:cNvPr id="1" name=""/>
        <p:cNvGrpSpPr/>
        <p:nvPr/>
      </p:nvGrpSpPr>
      <p:grpSpPr>
        <a:xfrm>
          <a:off x="0" y="0"/>
          <a:ext cx="0" cy="0"/>
          <a:chOff x="0" y="0"/>
          <a:chExt cx="0" cy="0"/>
        </a:xfrm>
      </p:grpSpPr>
      <p:sp>
        <p:nvSpPr>
          <p:cNvPr name="Freeform 2" id="2"/>
          <p:cNvSpPr/>
          <p:nvPr/>
        </p:nvSpPr>
        <p:spPr>
          <a:xfrm flipH="false" flipV="false" rot="0">
            <a:off x="2964479" y="2157625"/>
            <a:ext cx="12359042" cy="7868334"/>
          </a:xfrm>
          <a:custGeom>
            <a:avLst/>
            <a:gdLst/>
            <a:ahLst/>
            <a:cxnLst/>
            <a:rect r="r" b="b" t="t" l="l"/>
            <a:pathLst>
              <a:path h="7868334" w="12359042">
                <a:moveTo>
                  <a:pt x="0" y="0"/>
                </a:moveTo>
                <a:lnTo>
                  <a:pt x="12359042" y="0"/>
                </a:lnTo>
                <a:lnTo>
                  <a:pt x="12359042" y="7868334"/>
                </a:lnTo>
                <a:lnTo>
                  <a:pt x="0" y="7868334"/>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15112735" y="8140435"/>
            <a:ext cx="4293129" cy="429312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1613155" y="-2146565"/>
            <a:ext cx="4293129" cy="429312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8" id="8"/>
          <p:cNvSpPr/>
          <p:nvPr/>
        </p:nvSpPr>
        <p:spPr>
          <a:xfrm flipH="false" flipV="false" rot="0">
            <a:off x="15389711" y="-1175164"/>
            <a:ext cx="4016153" cy="2203864"/>
          </a:xfrm>
          <a:custGeom>
            <a:avLst/>
            <a:gdLst/>
            <a:ahLst/>
            <a:cxnLst/>
            <a:rect r="r" b="b" t="t" l="l"/>
            <a:pathLst>
              <a:path h="2203864" w="4016153">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474667" y="9379003"/>
            <a:ext cx="4016153" cy="2203864"/>
          </a:xfrm>
          <a:custGeom>
            <a:avLst/>
            <a:gdLst/>
            <a:ahLst/>
            <a:cxnLst/>
            <a:rect r="r" b="b" t="t" l="l"/>
            <a:pathLst>
              <a:path h="2203864" w="4016153">
                <a:moveTo>
                  <a:pt x="0" y="0"/>
                </a:moveTo>
                <a:lnTo>
                  <a:pt x="4016153" y="0"/>
                </a:lnTo>
                <a:lnTo>
                  <a:pt x="4016153"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334624" y="812420"/>
            <a:ext cx="13708663" cy="8727565"/>
          </a:xfrm>
          <a:custGeom>
            <a:avLst/>
            <a:gdLst/>
            <a:ahLst/>
            <a:cxnLst/>
            <a:rect r="r" b="b" t="t" l="l"/>
            <a:pathLst>
              <a:path h="8727565" w="13708663">
                <a:moveTo>
                  <a:pt x="0" y="0"/>
                </a:moveTo>
                <a:lnTo>
                  <a:pt x="13708664" y="0"/>
                </a:lnTo>
                <a:lnTo>
                  <a:pt x="13708664" y="8727565"/>
                </a:lnTo>
                <a:lnTo>
                  <a:pt x="0" y="8727565"/>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15389711" y="8417411"/>
            <a:ext cx="4016153" cy="401615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1613155" y="-2146565"/>
            <a:ext cx="4293129" cy="429312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8" id="8"/>
          <p:cNvSpPr/>
          <p:nvPr/>
        </p:nvSpPr>
        <p:spPr>
          <a:xfrm flipH="false" flipV="false" rot="0">
            <a:off x="15389711" y="-1175164"/>
            <a:ext cx="4016153" cy="2203864"/>
          </a:xfrm>
          <a:custGeom>
            <a:avLst/>
            <a:gdLst/>
            <a:ahLst/>
            <a:cxnLst/>
            <a:rect r="r" b="b" t="t" l="l"/>
            <a:pathLst>
              <a:path h="2203864" w="4016153">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474667" y="9379003"/>
            <a:ext cx="4016153" cy="2203864"/>
          </a:xfrm>
          <a:custGeom>
            <a:avLst/>
            <a:gdLst/>
            <a:ahLst/>
            <a:cxnLst/>
            <a:rect r="r" b="b" t="t" l="l"/>
            <a:pathLst>
              <a:path h="2203864" w="4016153">
                <a:moveTo>
                  <a:pt x="0" y="0"/>
                </a:moveTo>
                <a:lnTo>
                  <a:pt x="4016153" y="0"/>
                </a:lnTo>
                <a:lnTo>
                  <a:pt x="4016153"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671038" y="1137032"/>
            <a:ext cx="12945925" cy="8241971"/>
          </a:xfrm>
          <a:custGeom>
            <a:avLst/>
            <a:gdLst/>
            <a:ahLst/>
            <a:cxnLst/>
            <a:rect r="r" b="b" t="t" l="l"/>
            <a:pathLst>
              <a:path h="8241971" w="12945925">
                <a:moveTo>
                  <a:pt x="0" y="0"/>
                </a:moveTo>
                <a:lnTo>
                  <a:pt x="12945924" y="0"/>
                </a:lnTo>
                <a:lnTo>
                  <a:pt x="12945924" y="8241971"/>
                </a:lnTo>
                <a:lnTo>
                  <a:pt x="0" y="8241971"/>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15360381" y="8453731"/>
            <a:ext cx="4293129" cy="429312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1365510" y="-1833269"/>
            <a:ext cx="4293129" cy="429312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8" id="8"/>
          <p:cNvSpPr/>
          <p:nvPr/>
        </p:nvSpPr>
        <p:spPr>
          <a:xfrm flipH="false" flipV="false" rot="0">
            <a:off x="15637356" y="-861868"/>
            <a:ext cx="4016153" cy="2203864"/>
          </a:xfrm>
          <a:custGeom>
            <a:avLst/>
            <a:gdLst/>
            <a:ahLst/>
            <a:cxnLst/>
            <a:rect r="r" b="b" t="t" l="l"/>
            <a:pathLst>
              <a:path h="2203864" w="4016153">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27022" y="9692299"/>
            <a:ext cx="4016153" cy="2203864"/>
          </a:xfrm>
          <a:custGeom>
            <a:avLst/>
            <a:gdLst/>
            <a:ahLst/>
            <a:cxnLst/>
            <a:rect r="r" b="b" t="t" l="l"/>
            <a:pathLst>
              <a:path h="2203864" w="4016153">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650644" y="1759724"/>
            <a:ext cx="12709737" cy="8091603"/>
          </a:xfrm>
          <a:custGeom>
            <a:avLst/>
            <a:gdLst/>
            <a:ahLst/>
            <a:cxnLst/>
            <a:rect r="r" b="b" t="t" l="l"/>
            <a:pathLst>
              <a:path h="8091603" w="12709737">
                <a:moveTo>
                  <a:pt x="0" y="0"/>
                </a:moveTo>
                <a:lnTo>
                  <a:pt x="12709737" y="0"/>
                </a:lnTo>
                <a:lnTo>
                  <a:pt x="12709737" y="8091603"/>
                </a:lnTo>
                <a:lnTo>
                  <a:pt x="0" y="8091603"/>
                </a:lnTo>
                <a:lnTo>
                  <a:pt x="0" y="0"/>
                </a:lnTo>
                <a:close/>
              </a:path>
            </a:pathLst>
          </a:custGeom>
          <a:blipFill>
            <a:blip r:embed="rId4"/>
            <a:stretch>
              <a:fillRect l="0" t="0" r="0" b="0"/>
            </a:stretch>
          </a:blipFill>
        </p:spPr>
      </p:sp>
      <p:sp>
        <p:nvSpPr>
          <p:cNvPr name="TextBox 11" id="11"/>
          <p:cNvSpPr txBox="true"/>
          <p:nvPr/>
        </p:nvSpPr>
        <p:spPr>
          <a:xfrm rot="0">
            <a:off x="3652171" y="930159"/>
            <a:ext cx="10368678" cy="489075"/>
          </a:xfrm>
          <a:prstGeom prst="rect">
            <a:avLst/>
          </a:prstGeom>
        </p:spPr>
        <p:txBody>
          <a:bodyPr anchor="t" rtlCol="false" tIns="0" lIns="0" bIns="0" rIns="0">
            <a:spAutoFit/>
          </a:bodyPr>
          <a:lstStyle/>
          <a:p>
            <a:pPr algn="ctr">
              <a:lnSpc>
                <a:spcPts val="4018"/>
              </a:lnSpc>
              <a:spcBef>
                <a:spcPct val="0"/>
              </a:spcBef>
            </a:pPr>
            <a:r>
              <a:rPr lang="en-US" sz="2870">
                <a:solidFill>
                  <a:srgbClr val="000000"/>
                </a:solidFill>
                <a:latin typeface="DM Sans Bold"/>
              </a:rPr>
              <a:t>Would suggest your current \"Course\" with new students?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5400000">
            <a:off x="11391949" y="259694"/>
            <a:ext cx="7087456" cy="9767612"/>
            <a:chOff x="0" y="0"/>
            <a:chExt cx="660400" cy="910133"/>
          </a:xfrm>
        </p:grpSpPr>
        <p:sp>
          <p:nvSpPr>
            <p:cNvPr name="Freeform 3" id="3"/>
            <p:cNvSpPr/>
            <p:nvPr/>
          </p:nvSpPr>
          <p:spPr>
            <a:xfrm flipH="false" flipV="false" rot="0">
              <a:off x="0" y="0"/>
              <a:ext cx="660400" cy="910133"/>
            </a:xfrm>
            <a:custGeom>
              <a:avLst/>
              <a:gdLst/>
              <a:ahLst/>
              <a:cxnLst/>
              <a:rect r="r" b="b" t="t" l="l"/>
              <a:pathLst>
                <a:path h="91013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0664"/>
                  </a:cubicBezTo>
                  <a:lnTo>
                    <a:pt x="660400" y="910133"/>
                  </a:lnTo>
                  <a:lnTo>
                    <a:pt x="0" y="910133"/>
                  </a:lnTo>
                  <a:lnTo>
                    <a:pt x="0" y="331094"/>
                  </a:lnTo>
                  <a:cubicBezTo>
                    <a:pt x="1782" y="185660"/>
                    <a:pt x="93019" y="64045"/>
                    <a:pt x="220252" y="19070"/>
                  </a:cubicBezTo>
                  <a:close/>
                </a:path>
              </a:pathLst>
            </a:custGeom>
            <a:solidFill>
              <a:srgbClr val="E0B15E"/>
            </a:solidFill>
          </p:spPr>
        </p:sp>
        <p:sp>
          <p:nvSpPr>
            <p:cNvPr name="TextBox 4" id="4"/>
            <p:cNvSpPr txBox="true"/>
            <p:nvPr/>
          </p:nvSpPr>
          <p:spPr>
            <a:xfrm>
              <a:off x="0" y="98425"/>
              <a:ext cx="660400" cy="811708"/>
            </a:xfrm>
            <a:prstGeom prst="rect">
              <a:avLst/>
            </a:prstGeom>
          </p:spPr>
          <p:txBody>
            <a:bodyPr anchor="ctr" rtlCol="false" tIns="50800" lIns="50800" bIns="50800" rIns="50800"/>
            <a:lstStyle/>
            <a:p>
              <a:pPr algn="ctr">
                <a:lnSpc>
                  <a:spcPts val="2590"/>
                </a:lnSpc>
              </a:pPr>
            </a:p>
          </p:txBody>
        </p:sp>
      </p:grpSp>
      <p:grpSp>
        <p:nvGrpSpPr>
          <p:cNvPr name="Group 5" id="5"/>
          <p:cNvGrpSpPr>
            <a:grpSpLocks noChangeAspect="true"/>
          </p:cNvGrpSpPr>
          <p:nvPr/>
        </p:nvGrpSpPr>
        <p:grpSpPr>
          <a:xfrm rot="0">
            <a:off x="10425671" y="1991036"/>
            <a:ext cx="6304927" cy="6304927"/>
            <a:chOff x="0" y="0"/>
            <a:chExt cx="6350000" cy="6350000"/>
          </a:xfrm>
        </p:grpSpPr>
        <p:sp>
          <p:nvSpPr>
            <p:cNvPr name="Freeform 6" id="6"/>
            <p:cNvSpPr/>
            <p:nvPr/>
          </p:nvSpPr>
          <p:spPr>
            <a:xfrm flipH="false" flipV="false" rot="0">
              <a:off x="655320" y="655320"/>
              <a:ext cx="5039360" cy="5039360"/>
            </a:xfrm>
            <a:custGeom>
              <a:avLst/>
              <a:gdLst/>
              <a:ahLst/>
              <a:cxnLst/>
              <a:rect r="r" b="b" t="t" l="l"/>
              <a:pathLst>
                <a:path h="5039360" w="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stretch>
                <a:fillRect l="0" t="-7936" r="0" b="-7936"/>
              </a:stretch>
            </a:blipFill>
          </p:spPr>
        </p:sp>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FFFAEB"/>
            </a:solidFill>
          </p:spPr>
        </p:sp>
      </p:grpSp>
      <p:grpSp>
        <p:nvGrpSpPr>
          <p:cNvPr name="Group 8" id="8"/>
          <p:cNvGrpSpPr/>
          <p:nvPr/>
        </p:nvGrpSpPr>
        <p:grpSpPr>
          <a:xfrm rot="0">
            <a:off x="-1403338" y="8549080"/>
            <a:ext cx="3475840" cy="34758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3101714" y="9171406"/>
            <a:ext cx="534212" cy="53421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4" id="14"/>
          <p:cNvGrpSpPr/>
          <p:nvPr/>
        </p:nvGrpSpPr>
        <p:grpSpPr>
          <a:xfrm rot="0">
            <a:off x="1303886" y="-594687"/>
            <a:ext cx="1537234" cy="153723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7" id="17"/>
          <p:cNvGrpSpPr/>
          <p:nvPr/>
        </p:nvGrpSpPr>
        <p:grpSpPr>
          <a:xfrm rot="0">
            <a:off x="10425671" y="458568"/>
            <a:ext cx="483979" cy="48397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TextBox 20" id="20"/>
          <p:cNvSpPr txBox="true"/>
          <p:nvPr/>
        </p:nvSpPr>
        <p:spPr>
          <a:xfrm rot="0">
            <a:off x="3166786" y="1358721"/>
            <a:ext cx="6885085" cy="733425"/>
          </a:xfrm>
          <a:prstGeom prst="rect">
            <a:avLst/>
          </a:prstGeom>
        </p:spPr>
        <p:txBody>
          <a:bodyPr anchor="t" rtlCol="false" tIns="0" lIns="0" bIns="0" rIns="0">
            <a:spAutoFit/>
          </a:bodyPr>
          <a:lstStyle/>
          <a:p>
            <a:pPr algn="l" marL="0" indent="0" lvl="0">
              <a:lnSpc>
                <a:spcPts val="5859"/>
              </a:lnSpc>
              <a:spcBef>
                <a:spcPct val="0"/>
              </a:spcBef>
            </a:pPr>
            <a:r>
              <a:rPr lang="en-US" sz="4882">
                <a:solidFill>
                  <a:srgbClr val="000000"/>
                </a:solidFill>
                <a:latin typeface="DM Sans Bold"/>
              </a:rPr>
              <a:t>DATA INSIGHTS</a:t>
            </a:r>
          </a:p>
        </p:txBody>
      </p:sp>
      <p:sp>
        <p:nvSpPr>
          <p:cNvPr name="TextBox 21" id="21"/>
          <p:cNvSpPr txBox="true"/>
          <p:nvPr/>
        </p:nvSpPr>
        <p:spPr>
          <a:xfrm rot="0">
            <a:off x="0" y="3438677"/>
            <a:ext cx="9722353" cy="824614"/>
          </a:xfrm>
          <a:prstGeom prst="rect">
            <a:avLst/>
          </a:prstGeom>
        </p:spPr>
        <p:txBody>
          <a:bodyPr anchor="t" rtlCol="false" tIns="0" lIns="0" bIns="0" rIns="0">
            <a:spAutoFit/>
          </a:bodyPr>
          <a:lstStyle/>
          <a:p>
            <a:pPr algn="ctr">
              <a:lnSpc>
                <a:spcPts val="3373"/>
              </a:lnSpc>
              <a:spcBef>
                <a:spcPct val="0"/>
              </a:spcBef>
            </a:pPr>
            <a:r>
              <a:rPr lang="en-US" sz="2409">
                <a:solidFill>
                  <a:srgbClr val="000000"/>
                </a:solidFill>
                <a:latin typeface="DM Sans"/>
              </a:rPr>
              <a:t>29 (48.3%) Students are changed their mind about what to study after initially making a decision</a:t>
            </a:r>
          </a:p>
        </p:txBody>
      </p:sp>
      <p:sp>
        <p:nvSpPr>
          <p:cNvPr name="TextBox 22" id="22"/>
          <p:cNvSpPr txBox="true"/>
          <p:nvPr/>
        </p:nvSpPr>
        <p:spPr>
          <a:xfrm rot="0">
            <a:off x="456084" y="4813264"/>
            <a:ext cx="8098912" cy="844827"/>
          </a:xfrm>
          <a:prstGeom prst="rect">
            <a:avLst/>
          </a:prstGeom>
        </p:spPr>
        <p:txBody>
          <a:bodyPr anchor="t" rtlCol="false" tIns="0" lIns="0" bIns="0" rIns="0">
            <a:spAutoFit/>
          </a:bodyPr>
          <a:lstStyle/>
          <a:p>
            <a:pPr algn="ctr">
              <a:lnSpc>
                <a:spcPts val="3437"/>
              </a:lnSpc>
              <a:spcBef>
                <a:spcPct val="0"/>
              </a:spcBef>
            </a:pPr>
            <a:r>
              <a:rPr lang="en-US" sz="2455">
                <a:solidFill>
                  <a:srgbClr val="000000"/>
                </a:solidFill>
                <a:latin typeface="DM Sans"/>
              </a:rPr>
              <a:t>12(20%) Students recommended from family or friends to choose their course</a:t>
            </a:r>
          </a:p>
        </p:txBody>
      </p:sp>
      <p:sp>
        <p:nvSpPr>
          <p:cNvPr name="TextBox 23" id="23"/>
          <p:cNvSpPr txBox="true"/>
          <p:nvPr/>
        </p:nvSpPr>
        <p:spPr>
          <a:xfrm rot="0">
            <a:off x="189763" y="6272339"/>
            <a:ext cx="9342827" cy="842394"/>
          </a:xfrm>
          <a:prstGeom prst="rect">
            <a:avLst/>
          </a:prstGeom>
        </p:spPr>
        <p:txBody>
          <a:bodyPr anchor="t" rtlCol="false" tIns="0" lIns="0" bIns="0" rIns="0">
            <a:spAutoFit/>
          </a:bodyPr>
          <a:lstStyle/>
          <a:p>
            <a:pPr algn="ctr">
              <a:lnSpc>
                <a:spcPts val="3443"/>
              </a:lnSpc>
              <a:spcBef>
                <a:spcPct val="0"/>
              </a:spcBef>
            </a:pPr>
            <a:r>
              <a:rPr lang="en-US" sz="2459">
                <a:solidFill>
                  <a:srgbClr val="000000"/>
                </a:solidFill>
                <a:latin typeface="DM Sans"/>
              </a:rPr>
              <a:t>32(53.3%)Students have fear of failure influence their decision-making process when choosing what to study</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1403338" y="8549080"/>
            <a:ext cx="3475840" cy="347584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3101714" y="9171406"/>
            <a:ext cx="534212" cy="53421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8" id="8"/>
          <p:cNvGrpSpPr/>
          <p:nvPr/>
        </p:nvGrpSpPr>
        <p:grpSpPr>
          <a:xfrm rot="0">
            <a:off x="1303886" y="-594687"/>
            <a:ext cx="1537234" cy="153723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TextBox 11" id="11"/>
          <p:cNvSpPr txBox="true"/>
          <p:nvPr/>
        </p:nvSpPr>
        <p:spPr>
          <a:xfrm rot="0">
            <a:off x="4676252" y="183455"/>
            <a:ext cx="8539289" cy="733425"/>
          </a:xfrm>
          <a:prstGeom prst="rect">
            <a:avLst/>
          </a:prstGeom>
        </p:spPr>
        <p:txBody>
          <a:bodyPr anchor="t" rtlCol="false" tIns="0" lIns="0" bIns="0" rIns="0">
            <a:spAutoFit/>
          </a:bodyPr>
          <a:lstStyle/>
          <a:p>
            <a:pPr algn="l" marL="0" indent="0" lvl="0">
              <a:lnSpc>
                <a:spcPts val="5859"/>
              </a:lnSpc>
              <a:spcBef>
                <a:spcPct val="0"/>
              </a:spcBef>
            </a:pPr>
            <a:r>
              <a:rPr lang="en-US" sz="4882">
                <a:solidFill>
                  <a:srgbClr val="000000"/>
                </a:solidFill>
                <a:latin typeface="DM Sans Bold"/>
              </a:rPr>
              <a:t>Challenges and Limitations</a:t>
            </a:r>
          </a:p>
        </p:txBody>
      </p:sp>
      <p:sp>
        <p:nvSpPr>
          <p:cNvPr name="TextBox 12" id="12"/>
          <p:cNvSpPr txBox="true"/>
          <p:nvPr/>
        </p:nvSpPr>
        <p:spPr>
          <a:xfrm rot="0">
            <a:off x="0" y="1202823"/>
            <a:ext cx="18288000" cy="8235689"/>
          </a:xfrm>
          <a:prstGeom prst="rect">
            <a:avLst/>
          </a:prstGeom>
        </p:spPr>
        <p:txBody>
          <a:bodyPr anchor="t" rtlCol="false" tIns="0" lIns="0" bIns="0" rIns="0">
            <a:spAutoFit/>
          </a:bodyPr>
          <a:lstStyle/>
          <a:p>
            <a:pPr marL="595941" indent="-297970" lvl="1">
              <a:lnSpc>
                <a:spcPts val="3864"/>
              </a:lnSpc>
              <a:buAutoNum type="arabicPeriod" startAt="1"/>
            </a:pPr>
            <a:r>
              <a:rPr lang="en-US" sz="2760">
                <a:solidFill>
                  <a:srgbClr val="000000"/>
                </a:solidFill>
                <a:latin typeface="DM Sans Semi-Bold"/>
              </a:rPr>
              <a:t>Data Collection Bias</a:t>
            </a:r>
            <a:r>
              <a:rPr lang="en-US" sz="2760">
                <a:solidFill>
                  <a:srgbClr val="000000"/>
                </a:solidFill>
                <a:latin typeface="DM Sans"/>
              </a:rPr>
              <a:t>: The survey primarily targeted BCA students, resulting in an overrepresentation of this group. This may limit the generalizability of findings to other student populations or academic fields.</a:t>
            </a:r>
          </a:p>
          <a:p>
            <a:pPr marL="595941" indent="-297970" lvl="1">
              <a:lnSpc>
                <a:spcPts val="3864"/>
              </a:lnSpc>
              <a:buAutoNum type="arabicPeriod" startAt="1"/>
            </a:pPr>
            <a:r>
              <a:rPr lang="en-US" sz="2760">
                <a:solidFill>
                  <a:srgbClr val="000000"/>
                </a:solidFill>
                <a:latin typeface="DM Sans Semi-Bold"/>
              </a:rPr>
              <a:t>Limited Response Rate</a:t>
            </a:r>
            <a:r>
              <a:rPr lang="en-US" sz="2760">
                <a:solidFill>
                  <a:srgbClr val="000000"/>
                </a:solidFill>
                <a:latin typeface="DM Sans"/>
              </a:rPr>
              <a:t>: Despite efforts, a significant portion of students did not respond, leading to a small dataset. This reduces the statistical power and reliability of the analysis and limits the ability to draw broad conclusions.</a:t>
            </a:r>
          </a:p>
          <a:p>
            <a:pPr marL="595941" indent="-297970" lvl="1">
              <a:lnSpc>
                <a:spcPts val="3864"/>
              </a:lnSpc>
              <a:buAutoNum type="arabicPeriod" startAt="1"/>
            </a:pPr>
            <a:r>
              <a:rPr lang="en-US" sz="2760">
                <a:solidFill>
                  <a:srgbClr val="000000"/>
                </a:solidFill>
                <a:latin typeface="DM Sans Semi-Bold"/>
              </a:rPr>
              <a:t>Self-Reported Data Accuracy</a:t>
            </a:r>
            <a:r>
              <a:rPr lang="en-US" sz="2760">
                <a:solidFill>
                  <a:srgbClr val="000000"/>
                </a:solidFill>
                <a:latin typeface="DM Sans"/>
              </a:rPr>
              <a:t>: Reliance on self-reported responses introduces the potential for response bias and inaccuracies. Respondents may provide socially desirable answers, impacting the credibility of the data and analysis.</a:t>
            </a:r>
          </a:p>
          <a:p>
            <a:pPr marL="595941" indent="-297970" lvl="1">
              <a:lnSpc>
                <a:spcPts val="3864"/>
              </a:lnSpc>
              <a:buAutoNum type="arabicPeriod" startAt="1"/>
            </a:pPr>
            <a:r>
              <a:rPr lang="en-US" sz="2760">
                <a:solidFill>
                  <a:srgbClr val="000000"/>
                </a:solidFill>
                <a:latin typeface="DM Sans Semi-Bold"/>
              </a:rPr>
              <a:t>Missing Data and Incomplete Responses</a:t>
            </a:r>
            <a:r>
              <a:rPr lang="en-US" sz="2760">
                <a:solidFill>
                  <a:srgbClr val="000000"/>
                </a:solidFill>
                <a:latin typeface="DM Sans"/>
              </a:rPr>
              <a:t>: Presence of missing or incomplete data poses challenges in analysis and interpretation. Dealing with missing data requires imputation methods or exclusion, potentially biasing results.</a:t>
            </a:r>
          </a:p>
          <a:p>
            <a:pPr marL="595941" indent="-297970" lvl="1">
              <a:lnSpc>
                <a:spcPts val="3864"/>
              </a:lnSpc>
              <a:buAutoNum type="arabicPeriod" startAt="1"/>
            </a:pPr>
            <a:r>
              <a:rPr lang="en-US" sz="2760">
                <a:solidFill>
                  <a:srgbClr val="000000"/>
                </a:solidFill>
                <a:latin typeface="DM Sans Semi-Bold"/>
              </a:rPr>
              <a:t>Limited Scope of Variables</a:t>
            </a:r>
            <a:r>
              <a:rPr lang="en-US" sz="2760">
                <a:solidFill>
                  <a:srgbClr val="000000"/>
                </a:solidFill>
                <a:latin typeface="DM Sans"/>
              </a:rPr>
              <a:t>: The survey's focus on specific aspects of course selection may overlook other relevant factors. This limits the depth and breadth of analysis, potentially missing important insights.</a:t>
            </a:r>
          </a:p>
          <a:p>
            <a:pPr marL="595941" indent="-297970" lvl="1">
              <a:lnSpc>
                <a:spcPts val="3864"/>
              </a:lnSpc>
              <a:buAutoNum type="arabicPeriod" startAt="1"/>
            </a:pPr>
            <a:r>
              <a:rPr lang="en-US" sz="2760">
                <a:solidFill>
                  <a:srgbClr val="000000"/>
                </a:solidFill>
                <a:latin typeface="DM Sans Semi-Bold"/>
              </a:rPr>
              <a:t>Time and Resource Constraints</a:t>
            </a:r>
            <a:r>
              <a:rPr lang="en-US" sz="2760">
                <a:solidFill>
                  <a:srgbClr val="000000"/>
                </a:solidFill>
                <a:latin typeface="DM Sans"/>
              </a:rPr>
              <a:t>: Conducting thorough data exploration requires significant time, resources, and expertise. Limited resources and access to specialized tools may restrict the depth and rigor of the research.</a:t>
            </a:r>
          </a:p>
          <a:p>
            <a:pPr>
              <a:lnSpc>
                <a:spcPts val="3864"/>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1403338" y="8549080"/>
            <a:ext cx="3475840" cy="347584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3101714" y="9171406"/>
            <a:ext cx="534212" cy="53421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8" id="8"/>
          <p:cNvGrpSpPr/>
          <p:nvPr/>
        </p:nvGrpSpPr>
        <p:grpSpPr>
          <a:xfrm rot="0">
            <a:off x="1303886" y="-594687"/>
            <a:ext cx="1537234" cy="153723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TextBox 11" id="11"/>
          <p:cNvSpPr txBox="true"/>
          <p:nvPr/>
        </p:nvSpPr>
        <p:spPr>
          <a:xfrm rot="0">
            <a:off x="7131711" y="183455"/>
            <a:ext cx="8539289" cy="733425"/>
          </a:xfrm>
          <a:prstGeom prst="rect">
            <a:avLst/>
          </a:prstGeom>
        </p:spPr>
        <p:txBody>
          <a:bodyPr anchor="t" rtlCol="false" tIns="0" lIns="0" bIns="0" rIns="0">
            <a:spAutoFit/>
          </a:bodyPr>
          <a:lstStyle/>
          <a:p>
            <a:pPr algn="l" marL="0" indent="0" lvl="0">
              <a:lnSpc>
                <a:spcPts val="5859"/>
              </a:lnSpc>
              <a:spcBef>
                <a:spcPct val="0"/>
              </a:spcBef>
            </a:pPr>
            <a:r>
              <a:rPr lang="en-US" sz="4882">
                <a:solidFill>
                  <a:srgbClr val="000000"/>
                </a:solidFill>
                <a:latin typeface="DM Sans Bold"/>
              </a:rPr>
              <a:t>CONCLUSION</a:t>
            </a:r>
          </a:p>
        </p:txBody>
      </p:sp>
      <p:sp>
        <p:nvSpPr>
          <p:cNvPr name="TextBox 12" id="12"/>
          <p:cNvSpPr txBox="true"/>
          <p:nvPr/>
        </p:nvSpPr>
        <p:spPr>
          <a:xfrm rot="0">
            <a:off x="374781" y="1764184"/>
            <a:ext cx="17538439" cy="6537960"/>
          </a:xfrm>
          <a:prstGeom prst="rect">
            <a:avLst/>
          </a:prstGeom>
        </p:spPr>
        <p:txBody>
          <a:bodyPr anchor="t" rtlCol="false" tIns="0" lIns="0" bIns="0" rIns="0">
            <a:spAutoFit/>
          </a:bodyPr>
          <a:lstStyle/>
          <a:p>
            <a:pPr algn="just">
              <a:lnSpc>
                <a:spcPts val="3989"/>
              </a:lnSpc>
            </a:pPr>
            <a:r>
              <a:rPr lang="en-US" sz="2849">
                <a:solidFill>
                  <a:srgbClr val="000000"/>
                </a:solidFill>
                <a:latin typeface="DM Sans"/>
              </a:rPr>
              <a:t>In conclusion, this research project delved into the complexities of students' decision-making processes when selecting courses. By exploring various influencing factors such as peer recommendations, financial stability, academic pressure, and satisfaction levels, we gained valuable insights into students' motivations, aspirations, and challenges.</a:t>
            </a:r>
          </a:p>
          <a:p>
            <a:pPr algn="just">
              <a:lnSpc>
                <a:spcPts val="3989"/>
              </a:lnSpc>
            </a:pPr>
            <a:r>
              <a:rPr lang="en-US" sz="2849">
                <a:solidFill>
                  <a:srgbClr val="000000"/>
                </a:solidFill>
                <a:latin typeface="DM Sans"/>
              </a:rPr>
              <a:t>The primary goal of this research was to empower students to make informed decisions about their education, leading to academic success and improved career prospects. Our findings highlight the multifaceted nature of the course selection process and underscore the importance of providing students with the necessary support and resources to navigate it effectively.</a:t>
            </a:r>
          </a:p>
          <a:p>
            <a:pPr algn="just">
              <a:lnSpc>
                <a:spcPts val="3989"/>
              </a:lnSpc>
            </a:pPr>
            <a:r>
              <a:rPr lang="en-US" sz="2849">
                <a:solidFill>
                  <a:srgbClr val="000000"/>
                </a:solidFill>
                <a:latin typeface="DM Sans"/>
              </a:rPr>
              <a:t>Through sharing our insights with the academic community, we aim to contribute to the enhancement of educational practices and policies, ultimately fostering greater student engagement, satisfaction, and success. It is our hope that this research will inspire further discussions and initiatives aimed at improving the course selection experience for students, ultimately enhancing their academic journey.</a:t>
            </a:r>
          </a:p>
          <a:p>
            <a:pPr algn="just">
              <a:lnSpc>
                <a:spcPts val="3989"/>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1403338" y="8549080"/>
            <a:ext cx="3475840" cy="347584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3101714" y="9171406"/>
            <a:ext cx="534212" cy="53421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8" id="8"/>
          <p:cNvGrpSpPr/>
          <p:nvPr/>
        </p:nvGrpSpPr>
        <p:grpSpPr>
          <a:xfrm rot="0">
            <a:off x="1303886" y="-594687"/>
            <a:ext cx="1537234" cy="153723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10425671" y="458568"/>
            <a:ext cx="483979" cy="48397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14" id="14"/>
          <p:cNvSpPr/>
          <p:nvPr/>
        </p:nvSpPr>
        <p:spPr>
          <a:xfrm flipH="false" flipV="false" rot="0">
            <a:off x="2151502" y="1817737"/>
            <a:ext cx="13984997" cy="7353669"/>
          </a:xfrm>
          <a:custGeom>
            <a:avLst/>
            <a:gdLst/>
            <a:ahLst/>
            <a:cxnLst/>
            <a:rect r="r" b="b" t="t" l="l"/>
            <a:pathLst>
              <a:path h="7353669" w="13984997">
                <a:moveTo>
                  <a:pt x="0" y="0"/>
                </a:moveTo>
                <a:lnTo>
                  <a:pt x="13984996" y="0"/>
                </a:lnTo>
                <a:lnTo>
                  <a:pt x="13984996" y="7353669"/>
                </a:lnTo>
                <a:lnTo>
                  <a:pt x="0" y="7353669"/>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1752881" y="3957796"/>
            <a:ext cx="842477" cy="84247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DM Sans Bold"/>
                </a:rPr>
                <a:t>01</a:t>
              </a:r>
            </a:p>
          </p:txBody>
        </p:sp>
      </p:grpSp>
      <p:grpSp>
        <p:nvGrpSpPr>
          <p:cNvPr name="Group 5" id="5"/>
          <p:cNvGrpSpPr/>
          <p:nvPr/>
        </p:nvGrpSpPr>
        <p:grpSpPr>
          <a:xfrm rot="0">
            <a:off x="8403906" y="3957796"/>
            <a:ext cx="842477" cy="8424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DM Sans Bold"/>
                </a:rPr>
                <a:t>03</a:t>
              </a:r>
            </a:p>
          </p:txBody>
        </p:sp>
      </p:grpSp>
      <p:grpSp>
        <p:nvGrpSpPr>
          <p:cNvPr name="Group 8" id="8"/>
          <p:cNvGrpSpPr/>
          <p:nvPr/>
        </p:nvGrpSpPr>
        <p:grpSpPr>
          <a:xfrm rot="0">
            <a:off x="8680567" y="5868148"/>
            <a:ext cx="842477" cy="84247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DM Sans Bold"/>
                </a:rPr>
                <a:t>08</a:t>
              </a:r>
            </a:p>
          </p:txBody>
        </p:sp>
      </p:grpSp>
      <p:sp>
        <p:nvSpPr>
          <p:cNvPr name="Freeform 11" id="11"/>
          <p:cNvSpPr/>
          <p:nvPr/>
        </p:nvSpPr>
        <p:spPr>
          <a:xfrm flipH="false" flipV="false" rot="1095156">
            <a:off x="-4098793" y="-4550300"/>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1927256" y="3957796"/>
            <a:ext cx="842477" cy="84247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4" id="14"/>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DM Sans Bold"/>
                </a:rPr>
                <a:t>04</a:t>
              </a:r>
            </a:p>
          </p:txBody>
        </p:sp>
      </p:grpSp>
      <p:grpSp>
        <p:nvGrpSpPr>
          <p:cNvPr name="Group 15" id="15"/>
          <p:cNvGrpSpPr/>
          <p:nvPr/>
        </p:nvGrpSpPr>
        <p:grpSpPr>
          <a:xfrm rot="0">
            <a:off x="15450606" y="4076275"/>
            <a:ext cx="842477" cy="84247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7" id="17"/>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DM Sans Bold"/>
                </a:rPr>
                <a:t>05</a:t>
              </a:r>
            </a:p>
          </p:txBody>
        </p:sp>
      </p:grpSp>
      <p:grpSp>
        <p:nvGrpSpPr>
          <p:cNvPr name="Group 18" id="18"/>
          <p:cNvGrpSpPr/>
          <p:nvPr/>
        </p:nvGrpSpPr>
        <p:grpSpPr>
          <a:xfrm rot="0">
            <a:off x="6625268" y="1791775"/>
            <a:ext cx="5037464" cy="1268429"/>
            <a:chOff x="0" y="0"/>
            <a:chExt cx="1326739" cy="334072"/>
          </a:xfrm>
        </p:grpSpPr>
        <p:sp>
          <p:nvSpPr>
            <p:cNvPr name="Freeform 19" id="19"/>
            <p:cNvSpPr/>
            <p:nvPr/>
          </p:nvSpPr>
          <p:spPr>
            <a:xfrm flipH="false" flipV="false" rot="0">
              <a:off x="0" y="0"/>
              <a:ext cx="1326739" cy="334072"/>
            </a:xfrm>
            <a:custGeom>
              <a:avLst/>
              <a:gdLst/>
              <a:ahLst/>
              <a:cxnLst/>
              <a:rect r="r" b="b" t="t" l="l"/>
              <a:pathLst>
                <a:path h="334072" w="1326739">
                  <a:moveTo>
                    <a:pt x="52254" y="0"/>
                  </a:moveTo>
                  <a:lnTo>
                    <a:pt x="1274486" y="0"/>
                  </a:lnTo>
                  <a:cubicBezTo>
                    <a:pt x="1288344" y="0"/>
                    <a:pt x="1301635" y="5505"/>
                    <a:pt x="1311435" y="15305"/>
                  </a:cubicBezTo>
                  <a:cubicBezTo>
                    <a:pt x="1321234" y="25104"/>
                    <a:pt x="1326739" y="38395"/>
                    <a:pt x="1326739" y="52254"/>
                  </a:cubicBezTo>
                  <a:lnTo>
                    <a:pt x="1326739" y="281818"/>
                  </a:lnTo>
                  <a:cubicBezTo>
                    <a:pt x="1326739" y="310677"/>
                    <a:pt x="1303345" y="334072"/>
                    <a:pt x="1274486" y="334072"/>
                  </a:cubicBezTo>
                  <a:lnTo>
                    <a:pt x="52254" y="334072"/>
                  </a:lnTo>
                  <a:cubicBezTo>
                    <a:pt x="23395" y="334072"/>
                    <a:pt x="0" y="310677"/>
                    <a:pt x="0" y="281818"/>
                  </a:cubicBezTo>
                  <a:lnTo>
                    <a:pt x="0" y="52254"/>
                  </a:lnTo>
                  <a:cubicBezTo>
                    <a:pt x="0" y="23395"/>
                    <a:pt x="23395" y="0"/>
                    <a:pt x="52254" y="0"/>
                  </a:cubicBezTo>
                  <a:close/>
                </a:path>
              </a:pathLst>
            </a:custGeom>
            <a:solidFill>
              <a:srgbClr val="FFFFFF"/>
            </a:solidFill>
            <a:ln cap="rnd">
              <a:noFill/>
              <a:prstDash val="solid"/>
              <a:round/>
            </a:ln>
          </p:spPr>
        </p:sp>
        <p:sp>
          <p:nvSpPr>
            <p:cNvPr name="TextBox 20" id="20"/>
            <p:cNvSpPr txBox="true"/>
            <p:nvPr/>
          </p:nvSpPr>
          <p:spPr>
            <a:xfrm>
              <a:off x="0" y="0"/>
              <a:ext cx="1326739" cy="334072"/>
            </a:xfrm>
            <a:prstGeom prst="rect">
              <a:avLst/>
            </a:prstGeom>
          </p:spPr>
          <p:txBody>
            <a:bodyPr anchor="ctr" rtlCol="false" tIns="50800" lIns="50800" bIns="50800" rIns="50800"/>
            <a:lstStyle/>
            <a:p>
              <a:pPr algn="ctr" marL="0" indent="0" lvl="0">
                <a:lnSpc>
                  <a:spcPts val="7255"/>
                </a:lnSpc>
                <a:spcBef>
                  <a:spcPct val="0"/>
                </a:spcBef>
              </a:pPr>
              <a:r>
                <a:rPr lang="en-US" sz="6046">
                  <a:solidFill>
                    <a:srgbClr val="2B1511"/>
                  </a:solidFill>
                  <a:latin typeface="Canva Sans Bold"/>
                </a:rPr>
                <a:t>Overview</a:t>
              </a:r>
            </a:p>
          </p:txBody>
        </p:sp>
      </p:grpSp>
      <p:sp>
        <p:nvSpPr>
          <p:cNvPr name="Freeform 21" id="21"/>
          <p:cNvSpPr/>
          <p:nvPr/>
        </p:nvSpPr>
        <p:spPr>
          <a:xfrm flipH="false" flipV="false" rot="1095156">
            <a:off x="14074237" y="7160484"/>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2" id="22"/>
          <p:cNvSpPr txBox="true"/>
          <p:nvPr/>
        </p:nvSpPr>
        <p:spPr>
          <a:xfrm rot="0">
            <a:off x="851767" y="4945650"/>
            <a:ext cx="3176857" cy="357600"/>
          </a:xfrm>
          <a:prstGeom prst="rect">
            <a:avLst/>
          </a:prstGeom>
        </p:spPr>
        <p:txBody>
          <a:bodyPr anchor="t" rtlCol="false" tIns="0" lIns="0" bIns="0" rIns="0">
            <a:spAutoFit/>
          </a:bodyPr>
          <a:lstStyle/>
          <a:p>
            <a:pPr algn="ctr">
              <a:lnSpc>
                <a:spcPts val="2994"/>
              </a:lnSpc>
            </a:pPr>
            <a:r>
              <a:rPr lang="en-US" sz="2153">
                <a:solidFill>
                  <a:srgbClr val="000000"/>
                </a:solidFill>
                <a:latin typeface="DM Sans Bold"/>
              </a:rPr>
              <a:t>INTRODUCTION</a:t>
            </a:r>
          </a:p>
        </p:txBody>
      </p:sp>
      <p:sp>
        <p:nvSpPr>
          <p:cNvPr name="TextBox 23" id="23"/>
          <p:cNvSpPr txBox="true"/>
          <p:nvPr/>
        </p:nvSpPr>
        <p:spPr>
          <a:xfrm rot="0">
            <a:off x="10889504" y="5105400"/>
            <a:ext cx="3176857" cy="357600"/>
          </a:xfrm>
          <a:prstGeom prst="rect">
            <a:avLst/>
          </a:prstGeom>
        </p:spPr>
        <p:txBody>
          <a:bodyPr anchor="t" rtlCol="false" tIns="0" lIns="0" bIns="0" rIns="0">
            <a:spAutoFit/>
          </a:bodyPr>
          <a:lstStyle/>
          <a:p>
            <a:pPr algn="ctr">
              <a:lnSpc>
                <a:spcPts val="2994"/>
              </a:lnSpc>
            </a:pPr>
            <a:r>
              <a:rPr lang="en-US" sz="2153">
                <a:solidFill>
                  <a:srgbClr val="000000"/>
                </a:solidFill>
                <a:latin typeface="DM Sans Bold"/>
              </a:rPr>
              <a:t>DATA COLLECTION</a:t>
            </a:r>
          </a:p>
        </p:txBody>
      </p:sp>
      <p:sp>
        <p:nvSpPr>
          <p:cNvPr name="TextBox 24" id="24"/>
          <p:cNvSpPr txBox="true"/>
          <p:nvPr/>
        </p:nvSpPr>
        <p:spPr>
          <a:xfrm rot="0">
            <a:off x="7657982" y="7130143"/>
            <a:ext cx="3176857" cy="357600"/>
          </a:xfrm>
          <a:prstGeom prst="rect">
            <a:avLst/>
          </a:prstGeom>
        </p:spPr>
        <p:txBody>
          <a:bodyPr anchor="t" rtlCol="false" tIns="0" lIns="0" bIns="0" rIns="0">
            <a:spAutoFit/>
          </a:bodyPr>
          <a:lstStyle/>
          <a:p>
            <a:pPr algn="ctr">
              <a:lnSpc>
                <a:spcPts val="2994"/>
              </a:lnSpc>
            </a:pPr>
            <a:r>
              <a:rPr lang="en-US" sz="2153">
                <a:solidFill>
                  <a:srgbClr val="000000"/>
                </a:solidFill>
                <a:latin typeface="DM Sans Bold"/>
              </a:rPr>
              <a:t>DATA INSIGHTS</a:t>
            </a:r>
          </a:p>
        </p:txBody>
      </p:sp>
      <p:sp>
        <p:nvSpPr>
          <p:cNvPr name="TextBox 25" id="25"/>
          <p:cNvSpPr txBox="true"/>
          <p:nvPr/>
        </p:nvSpPr>
        <p:spPr>
          <a:xfrm rot="0">
            <a:off x="7236716" y="5066390"/>
            <a:ext cx="3176857" cy="357600"/>
          </a:xfrm>
          <a:prstGeom prst="rect">
            <a:avLst/>
          </a:prstGeom>
        </p:spPr>
        <p:txBody>
          <a:bodyPr anchor="t" rtlCol="false" tIns="0" lIns="0" bIns="0" rIns="0">
            <a:spAutoFit/>
          </a:bodyPr>
          <a:lstStyle/>
          <a:p>
            <a:pPr algn="ctr">
              <a:lnSpc>
                <a:spcPts val="2994"/>
              </a:lnSpc>
            </a:pPr>
            <a:r>
              <a:rPr lang="en-US" sz="2153">
                <a:solidFill>
                  <a:srgbClr val="000000"/>
                </a:solidFill>
                <a:latin typeface="DM Sans Semi-Bold"/>
              </a:rPr>
              <a:t>Research Questions:</a:t>
            </a:r>
          </a:p>
        </p:txBody>
      </p:sp>
      <p:sp>
        <p:nvSpPr>
          <p:cNvPr name="TextBox 26" id="26"/>
          <p:cNvSpPr txBox="true"/>
          <p:nvPr/>
        </p:nvSpPr>
        <p:spPr>
          <a:xfrm rot="0">
            <a:off x="14828395" y="5066390"/>
            <a:ext cx="3176857" cy="357600"/>
          </a:xfrm>
          <a:prstGeom prst="rect">
            <a:avLst/>
          </a:prstGeom>
        </p:spPr>
        <p:txBody>
          <a:bodyPr anchor="t" rtlCol="false" tIns="0" lIns="0" bIns="0" rIns="0">
            <a:spAutoFit/>
          </a:bodyPr>
          <a:lstStyle/>
          <a:p>
            <a:pPr algn="ctr">
              <a:lnSpc>
                <a:spcPts val="2994"/>
              </a:lnSpc>
            </a:pPr>
            <a:r>
              <a:rPr lang="en-US" sz="2153">
                <a:solidFill>
                  <a:srgbClr val="000000"/>
                </a:solidFill>
                <a:latin typeface="DM Sans Bold"/>
              </a:rPr>
              <a:t>DATA PREPROCESSING</a:t>
            </a:r>
          </a:p>
        </p:txBody>
      </p:sp>
      <p:grpSp>
        <p:nvGrpSpPr>
          <p:cNvPr name="Group 27" id="27"/>
          <p:cNvGrpSpPr/>
          <p:nvPr/>
        </p:nvGrpSpPr>
        <p:grpSpPr>
          <a:xfrm rot="0">
            <a:off x="13036870" y="-1312917"/>
            <a:ext cx="2625834" cy="2625834"/>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29" id="29"/>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30" id="30"/>
          <p:cNvGrpSpPr/>
          <p:nvPr/>
        </p:nvGrpSpPr>
        <p:grpSpPr>
          <a:xfrm rot="0">
            <a:off x="1752881" y="9161550"/>
            <a:ext cx="2625834" cy="2625834"/>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32" id="32"/>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33" id="33"/>
          <p:cNvGrpSpPr/>
          <p:nvPr/>
        </p:nvGrpSpPr>
        <p:grpSpPr>
          <a:xfrm rot="0">
            <a:off x="4947136" y="3957796"/>
            <a:ext cx="842477" cy="84247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35" id="35"/>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DM Sans Bold"/>
                </a:rPr>
                <a:t>02</a:t>
              </a:r>
            </a:p>
          </p:txBody>
        </p:sp>
      </p:grpSp>
      <p:sp>
        <p:nvSpPr>
          <p:cNvPr name="TextBox 36" id="36"/>
          <p:cNvSpPr txBox="true"/>
          <p:nvPr/>
        </p:nvSpPr>
        <p:spPr>
          <a:xfrm rot="0">
            <a:off x="3779946" y="4880652"/>
            <a:ext cx="3176857" cy="729075"/>
          </a:xfrm>
          <a:prstGeom prst="rect">
            <a:avLst/>
          </a:prstGeom>
        </p:spPr>
        <p:txBody>
          <a:bodyPr anchor="t" rtlCol="false" tIns="0" lIns="0" bIns="0" rIns="0">
            <a:spAutoFit/>
          </a:bodyPr>
          <a:lstStyle/>
          <a:p>
            <a:pPr algn="ctr">
              <a:lnSpc>
                <a:spcPts val="2994"/>
              </a:lnSpc>
            </a:pPr>
            <a:r>
              <a:rPr lang="en-US" sz="2153">
                <a:solidFill>
                  <a:srgbClr val="000000"/>
                </a:solidFill>
                <a:latin typeface="DM Sans Bold"/>
              </a:rPr>
              <a:t>Motivation and Purpose of</a:t>
            </a:r>
            <a:r>
              <a:rPr lang="en-US" sz="2153">
                <a:solidFill>
                  <a:srgbClr val="000000"/>
                </a:solidFill>
                <a:latin typeface="DM Sans Bold"/>
              </a:rPr>
              <a:t> research</a:t>
            </a:r>
          </a:p>
        </p:txBody>
      </p:sp>
      <p:grpSp>
        <p:nvGrpSpPr>
          <p:cNvPr name="Group 37" id="37"/>
          <p:cNvGrpSpPr/>
          <p:nvPr/>
        </p:nvGrpSpPr>
        <p:grpSpPr>
          <a:xfrm rot="0">
            <a:off x="1752881" y="5903325"/>
            <a:ext cx="842477" cy="842477"/>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39" id="39"/>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DM Sans Bold"/>
                </a:rPr>
                <a:t>06</a:t>
              </a:r>
            </a:p>
          </p:txBody>
        </p:sp>
      </p:grpSp>
      <p:sp>
        <p:nvSpPr>
          <p:cNvPr name="TextBox 40" id="40"/>
          <p:cNvSpPr txBox="true"/>
          <p:nvPr/>
        </p:nvSpPr>
        <p:spPr>
          <a:xfrm rot="0">
            <a:off x="820859" y="6944405"/>
            <a:ext cx="3176857" cy="729075"/>
          </a:xfrm>
          <a:prstGeom prst="rect">
            <a:avLst/>
          </a:prstGeom>
        </p:spPr>
        <p:txBody>
          <a:bodyPr anchor="t" rtlCol="false" tIns="0" lIns="0" bIns="0" rIns="0">
            <a:spAutoFit/>
          </a:bodyPr>
          <a:lstStyle/>
          <a:p>
            <a:pPr algn="ctr">
              <a:lnSpc>
                <a:spcPts val="2994"/>
              </a:lnSpc>
            </a:pPr>
            <a:r>
              <a:rPr lang="en-US" sz="2153">
                <a:solidFill>
                  <a:srgbClr val="000000"/>
                </a:solidFill>
                <a:latin typeface="DM Sans Bold"/>
              </a:rPr>
              <a:t>DESCRIPTIVE STATISTICS</a:t>
            </a:r>
          </a:p>
        </p:txBody>
      </p:sp>
      <p:grpSp>
        <p:nvGrpSpPr>
          <p:cNvPr name="Group 41" id="41"/>
          <p:cNvGrpSpPr/>
          <p:nvPr/>
        </p:nvGrpSpPr>
        <p:grpSpPr>
          <a:xfrm rot="0">
            <a:off x="5124667" y="5868148"/>
            <a:ext cx="842477" cy="84247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3" id="43"/>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DM Sans Bold"/>
                </a:rPr>
                <a:t>07</a:t>
              </a:r>
            </a:p>
          </p:txBody>
        </p:sp>
      </p:grpSp>
      <p:sp>
        <p:nvSpPr>
          <p:cNvPr name="TextBox 44" id="44"/>
          <p:cNvSpPr txBox="true"/>
          <p:nvPr/>
        </p:nvSpPr>
        <p:spPr>
          <a:xfrm rot="0">
            <a:off x="3997715" y="7110675"/>
            <a:ext cx="3176857" cy="357600"/>
          </a:xfrm>
          <a:prstGeom prst="rect">
            <a:avLst/>
          </a:prstGeom>
        </p:spPr>
        <p:txBody>
          <a:bodyPr anchor="t" rtlCol="false" tIns="0" lIns="0" bIns="0" rIns="0">
            <a:spAutoFit/>
          </a:bodyPr>
          <a:lstStyle/>
          <a:p>
            <a:pPr algn="ctr">
              <a:lnSpc>
                <a:spcPts val="2994"/>
              </a:lnSpc>
            </a:pPr>
            <a:r>
              <a:rPr lang="en-US" sz="2153">
                <a:solidFill>
                  <a:srgbClr val="000000"/>
                </a:solidFill>
                <a:latin typeface="DM Sans Bold"/>
              </a:rPr>
              <a:t>DATA VISUALIZATION</a:t>
            </a:r>
          </a:p>
        </p:txBody>
      </p:sp>
      <p:grpSp>
        <p:nvGrpSpPr>
          <p:cNvPr name="Group 45" id="45"/>
          <p:cNvGrpSpPr/>
          <p:nvPr/>
        </p:nvGrpSpPr>
        <p:grpSpPr>
          <a:xfrm rot="0">
            <a:off x="15574346" y="5868148"/>
            <a:ext cx="842477" cy="842477"/>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7" id="47"/>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DM Sans Bold"/>
                </a:rPr>
                <a:t>10</a:t>
              </a:r>
            </a:p>
          </p:txBody>
        </p:sp>
      </p:grpSp>
      <p:sp>
        <p:nvSpPr>
          <p:cNvPr name="TextBox 48" id="48"/>
          <p:cNvSpPr txBox="true"/>
          <p:nvPr/>
        </p:nvSpPr>
        <p:spPr>
          <a:xfrm rot="0">
            <a:off x="14407156" y="6944405"/>
            <a:ext cx="3176857" cy="357600"/>
          </a:xfrm>
          <a:prstGeom prst="rect">
            <a:avLst/>
          </a:prstGeom>
        </p:spPr>
        <p:txBody>
          <a:bodyPr anchor="t" rtlCol="false" tIns="0" lIns="0" bIns="0" rIns="0">
            <a:spAutoFit/>
          </a:bodyPr>
          <a:lstStyle/>
          <a:p>
            <a:pPr algn="ctr">
              <a:lnSpc>
                <a:spcPts val="2994"/>
              </a:lnSpc>
            </a:pPr>
            <a:r>
              <a:rPr lang="en-US" sz="2153">
                <a:solidFill>
                  <a:srgbClr val="000000"/>
                </a:solidFill>
                <a:latin typeface="DM Sans Bold"/>
              </a:rPr>
              <a:t>CONCLUSION</a:t>
            </a:r>
          </a:p>
        </p:txBody>
      </p:sp>
      <p:grpSp>
        <p:nvGrpSpPr>
          <p:cNvPr name="Group 49" id="49"/>
          <p:cNvGrpSpPr/>
          <p:nvPr/>
        </p:nvGrpSpPr>
        <p:grpSpPr>
          <a:xfrm rot="0">
            <a:off x="12056694" y="5903325"/>
            <a:ext cx="842477" cy="842477"/>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51" id="51"/>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sz="3549">
                  <a:solidFill>
                    <a:srgbClr val="FFFFFF"/>
                  </a:solidFill>
                  <a:latin typeface="DM Sans Bold"/>
                </a:rPr>
                <a:t>09</a:t>
              </a:r>
            </a:p>
          </p:txBody>
        </p:sp>
      </p:grpSp>
      <p:sp>
        <p:nvSpPr>
          <p:cNvPr name="TextBox 52" id="52"/>
          <p:cNvSpPr txBox="true"/>
          <p:nvPr/>
        </p:nvSpPr>
        <p:spPr>
          <a:xfrm rot="0">
            <a:off x="11103785" y="7130143"/>
            <a:ext cx="3176857" cy="729075"/>
          </a:xfrm>
          <a:prstGeom prst="rect">
            <a:avLst/>
          </a:prstGeom>
        </p:spPr>
        <p:txBody>
          <a:bodyPr anchor="t" rtlCol="false" tIns="0" lIns="0" bIns="0" rIns="0">
            <a:spAutoFit/>
          </a:bodyPr>
          <a:lstStyle/>
          <a:p>
            <a:pPr algn="ctr">
              <a:lnSpc>
                <a:spcPts val="2994"/>
              </a:lnSpc>
            </a:pPr>
            <a:r>
              <a:rPr lang="en-US" sz="2153">
                <a:solidFill>
                  <a:srgbClr val="000000"/>
                </a:solidFill>
                <a:latin typeface="DM Sans Bold"/>
              </a:rPr>
              <a:t>CHALLENGES &amp; LIMITAIONS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0B15E"/>
        </a:solidFill>
      </p:bgPr>
    </p:bg>
    <p:spTree>
      <p:nvGrpSpPr>
        <p:cNvPr id="1" name=""/>
        <p:cNvGrpSpPr/>
        <p:nvPr/>
      </p:nvGrpSpPr>
      <p:grpSpPr>
        <a:xfrm>
          <a:off x="0" y="0"/>
          <a:ext cx="0" cy="0"/>
          <a:chOff x="0" y="0"/>
          <a:chExt cx="0" cy="0"/>
        </a:xfrm>
      </p:grpSpPr>
      <p:grpSp>
        <p:nvGrpSpPr>
          <p:cNvPr name="Group 2" id="2"/>
          <p:cNvGrpSpPr/>
          <p:nvPr/>
        </p:nvGrpSpPr>
        <p:grpSpPr>
          <a:xfrm rot="0">
            <a:off x="-2368812" y="-3766275"/>
            <a:ext cx="12607523" cy="1260752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B"/>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a:grpSpLocks noChangeAspect="true"/>
          </p:cNvGrpSpPr>
          <p:nvPr/>
        </p:nvGrpSpPr>
        <p:grpSpPr>
          <a:xfrm rot="0">
            <a:off x="10238711" y="2312437"/>
            <a:ext cx="7842561" cy="7842561"/>
            <a:chOff x="0" y="0"/>
            <a:chExt cx="6350000" cy="6350000"/>
          </a:xfrm>
        </p:grpSpPr>
        <p:sp>
          <p:nvSpPr>
            <p:cNvPr name="Freeform 6" id="6"/>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FFFAEB"/>
            </a:solidFill>
          </p:spPr>
        </p:sp>
        <p:sp>
          <p:nvSpPr>
            <p:cNvPr name="Freeform 7" id="7"/>
            <p:cNvSpPr/>
            <p:nvPr/>
          </p:nvSpPr>
          <p:spPr>
            <a:xfrm flipH="false" flipV="false" rot="0">
              <a:off x="400267" y="526623"/>
              <a:ext cx="5549466" cy="5296755"/>
            </a:xfrm>
            <a:custGeom>
              <a:avLst/>
              <a:gdLst/>
              <a:ahLst/>
              <a:cxnLst/>
              <a:rect r="r" b="b" t="t" l="l"/>
              <a:pathLst>
                <a:path h="5296755" w="5549466">
                  <a:moveTo>
                    <a:pt x="2774733" y="4237"/>
                  </a:moveTo>
                  <a:cubicBezTo>
                    <a:pt x="1827256" y="0"/>
                    <a:pt x="949932" y="503041"/>
                    <a:pt x="474966" y="1322882"/>
                  </a:cubicBezTo>
                  <a:cubicBezTo>
                    <a:pt x="0" y="2142722"/>
                    <a:pt x="0" y="3154032"/>
                    <a:pt x="474966" y="3973872"/>
                  </a:cubicBezTo>
                  <a:cubicBezTo>
                    <a:pt x="949932" y="4793713"/>
                    <a:pt x="1827256" y="5296754"/>
                    <a:pt x="2774733" y="5292517"/>
                  </a:cubicBezTo>
                  <a:cubicBezTo>
                    <a:pt x="3722210" y="5296754"/>
                    <a:pt x="4599534" y="4793713"/>
                    <a:pt x="5074500" y="3973872"/>
                  </a:cubicBezTo>
                  <a:cubicBezTo>
                    <a:pt x="5549466" y="3154032"/>
                    <a:pt x="5549466" y="2142722"/>
                    <a:pt x="5074500" y="1322882"/>
                  </a:cubicBezTo>
                  <a:cubicBezTo>
                    <a:pt x="4599534" y="503041"/>
                    <a:pt x="3722210" y="0"/>
                    <a:pt x="2774733" y="4237"/>
                  </a:cubicBezTo>
                  <a:close/>
                </a:path>
              </a:pathLst>
            </a:custGeom>
            <a:blipFill>
              <a:blip r:embed="rId2"/>
              <a:stretch>
                <a:fillRect l="-24902" t="0" r="-24902" b="0"/>
              </a:stretch>
            </a:blipFill>
          </p:spPr>
        </p:sp>
      </p:grpSp>
      <p:sp>
        <p:nvSpPr>
          <p:cNvPr name="Freeform 8" id="8"/>
          <p:cNvSpPr/>
          <p:nvPr/>
        </p:nvSpPr>
        <p:spPr>
          <a:xfrm flipH="false" flipV="false" rot="0">
            <a:off x="15652706" y="-1342412"/>
            <a:ext cx="4320933" cy="2371112"/>
          </a:xfrm>
          <a:custGeom>
            <a:avLst/>
            <a:gdLst/>
            <a:ahLst/>
            <a:cxnLst/>
            <a:rect r="r" b="b" t="t" l="l"/>
            <a:pathLst>
              <a:path h="2371112" w="4320933">
                <a:moveTo>
                  <a:pt x="0" y="0"/>
                </a:moveTo>
                <a:lnTo>
                  <a:pt x="4320933" y="0"/>
                </a:lnTo>
                <a:lnTo>
                  <a:pt x="4320933" y="2371112"/>
                </a:lnTo>
                <a:lnTo>
                  <a:pt x="0" y="23711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360469" y="9331122"/>
            <a:ext cx="3924501" cy="2153570"/>
          </a:xfrm>
          <a:custGeom>
            <a:avLst/>
            <a:gdLst/>
            <a:ahLst/>
            <a:cxnLst/>
            <a:rect r="r" b="b" t="t" l="l"/>
            <a:pathLst>
              <a:path h="2153570" w="3924501">
                <a:moveTo>
                  <a:pt x="0" y="0"/>
                </a:moveTo>
                <a:lnTo>
                  <a:pt x="3924501" y="0"/>
                </a:lnTo>
                <a:lnTo>
                  <a:pt x="3924501" y="2153570"/>
                </a:lnTo>
                <a:lnTo>
                  <a:pt x="0" y="2153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055924" y="2302912"/>
            <a:ext cx="5515092" cy="770226"/>
          </a:xfrm>
          <a:prstGeom prst="rect">
            <a:avLst/>
          </a:prstGeom>
        </p:spPr>
        <p:txBody>
          <a:bodyPr anchor="t" rtlCol="false" tIns="0" lIns="0" bIns="0" rIns="0">
            <a:spAutoFit/>
          </a:bodyPr>
          <a:lstStyle/>
          <a:p>
            <a:pPr algn="l" marL="0" indent="0" lvl="0">
              <a:lnSpc>
                <a:spcPts val="6035"/>
              </a:lnSpc>
              <a:spcBef>
                <a:spcPct val="0"/>
              </a:spcBef>
            </a:pPr>
            <a:r>
              <a:rPr lang="en-US" sz="5029">
                <a:solidFill>
                  <a:srgbClr val="2B1511"/>
                </a:solidFill>
                <a:latin typeface="Canva Sans Bold"/>
              </a:rPr>
              <a:t>INTRODUCTION</a:t>
            </a:r>
          </a:p>
        </p:txBody>
      </p:sp>
      <p:sp>
        <p:nvSpPr>
          <p:cNvPr name="TextBox 11" id="11"/>
          <p:cNvSpPr txBox="true"/>
          <p:nvPr/>
        </p:nvSpPr>
        <p:spPr>
          <a:xfrm rot="0">
            <a:off x="482941" y="3938493"/>
            <a:ext cx="8661059" cy="2436204"/>
          </a:xfrm>
          <a:prstGeom prst="rect">
            <a:avLst/>
          </a:prstGeom>
        </p:spPr>
        <p:txBody>
          <a:bodyPr anchor="t" rtlCol="false" tIns="0" lIns="0" bIns="0" rIns="0">
            <a:spAutoFit/>
          </a:bodyPr>
          <a:lstStyle/>
          <a:p>
            <a:pPr algn="ctr">
              <a:lnSpc>
                <a:spcPts val="3271"/>
              </a:lnSpc>
            </a:pPr>
            <a:r>
              <a:rPr lang="en-US" sz="2336">
                <a:solidFill>
                  <a:srgbClr val="2B1511"/>
                </a:solidFill>
                <a:latin typeface="DM Sans"/>
              </a:rPr>
              <a:t>Explores how people decide what to study by looking at the things that influence their choices.</a:t>
            </a:r>
          </a:p>
          <a:p>
            <a:pPr algn="ctr">
              <a:lnSpc>
                <a:spcPts val="3271"/>
              </a:lnSpc>
              <a:spcBef>
                <a:spcPct val="0"/>
              </a:spcBef>
            </a:pPr>
            <a:r>
              <a:rPr lang="en-US" sz="2336">
                <a:solidFill>
                  <a:srgbClr val="2B1511"/>
                </a:solidFill>
                <a:latin typeface="DM Sans"/>
              </a:rPr>
              <a:t> It's like peeling back layers to see what's really behind your decisions. We'll dig into why "He/She" might pick a certain course, considering their own interests, what others say, and what society expects.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22460" y="-509784"/>
            <a:ext cx="19132920" cy="1829748"/>
            <a:chOff x="0" y="0"/>
            <a:chExt cx="5039123" cy="481909"/>
          </a:xfrm>
        </p:grpSpPr>
        <p:sp>
          <p:nvSpPr>
            <p:cNvPr name="Freeform 3" id="3"/>
            <p:cNvSpPr/>
            <p:nvPr/>
          </p:nvSpPr>
          <p:spPr>
            <a:xfrm flipH="false" flipV="false" rot="0">
              <a:off x="0" y="0"/>
              <a:ext cx="5039123" cy="481909"/>
            </a:xfrm>
            <a:custGeom>
              <a:avLst/>
              <a:gdLst/>
              <a:ahLst/>
              <a:cxnLst/>
              <a:rect r="r" b="b" t="t" l="l"/>
              <a:pathLst>
                <a:path h="481909" w="5039123">
                  <a:moveTo>
                    <a:pt x="0" y="0"/>
                  </a:moveTo>
                  <a:lnTo>
                    <a:pt x="5039123" y="0"/>
                  </a:lnTo>
                  <a:lnTo>
                    <a:pt x="5039123" y="481909"/>
                  </a:lnTo>
                  <a:lnTo>
                    <a:pt x="0" y="481909"/>
                  </a:lnTo>
                  <a:close/>
                </a:path>
              </a:pathLst>
            </a:custGeom>
            <a:solidFill>
              <a:srgbClr val="E0B15E"/>
            </a:solidFill>
          </p:spPr>
        </p:sp>
        <p:sp>
          <p:nvSpPr>
            <p:cNvPr name="TextBox 4" id="4"/>
            <p:cNvSpPr txBox="true"/>
            <p:nvPr/>
          </p:nvSpPr>
          <p:spPr>
            <a:xfrm>
              <a:off x="0" y="-28575"/>
              <a:ext cx="5039123" cy="510484"/>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4302155" y="0"/>
            <a:ext cx="10660197" cy="1319963"/>
            <a:chOff x="0" y="0"/>
            <a:chExt cx="2807624" cy="347645"/>
          </a:xfrm>
        </p:grpSpPr>
        <p:sp>
          <p:nvSpPr>
            <p:cNvPr name="Freeform 6" id="6"/>
            <p:cNvSpPr/>
            <p:nvPr/>
          </p:nvSpPr>
          <p:spPr>
            <a:xfrm flipH="false" flipV="false" rot="0">
              <a:off x="0" y="0"/>
              <a:ext cx="2807624" cy="347645"/>
            </a:xfrm>
            <a:custGeom>
              <a:avLst/>
              <a:gdLst/>
              <a:ahLst/>
              <a:cxnLst/>
              <a:rect r="r" b="b" t="t" l="l"/>
              <a:pathLst>
                <a:path h="347645" w="2807624">
                  <a:moveTo>
                    <a:pt x="8715" y="0"/>
                  </a:moveTo>
                  <a:lnTo>
                    <a:pt x="2798909" y="0"/>
                  </a:lnTo>
                  <a:cubicBezTo>
                    <a:pt x="2801220" y="0"/>
                    <a:pt x="2803437" y="918"/>
                    <a:pt x="2805071" y="2553"/>
                  </a:cubicBezTo>
                  <a:cubicBezTo>
                    <a:pt x="2806706" y="4187"/>
                    <a:pt x="2807624" y="6404"/>
                    <a:pt x="2807624" y="8715"/>
                  </a:cubicBezTo>
                  <a:lnTo>
                    <a:pt x="2807624" y="338930"/>
                  </a:lnTo>
                  <a:cubicBezTo>
                    <a:pt x="2807624" y="343743"/>
                    <a:pt x="2803722" y="347645"/>
                    <a:pt x="2798909" y="347645"/>
                  </a:cubicBezTo>
                  <a:lnTo>
                    <a:pt x="8715" y="347645"/>
                  </a:lnTo>
                  <a:cubicBezTo>
                    <a:pt x="6404" y="347645"/>
                    <a:pt x="4187" y="346726"/>
                    <a:pt x="2553" y="345092"/>
                  </a:cubicBezTo>
                  <a:cubicBezTo>
                    <a:pt x="918" y="343458"/>
                    <a:pt x="0" y="341241"/>
                    <a:pt x="0" y="338930"/>
                  </a:cubicBezTo>
                  <a:lnTo>
                    <a:pt x="0" y="8715"/>
                  </a:lnTo>
                  <a:cubicBezTo>
                    <a:pt x="0" y="3902"/>
                    <a:pt x="3902" y="0"/>
                    <a:pt x="8715" y="0"/>
                  </a:cubicBezTo>
                  <a:close/>
                </a:path>
              </a:pathLst>
            </a:custGeom>
            <a:solidFill>
              <a:srgbClr val="FFFFFF"/>
            </a:solidFill>
            <a:ln cap="sq">
              <a:noFill/>
              <a:prstDash val="solid"/>
              <a:miter/>
            </a:ln>
          </p:spPr>
        </p:sp>
        <p:sp>
          <p:nvSpPr>
            <p:cNvPr name="TextBox 7" id="7"/>
            <p:cNvSpPr txBox="true"/>
            <p:nvPr/>
          </p:nvSpPr>
          <p:spPr>
            <a:xfrm>
              <a:off x="0" y="-66675"/>
              <a:ext cx="2807624" cy="414320"/>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2B1511"/>
                  </a:solidFill>
                  <a:latin typeface="Canva Sans Bold"/>
                </a:rPr>
                <a:t>Motivation and Purpose of  research</a:t>
              </a:r>
            </a:p>
          </p:txBody>
        </p:sp>
      </p:grpSp>
      <p:sp>
        <p:nvSpPr>
          <p:cNvPr name="TextBox 8" id="8"/>
          <p:cNvSpPr txBox="true"/>
          <p:nvPr/>
        </p:nvSpPr>
        <p:spPr>
          <a:xfrm rot="0">
            <a:off x="0" y="1437316"/>
            <a:ext cx="18288000" cy="8936060"/>
          </a:xfrm>
          <a:prstGeom prst="rect">
            <a:avLst/>
          </a:prstGeom>
        </p:spPr>
        <p:txBody>
          <a:bodyPr anchor="t" rtlCol="false" tIns="0" lIns="0" bIns="0" rIns="0">
            <a:spAutoFit/>
          </a:bodyPr>
          <a:lstStyle/>
          <a:p>
            <a:pPr marL="553048" indent="-276524" lvl="1">
              <a:lnSpc>
                <a:spcPts val="3586"/>
              </a:lnSpc>
              <a:buAutoNum type="arabicPeriod" startAt="1"/>
            </a:pPr>
            <a:r>
              <a:rPr lang="en-US" sz="2561">
                <a:solidFill>
                  <a:srgbClr val="000000"/>
                </a:solidFill>
                <a:latin typeface="DM Sans Semi-Bold"/>
              </a:rPr>
              <a:t>Exploring Decision-Making Dynamics</a:t>
            </a:r>
            <a:r>
              <a:rPr lang="en-US" sz="2561">
                <a:solidFill>
                  <a:srgbClr val="000000"/>
                </a:solidFill>
                <a:latin typeface="DM Sans"/>
              </a:rPr>
              <a:t>: The primary motivation of this research is to delve into the decision-making dynamics behind students' course selection process. By understanding the factors that influence students' choices, we aim to gain insights into their motivations, aspirations, and challenges.</a:t>
            </a:r>
          </a:p>
          <a:p>
            <a:pPr marL="553048" indent="-276524" lvl="1">
              <a:lnSpc>
                <a:spcPts val="3586"/>
              </a:lnSpc>
              <a:buAutoNum type="arabicPeriod" startAt="1"/>
            </a:pPr>
            <a:r>
              <a:rPr lang="en-US" sz="2561">
                <a:solidFill>
                  <a:srgbClr val="000000"/>
                </a:solidFill>
                <a:latin typeface="DM Sans Semi-Bold"/>
              </a:rPr>
              <a:t>Informing Educational Practices</a:t>
            </a:r>
            <a:r>
              <a:rPr lang="en-US" sz="2561">
                <a:solidFill>
                  <a:srgbClr val="000000"/>
                </a:solidFill>
                <a:latin typeface="DM Sans"/>
              </a:rPr>
              <a:t>: One of the key purposes of this research is to inform educational practices and policies. By uncovering the factors that shape students' course selection decisions, we can provide valuable insights to educational institutions, policymakers, and stakeholders. This information can be used to tailor educational programs, support services, and resources to better meet the needs and preferences of students.</a:t>
            </a:r>
          </a:p>
          <a:p>
            <a:pPr marL="553048" indent="-276524" lvl="1">
              <a:lnSpc>
                <a:spcPts val="3586"/>
              </a:lnSpc>
              <a:buAutoNum type="arabicPeriod" startAt="1"/>
            </a:pPr>
            <a:r>
              <a:rPr lang="en-US" sz="2561">
                <a:solidFill>
                  <a:srgbClr val="000000"/>
                </a:solidFill>
                <a:latin typeface="DM Sans Semi-Bold"/>
              </a:rPr>
              <a:t>Empowering Student Decision-Making</a:t>
            </a:r>
            <a:r>
              <a:rPr lang="en-US" sz="2561">
                <a:solidFill>
                  <a:srgbClr val="000000"/>
                </a:solidFill>
                <a:latin typeface="DM Sans"/>
              </a:rPr>
              <a:t>: We believe that empowering students to make informed decisions about their education is essential for their academic success and future career prospects. Through our research, we aim to equip students with the knowledge and understanding they need to navigate the course selection process effectively.</a:t>
            </a:r>
          </a:p>
          <a:p>
            <a:pPr marL="553048" indent="-276524" lvl="1">
              <a:lnSpc>
                <a:spcPts val="3586"/>
              </a:lnSpc>
              <a:buAutoNum type="arabicPeriod" startAt="1"/>
            </a:pPr>
            <a:r>
              <a:rPr lang="en-US" sz="2561">
                <a:solidFill>
                  <a:srgbClr val="000000"/>
                </a:solidFill>
                <a:latin typeface="DM Sans Semi-Bold"/>
              </a:rPr>
              <a:t>Enhancing Student Engagement and Satisfaction</a:t>
            </a:r>
            <a:r>
              <a:rPr lang="en-US" sz="2561">
                <a:solidFill>
                  <a:srgbClr val="000000"/>
                </a:solidFill>
                <a:latin typeface="DM Sans"/>
              </a:rPr>
              <a:t>: By understanding what motivates students to choose particular courses of study, educational institutions can better engage with their student population and enhance overall satisfaction. Our research aims to identify areas where improvements can be made to enhance the student experience and promote academic success.</a:t>
            </a:r>
          </a:p>
          <a:p>
            <a:pPr marL="553048" indent="-276524" lvl="1">
              <a:lnSpc>
                <a:spcPts val="3586"/>
              </a:lnSpc>
              <a:buAutoNum type="arabicPeriod" startAt="1"/>
            </a:pPr>
            <a:r>
              <a:rPr lang="en-US" sz="2561">
                <a:solidFill>
                  <a:srgbClr val="000000"/>
                </a:solidFill>
                <a:latin typeface="DM Sans Semi-Bold"/>
              </a:rPr>
              <a:t>Contributing to the Scholarship of Teaching and Learning</a:t>
            </a:r>
            <a:r>
              <a:rPr lang="en-US" sz="2561">
                <a:solidFill>
                  <a:srgbClr val="000000"/>
                </a:solidFill>
                <a:latin typeface="DM Sans"/>
              </a:rPr>
              <a:t>: Lastly, our research contributes to the scholarship of teaching and learning by providing valuable insights into student behaviors and decision-making processes within the educational context. By sharing our findings with the broader academic community, we hope to stimulate further research and discussion on this important topic.</a:t>
            </a:r>
          </a:p>
          <a:p>
            <a:pPr>
              <a:lnSpc>
                <a:spcPts val="3586"/>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0B15E"/>
        </a:solidFill>
      </p:bgPr>
    </p:bg>
    <p:spTree>
      <p:nvGrpSpPr>
        <p:cNvPr id="1" name=""/>
        <p:cNvGrpSpPr/>
        <p:nvPr/>
      </p:nvGrpSpPr>
      <p:grpSpPr>
        <a:xfrm>
          <a:off x="0" y="0"/>
          <a:ext cx="0" cy="0"/>
          <a:chOff x="0" y="0"/>
          <a:chExt cx="0" cy="0"/>
        </a:xfrm>
      </p:grpSpPr>
      <p:grpSp>
        <p:nvGrpSpPr>
          <p:cNvPr name="Group 2" id="2"/>
          <p:cNvGrpSpPr/>
          <p:nvPr/>
        </p:nvGrpSpPr>
        <p:grpSpPr>
          <a:xfrm rot="0">
            <a:off x="-372816" y="-3533652"/>
            <a:ext cx="19033632" cy="1903363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B"/>
            </a:solidFill>
            <a:ln cap="sq">
              <a:noFill/>
              <a:prstDash val="solid"/>
              <a:miter/>
            </a:ln>
          </p:spPr>
        </p:sp>
        <p:sp>
          <p:nvSpPr>
            <p:cNvPr name="TextBox 4" id="4"/>
            <p:cNvSpPr txBox="true"/>
            <p:nvPr/>
          </p:nvSpPr>
          <p:spPr>
            <a:xfrm>
              <a:off x="76200" y="9525"/>
              <a:ext cx="660400" cy="727075"/>
            </a:xfrm>
            <a:prstGeom prst="rect">
              <a:avLst/>
            </a:prstGeom>
          </p:spPr>
          <p:txBody>
            <a:bodyPr anchor="ctr" rtlCol="false" tIns="50800" lIns="50800" bIns="50800" rIns="50800"/>
            <a:lstStyle/>
            <a:p>
              <a:pPr algn="ctr" marL="0" indent="0" lvl="0">
                <a:lnSpc>
                  <a:spcPts val="4829"/>
                </a:lnSpc>
                <a:spcBef>
                  <a:spcPct val="0"/>
                </a:spcBef>
              </a:pPr>
            </a:p>
          </p:txBody>
        </p:sp>
      </p:grpSp>
      <p:sp>
        <p:nvSpPr>
          <p:cNvPr name="Freeform 5" id="5"/>
          <p:cNvSpPr/>
          <p:nvPr/>
        </p:nvSpPr>
        <p:spPr>
          <a:xfrm flipH="false" flipV="false" rot="0">
            <a:off x="15652706" y="-1342412"/>
            <a:ext cx="4320933" cy="2371112"/>
          </a:xfrm>
          <a:custGeom>
            <a:avLst/>
            <a:gdLst/>
            <a:ahLst/>
            <a:cxnLst/>
            <a:rect r="r" b="b" t="t" l="l"/>
            <a:pathLst>
              <a:path h="2371112" w="4320933">
                <a:moveTo>
                  <a:pt x="0" y="0"/>
                </a:moveTo>
                <a:lnTo>
                  <a:pt x="4320933" y="0"/>
                </a:lnTo>
                <a:lnTo>
                  <a:pt x="4320933" y="2371112"/>
                </a:lnTo>
                <a:lnTo>
                  <a:pt x="0" y="23711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60469" y="9331122"/>
            <a:ext cx="3924501" cy="2153570"/>
          </a:xfrm>
          <a:custGeom>
            <a:avLst/>
            <a:gdLst/>
            <a:ahLst/>
            <a:cxnLst/>
            <a:rect r="r" b="b" t="t" l="l"/>
            <a:pathLst>
              <a:path h="2153570" w="3924501">
                <a:moveTo>
                  <a:pt x="0" y="0"/>
                </a:moveTo>
                <a:lnTo>
                  <a:pt x="3924501" y="0"/>
                </a:lnTo>
                <a:lnTo>
                  <a:pt x="3924501" y="2153570"/>
                </a:lnTo>
                <a:lnTo>
                  <a:pt x="0" y="2153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761634"/>
            <a:ext cx="16230600" cy="9376926"/>
          </a:xfrm>
          <a:prstGeom prst="rect">
            <a:avLst/>
          </a:prstGeom>
        </p:spPr>
        <p:txBody>
          <a:bodyPr anchor="t" rtlCol="false" tIns="0" lIns="0" bIns="0" rIns="0">
            <a:spAutoFit/>
          </a:bodyPr>
          <a:lstStyle/>
          <a:p>
            <a:pPr marL="465609" indent="-232805" lvl="1">
              <a:lnSpc>
                <a:spcPts val="3019"/>
              </a:lnSpc>
              <a:buAutoNum type="arabicPeriod" startAt="1"/>
            </a:pPr>
            <a:r>
              <a:rPr lang="en-US" sz="2156">
                <a:solidFill>
                  <a:srgbClr val="2B1511"/>
                </a:solidFill>
                <a:latin typeface="DM Sans Semi-Bold"/>
              </a:rPr>
              <a:t>Influence of Peer Recommendations</a:t>
            </a:r>
            <a:r>
              <a:rPr lang="en-US" sz="2156">
                <a:solidFill>
                  <a:srgbClr val="2B1511"/>
                </a:solidFill>
                <a:latin typeface="DM Sans"/>
              </a:rPr>
              <a:t>: To what extent do recommendations from peers influence students' decisions when selecting a course of study?</a:t>
            </a:r>
          </a:p>
          <a:p>
            <a:pPr marL="465609" indent="-232805" lvl="1">
              <a:lnSpc>
                <a:spcPts val="3019"/>
              </a:lnSpc>
              <a:buAutoNum type="arabicPeriod" startAt="1"/>
            </a:pPr>
            <a:r>
              <a:rPr lang="en-US" sz="2156">
                <a:solidFill>
                  <a:srgbClr val="2B1511"/>
                </a:solidFill>
                <a:latin typeface="DM Sans Semi-Bold"/>
              </a:rPr>
              <a:t>Impact of Academic Guidance</a:t>
            </a:r>
            <a:r>
              <a:rPr lang="en-US" sz="2156">
                <a:solidFill>
                  <a:srgbClr val="2B1511"/>
                </a:solidFill>
                <a:latin typeface="DM Sans"/>
              </a:rPr>
              <a:t>: How does seeking advice or guidance from teachers, counselors, or mentors affect students' decision-making process when choosing what to study?</a:t>
            </a:r>
          </a:p>
          <a:p>
            <a:pPr marL="465609" indent="-232805" lvl="1">
              <a:lnSpc>
                <a:spcPts val="3019"/>
              </a:lnSpc>
              <a:buAutoNum type="arabicPeriod" startAt="1"/>
            </a:pPr>
            <a:r>
              <a:rPr lang="en-US" sz="2156">
                <a:solidFill>
                  <a:srgbClr val="2B1511"/>
                </a:solidFill>
                <a:latin typeface="DM Sans Semi-Bold"/>
              </a:rPr>
              <a:t>Role of Financial Stability</a:t>
            </a:r>
            <a:r>
              <a:rPr lang="en-US" sz="2156">
                <a:solidFill>
                  <a:srgbClr val="2B1511"/>
                </a:solidFill>
                <a:latin typeface="DM Sans"/>
              </a:rPr>
              <a:t>: What role does financial stability play in students' decision-making process, and how does it influence their course selection?</a:t>
            </a:r>
          </a:p>
          <a:p>
            <a:pPr marL="465609" indent="-232805" lvl="1">
              <a:lnSpc>
                <a:spcPts val="3019"/>
              </a:lnSpc>
              <a:buAutoNum type="arabicPeriod" startAt="1"/>
            </a:pPr>
            <a:r>
              <a:rPr lang="en-US" sz="2156">
                <a:solidFill>
                  <a:srgbClr val="2B1511"/>
                </a:solidFill>
                <a:latin typeface="DM Sans Semi-Bold"/>
              </a:rPr>
              <a:t>Degree of Self-Reflection</a:t>
            </a:r>
            <a:r>
              <a:rPr lang="en-US" sz="2156">
                <a:solidFill>
                  <a:srgbClr val="2B1511"/>
                </a:solidFill>
                <a:latin typeface="DM Sans"/>
              </a:rPr>
              <a:t>: To what extent do students rely on self-reflection when determining what to study, and how does this influence their decision-making?</a:t>
            </a:r>
          </a:p>
          <a:p>
            <a:pPr marL="465609" indent="-232805" lvl="1">
              <a:lnSpc>
                <a:spcPts val="3019"/>
              </a:lnSpc>
              <a:buAutoNum type="arabicPeriod" startAt="1"/>
            </a:pPr>
            <a:r>
              <a:rPr lang="en-US" sz="2156">
                <a:solidFill>
                  <a:srgbClr val="2B1511"/>
                </a:solidFill>
                <a:latin typeface="DM Sans Semi-Bold"/>
              </a:rPr>
              <a:t>Handling Overwhelm</a:t>
            </a:r>
            <a:r>
              <a:rPr lang="en-US" sz="2156">
                <a:solidFill>
                  <a:srgbClr val="2B1511"/>
                </a:solidFill>
                <a:latin typeface="DM Sans"/>
              </a:rPr>
              <a:t>: How do students cope with feeling overwhelmed or confused by the multitude of options available when deciding what to study?</a:t>
            </a:r>
          </a:p>
          <a:p>
            <a:pPr marL="465609" indent="-232805" lvl="1">
              <a:lnSpc>
                <a:spcPts val="3019"/>
              </a:lnSpc>
              <a:buAutoNum type="arabicPeriod" startAt="1"/>
            </a:pPr>
            <a:r>
              <a:rPr lang="en-US" sz="2156">
                <a:solidFill>
                  <a:srgbClr val="2B1511"/>
                </a:solidFill>
                <a:latin typeface="DM Sans Semi-Bold"/>
              </a:rPr>
              <a:t>Perception of Institution's Reputation</a:t>
            </a:r>
            <a:r>
              <a:rPr lang="en-US" sz="2156">
                <a:solidFill>
                  <a:srgbClr val="2B1511"/>
                </a:solidFill>
                <a:latin typeface="DM Sans"/>
              </a:rPr>
              <a:t>: How much emphasis do students place on the reputation or ranking of the institution offering the program they're interested in?</a:t>
            </a:r>
          </a:p>
          <a:p>
            <a:pPr marL="465609" indent="-232805" lvl="1">
              <a:lnSpc>
                <a:spcPts val="3019"/>
              </a:lnSpc>
              <a:buAutoNum type="arabicPeriod" startAt="1"/>
            </a:pPr>
            <a:r>
              <a:rPr lang="en-US" sz="2156">
                <a:solidFill>
                  <a:srgbClr val="2B1511"/>
                </a:solidFill>
                <a:latin typeface="DM Sans Semi-Bold"/>
              </a:rPr>
              <a:t>Fear of Failure</a:t>
            </a:r>
            <a:r>
              <a:rPr lang="en-US" sz="2156">
                <a:solidFill>
                  <a:srgbClr val="2B1511"/>
                </a:solidFill>
                <a:latin typeface="DM Sans"/>
              </a:rPr>
              <a:t>: How does the fear of failure influence students' decision-making process when choosing what to study, and how do they mitigate this fear?</a:t>
            </a:r>
          </a:p>
          <a:p>
            <a:pPr marL="465609" indent="-232805" lvl="1">
              <a:lnSpc>
                <a:spcPts val="3019"/>
              </a:lnSpc>
              <a:buAutoNum type="arabicPeriod" startAt="1"/>
            </a:pPr>
            <a:r>
              <a:rPr lang="en-US" sz="2156">
                <a:solidFill>
                  <a:srgbClr val="2B1511"/>
                </a:solidFill>
                <a:latin typeface="DM Sans Semi-Bold"/>
              </a:rPr>
              <a:t>Academic Pressure Perception</a:t>
            </a:r>
            <a:r>
              <a:rPr lang="en-US" sz="2156">
                <a:solidFill>
                  <a:srgbClr val="2B1511"/>
                </a:solidFill>
                <a:latin typeface="DM Sans"/>
              </a:rPr>
              <a:t>: How do students perceive the level of academic pressure they face from expectations such as grades and performance?</a:t>
            </a:r>
          </a:p>
          <a:p>
            <a:pPr marL="465609" indent="-232805" lvl="1">
              <a:lnSpc>
                <a:spcPts val="3019"/>
              </a:lnSpc>
              <a:buAutoNum type="arabicPeriod" startAt="1"/>
            </a:pPr>
            <a:r>
              <a:rPr lang="en-US" sz="2156">
                <a:solidFill>
                  <a:srgbClr val="2B1511"/>
                </a:solidFill>
                <a:latin typeface="DM Sans Semi-Bold"/>
              </a:rPr>
              <a:t>Affordability Satisfaction</a:t>
            </a:r>
            <a:r>
              <a:rPr lang="en-US" sz="2156">
                <a:solidFill>
                  <a:srgbClr val="2B1511"/>
                </a:solidFill>
                <a:latin typeface="DM Sans"/>
              </a:rPr>
              <a:t>: How satisfied are students with the affordability of their current course of study, and what factors contribute to their satisfaction or dissatisfaction?</a:t>
            </a:r>
          </a:p>
          <a:p>
            <a:pPr marL="465609" indent="-232805" lvl="1">
              <a:lnSpc>
                <a:spcPts val="3019"/>
              </a:lnSpc>
              <a:buAutoNum type="arabicPeriod" startAt="1"/>
            </a:pPr>
            <a:r>
              <a:rPr lang="en-US" sz="2156">
                <a:solidFill>
                  <a:srgbClr val="2B1511"/>
                </a:solidFill>
                <a:latin typeface="DM Sans Semi-Bold"/>
              </a:rPr>
              <a:t>Financial Support Comfort</a:t>
            </a:r>
            <a:r>
              <a:rPr lang="en-US" sz="2156">
                <a:solidFill>
                  <a:srgbClr val="2B1511"/>
                </a:solidFill>
                <a:latin typeface="DM Sans"/>
              </a:rPr>
              <a:t>: How comfortable are students with the level of financial support (e.g., scholarships, grants, loans) available for their current course of study?</a:t>
            </a:r>
          </a:p>
          <a:p>
            <a:pPr marL="465609" indent="-232805" lvl="1">
              <a:lnSpc>
                <a:spcPts val="3019"/>
              </a:lnSpc>
              <a:buAutoNum type="arabicPeriod" startAt="1"/>
            </a:pPr>
            <a:r>
              <a:rPr lang="en-US" sz="2156">
                <a:solidFill>
                  <a:srgbClr val="2B1511"/>
                </a:solidFill>
                <a:latin typeface="DM Sans Semi-Bold"/>
              </a:rPr>
              <a:t>Perceived ROI Justification</a:t>
            </a:r>
            <a:r>
              <a:rPr lang="en-US" sz="2156">
                <a:solidFill>
                  <a:srgbClr val="2B1511"/>
                </a:solidFill>
                <a:latin typeface="DM Sans"/>
              </a:rPr>
              <a:t>: Do students feel that the potential return on investment (ROI) of their current course of study justifies the financial investment required?</a:t>
            </a:r>
          </a:p>
          <a:p>
            <a:pPr marL="465609" indent="-232805" lvl="1">
              <a:lnSpc>
                <a:spcPts val="3019"/>
              </a:lnSpc>
              <a:buAutoNum type="arabicPeriod" startAt="1"/>
            </a:pPr>
            <a:r>
              <a:rPr lang="en-US" sz="2156">
                <a:solidFill>
                  <a:srgbClr val="2B1511"/>
                </a:solidFill>
                <a:latin typeface="DM Sans Semi-Bold"/>
              </a:rPr>
              <a:t>Decision Changes Over Time</a:t>
            </a:r>
            <a:r>
              <a:rPr lang="en-US" sz="2156">
                <a:solidFill>
                  <a:srgbClr val="2B1511"/>
                </a:solidFill>
                <a:latin typeface="DM Sans"/>
              </a:rPr>
              <a:t>: How common is it for students to change their minds about what to study after initially making a decision, and what factors contribute to these changes?</a:t>
            </a:r>
          </a:p>
          <a:p>
            <a:pPr>
              <a:lnSpc>
                <a:spcPts val="3019"/>
              </a:lnSpc>
              <a:spcBef>
                <a:spcPct val="0"/>
              </a:spcBef>
            </a:pPr>
          </a:p>
        </p:txBody>
      </p:sp>
      <p:sp>
        <p:nvSpPr>
          <p:cNvPr name="TextBox 8" id="8"/>
          <p:cNvSpPr txBox="true"/>
          <p:nvPr/>
        </p:nvSpPr>
        <p:spPr>
          <a:xfrm rot="0">
            <a:off x="6648152" y="138063"/>
            <a:ext cx="4991695" cy="671196"/>
          </a:xfrm>
          <a:prstGeom prst="rect">
            <a:avLst/>
          </a:prstGeom>
        </p:spPr>
        <p:txBody>
          <a:bodyPr anchor="t" rtlCol="false" tIns="0" lIns="0" bIns="0" rIns="0">
            <a:spAutoFit/>
          </a:bodyPr>
          <a:lstStyle/>
          <a:p>
            <a:pPr algn="ctr">
              <a:lnSpc>
                <a:spcPts val="5529"/>
              </a:lnSpc>
              <a:spcBef>
                <a:spcPct val="0"/>
              </a:spcBef>
            </a:pPr>
            <a:r>
              <a:rPr lang="en-US" sz="3949">
                <a:solidFill>
                  <a:srgbClr val="2B1511"/>
                </a:solidFill>
                <a:latin typeface="DM Sans Semi-Bold"/>
              </a:rPr>
              <a:t>Research Questions: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false" rot="0">
            <a:off x="674839" y="5603938"/>
            <a:ext cx="8973356" cy="4269580"/>
          </a:xfrm>
          <a:custGeom>
            <a:avLst/>
            <a:gdLst/>
            <a:ahLst/>
            <a:cxnLst/>
            <a:rect r="r" b="b" t="t" l="l"/>
            <a:pathLst>
              <a:path h="4269580" w="8973356">
                <a:moveTo>
                  <a:pt x="0" y="0"/>
                </a:moveTo>
                <a:lnTo>
                  <a:pt x="8973355" y="0"/>
                </a:lnTo>
                <a:lnTo>
                  <a:pt x="8973355" y="4269581"/>
                </a:lnTo>
                <a:lnTo>
                  <a:pt x="0" y="4269581"/>
                </a:lnTo>
                <a:lnTo>
                  <a:pt x="0" y="0"/>
                </a:lnTo>
                <a:close/>
              </a:path>
            </a:pathLst>
          </a:custGeom>
          <a:blipFill>
            <a:blip r:embed="rId2"/>
            <a:stretch>
              <a:fillRect l="0" t="0" r="0" b="0"/>
            </a:stretch>
          </a:blipFill>
        </p:spPr>
      </p:sp>
      <p:sp>
        <p:nvSpPr>
          <p:cNvPr name="Freeform 3" id="3"/>
          <p:cNvSpPr/>
          <p:nvPr/>
        </p:nvSpPr>
        <p:spPr>
          <a:xfrm flipH="false" flipV="false" rot="0">
            <a:off x="10849898" y="2243807"/>
            <a:ext cx="4607619" cy="7277112"/>
          </a:xfrm>
          <a:custGeom>
            <a:avLst/>
            <a:gdLst/>
            <a:ahLst/>
            <a:cxnLst/>
            <a:rect r="r" b="b" t="t" l="l"/>
            <a:pathLst>
              <a:path h="7277112" w="4607619">
                <a:moveTo>
                  <a:pt x="0" y="0"/>
                </a:moveTo>
                <a:lnTo>
                  <a:pt x="4607619" y="0"/>
                </a:lnTo>
                <a:lnTo>
                  <a:pt x="4607619" y="7277112"/>
                </a:lnTo>
                <a:lnTo>
                  <a:pt x="0" y="7277112"/>
                </a:lnTo>
                <a:lnTo>
                  <a:pt x="0" y="0"/>
                </a:lnTo>
                <a:close/>
              </a:path>
            </a:pathLst>
          </a:custGeom>
          <a:blipFill>
            <a:blip r:embed="rId3"/>
            <a:stretch>
              <a:fillRect l="0" t="0" r="0" b="0"/>
            </a:stretch>
          </a:blipFill>
        </p:spPr>
      </p:sp>
      <p:sp>
        <p:nvSpPr>
          <p:cNvPr name="Freeform 4" id="4"/>
          <p:cNvSpPr/>
          <p:nvPr/>
        </p:nvSpPr>
        <p:spPr>
          <a:xfrm flipH="false" flipV="false" rot="0">
            <a:off x="2993442" y="2017749"/>
            <a:ext cx="3205189" cy="3205189"/>
          </a:xfrm>
          <a:custGeom>
            <a:avLst/>
            <a:gdLst/>
            <a:ahLst/>
            <a:cxnLst/>
            <a:rect r="r" b="b" t="t" l="l"/>
            <a:pathLst>
              <a:path h="3205189" w="3205189">
                <a:moveTo>
                  <a:pt x="0" y="0"/>
                </a:moveTo>
                <a:lnTo>
                  <a:pt x="3205190" y="0"/>
                </a:lnTo>
                <a:lnTo>
                  <a:pt x="3205190" y="3205189"/>
                </a:lnTo>
                <a:lnTo>
                  <a:pt x="0" y="3205189"/>
                </a:lnTo>
                <a:lnTo>
                  <a:pt x="0" y="0"/>
                </a:lnTo>
                <a:close/>
              </a:path>
            </a:pathLst>
          </a:custGeom>
          <a:blipFill>
            <a:blip r:embed="rId4"/>
            <a:stretch>
              <a:fillRect l="0" t="0" r="0" b="0"/>
            </a:stretch>
          </a:blipFill>
        </p:spPr>
      </p:sp>
      <p:sp>
        <p:nvSpPr>
          <p:cNvPr name="TextBox 5" id="5"/>
          <p:cNvSpPr txBox="true"/>
          <p:nvPr/>
        </p:nvSpPr>
        <p:spPr>
          <a:xfrm rot="0">
            <a:off x="1028700" y="187784"/>
            <a:ext cx="16230600" cy="1453231"/>
          </a:xfrm>
          <a:prstGeom prst="rect">
            <a:avLst/>
          </a:prstGeom>
        </p:spPr>
        <p:txBody>
          <a:bodyPr anchor="t" rtlCol="false" tIns="0" lIns="0" bIns="0" rIns="0">
            <a:spAutoFit/>
          </a:bodyPr>
          <a:lstStyle/>
          <a:p>
            <a:pPr algn="ctr">
              <a:lnSpc>
                <a:spcPts val="11250"/>
              </a:lnSpc>
            </a:pPr>
            <a:r>
              <a:rPr lang="en-US" sz="8036" u="sng">
                <a:solidFill>
                  <a:srgbClr val="817860"/>
                </a:solidFill>
                <a:latin typeface="Neoneon"/>
              </a:rPr>
              <a:t>DATA COLLECTION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22460" y="-509784"/>
            <a:ext cx="19132920" cy="2701944"/>
            <a:chOff x="0" y="0"/>
            <a:chExt cx="5039123" cy="711623"/>
          </a:xfrm>
        </p:grpSpPr>
        <p:sp>
          <p:nvSpPr>
            <p:cNvPr name="Freeform 3" id="3"/>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4" id="4"/>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5310186" y="1470953"/>
            <a:ext cx="6731462" cy="1306335"/>
            <a:chOff x="0" y="0"/>
            <a:chExt cx="1772895" cy="344055"/>
          </a:xfrm>
        </p:grpSpPr>
        <p:sp>
          <p:nvSpPr>
            <p:cNvPr name="Freeform 6" id="6"/>
            <p:cNvSpPr/>
            <p:nvPr/>
          </p:nvSpPr>
          <p:spPr>
            <a:xfrm flipH="false" flipV="false" rot="0">
              <a:off x="0" y="0"/>
              <a:ext cx="1772895" cy="344055"/>
            </a:xfrm>
            <a:custGeom>
              <a:avLst/>
              <a:gdLst/>
              <a:ahLst/>
              <a:cxnLst/>
              <a:rect r="r" b="b" t="t" l="l"/>
              <a:pathLst>
                <a:path h="344055" w="1772895">
                  <a:moveTo>
                    <a:pt x="13801" y="0"/>
                  </a:moveTo>
                  <a:lnTo>
                    <a:pt x="1759094" y="0"/>
                  </a:lnTo>
                  <a:cubicBezTo>
                    <a:pt x="1766716" y="0"/>
                    <a:pt x="1772895" y="6179"/>
                    <a:pt x="1772895" y="13801"/>
                  </a:cubicBezTo>
                  <a:lnTo>
                    <a:pt x="1772895" y="330254"/>
                  </a:lnTo>
                  <a:cubicBezTo>
                    <a:pt x="1772895" y="337876"/>
                    <a:pt x="1766716" y="344055"/>
                    <a:pt x="1759094" y="344055"/>
                  </a:cubicBezTo>
                  <a:lnTo>
                    <a:pt x="13801" y="344055"/>
                  </a:lnTo>
                  <a:cubicBezTo>
                    <a:pt x="6179" y="344055"/>
                    <a:pt x="0" y="337876"/>
                    <a:pt x="0" y="330254"/>
                  </a:cubicBezTo>
                  <a:lnTo>
                    <a:pt x="0" y="13801"/>
                  </a:lnTo>
                  <a:cubicBezTo>
                    <a:pt x="0" y="6179"/>
                    <a:pt x="6179" y="0"/>
                    <a:pt x="13801" y="0"/>
                  </a:cubicBezTo>
                  <a:close/>
                </a:path>
              </a:pathLst>
            </a:custGeom>
            <a:solidFill>
              <a:srgbClr val="FFFFFF"/>
            </a:solidFill>
            <a:ln cap="sq">
              <a:noFill/>
              <a:prstDash val="solid"/>
              <a:miter/>
            </a:ln>
          </p:spPr>
        </p:sp>
        <p:sp>
          <p:nvSpPr>
            <p:cNvPr name="TextBox 7" id="7"/>
            <p:cNvSpPr txBox="true"/>
            <p:nvPr/>
          </p:nvSpPr>
          <p:spPr>
            <a:xfrm>
              <a:off x="0" y="-66675"/>
              <a:ext cx="1772895" cy="410730"/>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2B1511"/>
                  </a:solidFill>
                  <a:latin typeface="Canva Sans Bold"/>
                </a:rPr>
                <a:t>DATA PREPROCESSING</a:t>
              </a:r>
            </a:p>
          </p:txBody>
        </p:sp>
      </p:grpSp>
      <p:grpSp>
        <p:nvGrpSpPr>
          <p:cNvPr name="Group 8" id="8"/>
          <p:cNvGrpSpPr/>
          <p:nvPr/>
        </p:nvGrpSpPr>
        <p:grpSpPr>
          <a:xfrm rot="0">
            <a:off x="1398606" y="5115881"/>
            <a:ext cx="2827793" cy="1978753"/>
            <a:chOff x="0" y="0"/>
            <a:chExt cx="1168680" cy="817786"/>
          </a:xfrm>
        </p:grpSpPr>
        <p:sp>
          <p:nvSpPr>
            <p:cNvPr name="Freeform 9" id="9"/>
            <p:cNvSpPr/>
            <p:nvPr/>
          </p:nvSpPr>
          <p:spPr>
            <a:xfrm flipH="false" flipV="false" rot="0">
              <a:off x="0" y="0"/>
              <a:ext cx="1168681" cy="817786"/>
            </a:xfrm>
            <a:custGeom>
              <a:avLst/>
              <a:gdLst/>
              <a:ahLst/>
              <a:cxnLst/>
              <a:rect r="r" b="b" t="t" l="l"/>
              <a:pathLst>
                <a:path h="817786" w="1168681">
                  <a:moveTo>
                    <a:pt x="54756" y="0"/>
                  </a:moveTo>
                  <a:lnTo>
                    <a:pt x="1113925" y="0"/>
                  </a:lnTo>
                  <a:cubicBezTo>
                    <a:pt x="1144165" y="0"/>
                    <a:pt x="1168681" y="24515"/>
                    <a:pt x="1168681" y="54756"/>
                  </a:cubicBezTo>
                  <a:lnTo>
                    <a:pt x="1168681" y="763030"/>
                  </a:lnTo>
                  <a:cubicBezTo>
                    <a:pt x="1168681" y="793271"/>
                    <a:pt x="1144165" y="817786"/>
                    <a:pt x="1113925" y="817786"/>
                  </a:cubicBezTo>
                  <a:lnTo>
                    <a:pt x="54756" y="817786"/>
                  </a:lnTo>
                  <a:cubicBezTo>
                    <a:pt x="24515" y="817786"/>
                    <a:pt x="0" y="793271"/>
                    <a:pt x="0" y="763030"/>
                  </a:cubicBezTo>
                  <a:lnTo>
                    <a:pt x="0" y="54756"/>
                  </a:lnTo>
                  <a:cubicBezTo>
                    <a:pt x="0" y="24515"/>
                    <a:pt x="24515" y="0"/>
                    <a:pt x="54756" y="0"/>
                  </a:cubicBezTo>
                  <a:close/>
                </a:path>
              </a:pathLst>
            </a:custGeom>
            <a:solidFill>
              <a:srgbClr val="FFF0A2"/>
            </a:solidFill>
            <a:ln w="19050" cap="sq">
              <a:solidFill>
                <a:srgbClr val="E0B15E"/>
              </a:solidFill>
              <a:prstDash val="solid"/>
              <a:miter/>
            </a:ln>
          </p:spPr>
        </p:sp>
        <p:sp>
          <p:nvSpPr>
            <p:cNvPr name="TextBox 10" id="10"/>
            <p:cNvSpPr txBox="true"/>
            <p:nvPr/>
          </p:nvSpPr>
          <p:spPr>
            <a:xfrm>
              <a:off x="0" y="-38100"/>
              <a:ext cx="1168680" cy="855886"/>
            </a:xfrm>
            <a:prstGeom prst="rect">
              <a:avLst/>
            </a:prstGeom>
          </p:spPr>
          <p:txBody>
            <a:bodyPr anchor="ctr" rtlCol="false" tIns="254000" lIns="254000" bIns="254000" rIns="254000"/>
            <a:lstStyle/>
            <a:p>
              <a:pPr algn="ctr" marL="0" indent="0" lvl="0">
                <a:lnSpc>
                  <a:spcPts val="2519"/>
                </a:lnSpc>
                <a:spcBef>
                  <a:spcPct val="0"/>
                </a:spcBef>
              </a:pPr>
              <a:r>
                <a:rPr lang="en-US" sz="1799">
                  <a:solidFill>
                    <a:srgbClr val="000000"/>
                  </a:solidFill>
                  <a:latin typeface="DM Sans"/>
                </a:rPr>
                <a:t>Collected data from students from different departments.</a:t>
              </a:r>
            </a:p>
          </p:txBody>
        </p:sp>
      </p:grpSp>
      <p:grpSp>
        <p:nvGrpSpPr>
          <p:cNvPr name="Group 11" id="11"/>
          <p:cNvGrpSpPr/>
          <p:nvPr/>
        </p:nvGrpSpPr>
        <p:grpSpPr>
          <a:xfrm rot="0">
            <a:off x="5464649" y="5143500"/>
            <a:ext cx="2506383" cy="1903686"/>
            <a:chOff x="0" y="0"/>
            <a:chExt cx="1035847" cy="786762"/>
          </a:xfrm>
        </p:grpSpPr>
        <p:sp>
          <p:nvSpPr>
            <p:cNvPr name="Freeform 12" id="12"/>
            <p:cNvSpPr/>
            <p:nvPr/>
          </p:nvSpPr>
          <p:spPr>
            <a:xfrm flipH="false" flipV="false" rot="0">
              <a:off x="0" y="0"/>
              <a:ext cx="1035847" cy="786762"/>
            </a:xfrm>
            <a:custGeom>
              <a:avLst/>
              <a:gdLst/>
              <a:ahLst/>
              <a:cxnLst/>
              <a:rect r="r" b="b" t="t" l="l"/>
              <a:pathLst>
                <a:path h="786762" w="1035847">
                  <a:moveTo>
                    <a:pt x="61778" y="0"/>
                  </a:moveTo>
                  <a:lnTo>
                    <a:pt x="974070" y="0"/>
                  </a:lnTo>
                  <a:cubicBezTo>
                    <a:pt x="990454" y="0"/>
                    <a:pt x="1006167" y="6509"/>
                    <a:pt x="1017753" y="18094"/>
                  </a:cubicBezTo>
                  <a:cubicBezTo>
                    <a:pt x="1029338" y="29680"/>
                    <a:pt x="1035847" y="45393"/>
                    <a:pt x="1035847" y="61778"/>
                  </a:cubicBezTo>
                  <a:lnTo>
                    <a:pt x="1035847" y="724985"/>
                  </a:lnTo>
                  <a:cubicBezTo>
                    <a:pt x="1035847" y="741369"/>
                    <a:pt x="1029338" y="757082"/>
                    <a:pt x="1017753" y="768668"/>
                  </a:cubicBezTo>
                  <a:cubicBezTo>
                    <a:pt x="1006167" y="780253"/>
                    <a:pt x="990454" y="786762"/>
                    <a:pt x="974070" y="786762"/>
                  </a:cubicBezTo>
                  <a:lnTo>
                    <a:pt x="61778" y="786762"/>
                  </a:lnTo>
                  <a:cubicBezTo>
                    <a:pt x="45393" y="786762"/>
                    <a:pt x="29680" y="780253"/>
                    <a:pt x="18094" y="768668"/>
                  </a:cubicBezTo>
                  <a:cubicBezTo>
                    <a:pt x="6509" y="757082"/>
                    <a:pt x="0" y="741369"/>
                    <a:pt x="0" y="724985"/>
                  </a:cubicBezTo>
                  <a:lnTo>
                    <a:pt x="0" y="61778"/>
                  </a:lnTo>
                  <a:cubicBezTo>
                    <a:pt x="0" y="45393"/>
                    <a:pt x="6509" y="29680"/>
                    <a:pt x="18094" y="18094"/>
                  </a:cubicBezTo>
                  <a:cubicBezTo>
                    <a:pt x="29680" y="6509"/>
                    <a:pt x="45393" y="0"/>
                    <a:pt x="61778" y="0"/>
                  </a:cubicBezTo>
                  <a:close/>
                </a:path>
              </a:pathLst>
            </a:custGeom>
            <a:solidFill>
              <a:srgbClr val="FFF0A2"/>
            </a:solidFill>
            <a:ln w="19050" cap="sq">
              <a:solidFill>
                <a:srgbClr val="E0B15E"/>
              </a:solidFill>
              <a:prstDash val="solid"/>
              <a:miter/>
            </a:ln>
          </p:spPr>
        </p:sp>
        <p:sp>
          <p:nvSpPr>
            <p:cNvPr name="TextBox 13" id="13"/>
            <p:cNvSpPr txBox="true"/>
            <p:nvPr/>
          </p:nvSpPr>
          <p:spPr>
            <a:xfrm>
              <a:off x="0" y="-47625"/>
              <a:ext cx="1035847" cy="834387"/>
            </a:xfrm>
            <a:prstGeom prst="rect">
              <a:avLst/>
            </a:prstGeom>
          </p:spPr>
          <p:txBody>
            <a:bodyPr anchor="ctr" rtlCol="false" tIns="254000" lIns="254000" bIns="254000" rIns="254000"/>
            <a:lstStyle/>
            <a:p>
              <a:pPr algn="ctr">
                <a:lnSpc>
                  <a:spcPts val="2939"/>
                </a:lnSpc>
              </a:pPr>
              <a:r>
                <a:rPr lang="en-US" sz="2099">
                  <a:solidFill>
                    <a:srgbClr val="000000"/>
                  </a:solidFill>
                  <a:latin typeface="DM Sans"/>
                </a:rPr>
                <a:t>dealing with misssing data</a:t>
              </a:r>
            </a:p>
          </p:txBody>
        </p:sp>
      </p:grpSp>
      <p:sp>
        <p:nvSpPr>
          <p:cNvPr name="AutoShape 14" id="14"/>
          <p:cNvSpPr/>
          <p:nvPr/>
        </p:nvSpPr>
        <p:spPr>
          <a:xfrm flipV="true">
            <a:off x="4226399" y="6095343"/>
            <a:ext cx="1238250" cy="9915"/>
          </a:xfrm>
          <a:prstGeom prst="line">
            <a:avLst/>
          </a:prstGeom>
          <a:ln cap="flat" w="38100">
            <a:solidFill>
              <a:srgbClr val="000000"/>
            </a:solidFill>
            <a:prstDash val="solid"/>
            <a:headEnd type="none" len="sm" w="sm"/>
            <a:tailEnd type="arrow" len="sm" w="med"/>
          </a:ln>
        </p:spPr>
      </p:sp>
      <p:grpSp>
        <p:nvGrpSpPr>
          <p:cNvPr name="Group 15" id="15"/>
          <p:cNvGrpSpPr/>
          <p:nvPr/>
        </p:nvGrpSpPr>
        <p:grpSpPr>
          <a:xfrm rot="0">
            <a:off x="2288250" y="4840893"/>
            <a:ext cx="733836" cy="73383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
        <p:nvSpPr>
          <p:cNvPr name="Freeform 18" id="18"/>
          <p:cNvSpPr/>
          <p:nvPr/>
        </p:nvSpPr>
        <p:spPr>
          <a:xfrm flipH="false" flipV="false" rot="0">
            <a:off x="2498132" y="5015292"/>
            <a:ext cx="432867" cy="392729"/>
          </a:xfrm>
          <a:custGeom>
            <a:avLst/>
            <a:gdLst/>
            <a:ahLst/>
            <a:cxnLst/>
            <a:rect r="r" b="b" t="t" l="l"/>
            <a:pathLst>
              <a:path h="392729" w="432867">
                <a:moveTo>
                  <a:pt x="0" y="0"/>
                </a:moveTo>
                <a:lnTo>
                  <a:pt x="432867" y="0"/>
                </a:lnTo>
                <a:lnTo>
                  <a:pt x="432867" y="392729"/>
                </a:lnTo>
                <a:lnTo>
                  <a:pt x="0" y="3927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0">
            <a:off x="6278990" y="4776582"/>
            <a:ext cx="733836" cy="733836"/>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
        <p:nvSpPr>
          <p:cNvPr name="Freeform 22" id="22"/>
          <p:cNvSpPr/>
          <p:nvPr/>
        </p:nvSpPr>
        <p:spPr>
          <a:xfrm flipH="false" flipV="false" rot="0">
            <a:off x="6419353" y="4965486"/>
            <a:ext cx="453110" cy="441577"/>
          </a:xfrm>
          <a:custGeom>
            <a:avLst/>
            <a:gdLst/>
            <a:ahLst/>
            <a:cxnLst/>
            <a:rect r="r" b="b" t="t" l="l"/>
            <a:pathLst>
              <a:path h="441577" w="453110">
                <a:moveTo>
                  <a:pt x="0" y="0"/>
                </a:moveTo>
                <a:lnTo>
                  <a:pt x="453111" y="0"/>
                </a:lnTo>
                <a:lnTo>
                  <a:pt x="453111" y="441577"/>
                </a:lnTo>
                <a:lnTo>
                  <a:pt x="0" y="4415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3" id="23"/>
          <p:cNvGrpSpPr/>
          <p:nvPr/>
        </p:nvGrpSpPr>
        <p:grpSpPr>
          <a:xfrm rot="0">
            <a:off x="1841065" y="6879654"/>
            <a:ext cx="1942875" cy="383324"/>
            <a:chOff x="0" y="0"/>
            <a:chExt cx="2151936" cy="424572"/>
          </a:xfrm>
        </p:grpSpPr>
        <p:sp>
          <p:nvSpPr>
            <p:cNvPr name="Freeform 24" id="24"/>
            <p:cNvSpPr/>
            <p:nvPr/>
          </p:nvSpPr>
          <p:spPr>
            <a:xfrm flipH="false" flipV="false" rot="0">
              <a:off x="0" y="0"/>
              <a:ext cx="2151936" cy="424572"/>
            </a:xfrm>
            <a:custGeom>
              <a:avLst/>
              <a:gdLst/>
              <a:ahLst/>
              <a:cxnLst/>
              <a:rect r="r" b="b" t="t" l="l"/>
              <a:pathLst>
                <a:path h="424572" w="2151936">
                  <a:moveTo>
                    <a:pt x="47969" y="0"/>
                  </a:moveTo>
                  <a:lnTo>
                    <a:pt x="2103968" y="0"/>
                  </a:lnTo>
                  <a:cubicBezTo>
                    <a:pt x="2116690" y="0"/>
                    <a:pt x="2128891" y="5054"/>
                    <a:pt x="2137887" y="14050"/>
                  </a:cubicBezTo>
                  <a:cubicBezTo>
                    <a:pt x="2146883" y="23046"/>
                    <a:pt x="2151936" y="35247"/>
                    <a:pt x="2151936" y="47969"/>
                  </a:cubicBezTo>
                  <a:lnTo>
                    <a:pt x="2151936" y="376603"/>
                  </a:lnTo>
                  <a:cubicBezTo>
                    <a:pt x="2151936" y="389325"/>
                    <a:pt x="2146883" y="401526"/>
                    <a:pt x="2137887" y="410522"/>
                  </a:cubicBezTo>
                  <a:cubicBezTo>
                    <a:pt x="2128891" y="419518"/>
                    <a:pt x="2116690" y="424572"/>
                    <a:pt x="2103968" y="424572"/>
                  </a:cubicBezTo>
                  <a:lnTo>
                    <a:pt x="47969" y="424572"/>
                  </a:lnTo>
                  <a:cubicBezTo>
                    <a:pt x="35247" y="424572"/>
                    <a:pt x="23046" y="419518"/>
                    <a:pt x="14050" y="410522"/>
                  </a:cubicBezTo>
                  <a:cubicBezTo>
                    <a:pt x="5054" y="401526"/>
                    <a:pt x="0" y="389325"/>
                    <a:pt x="0" y="376603"/>
                  </a:cubicBezTo>
                  <a:lnTo>
                    <a:pt x="0" y="47969"/>
                  </a:lnTo>
                  <a:cubicBezTo>
                    <a:pt x="0" y="35247"/>
                    <a:pt x="5054" y="23046"/>
                    <a:pt x="14050" y="14050"/>
                  </a:cubicBezTo>
                  <a:cubicBezTo>
                    <a:pt x="23046" y="5054"/>
                    <a:pt x="35247" y="0"/>
                    <a:pt x="47969" y="0"/>
                  </a:cubicBezTo>
                  <a:close/>
                </a:path>
              </a:pathLst>
            </a:custGeom>
            <a:solidFill>
              <a:srgbClr val="E0B15E"/>
            </a:solidFill>
          </p:spPr>
        </p:sp>
        <p:sp>
          <p:nvSpPr>
            <p:cNvPr name="TextBox 25" id="25"/>
            <p:cNvSpPr txBox="true"/>
            <p:nvPr/>
          </p:nvSpPr>
          <p:spPr>
            <a:xfrm>
              <a:off x="0" y="-28575"/>
              <a:ext cx="2151936" cy="453147"/>
            </a:xfrm>
            <a:prstGeom prst="rect">
              <a:avLst/>
            </a:prstGeom>
          </p:spPr>
          <p:txBody>
            <a:bodyPr anchor="ctr" rtlCol="false" tIns="50800" lIns="50800" bIns="50800" rIns="50800"/>
            <a:lstStyle/>
            <a:p>
              <a:pPr algn="ctr">
                <a:lnSpc>
                  <a:spcPts val="2310"/>
                </a:lnSpc>
              </a:pPr>
              <a:r>
                <a:rPr lang="en-US" sz="1650">
                  <a:solidFill>
                    <a:srgbClr val="FFFAEB"/>
                  </a:solidFill>
                  <a:latin typeface="DM Sans Bold"/>
                </a:rPr>
                <a:t>COLLECTION</a:t>
              </a:r>
            </a:p>
          </p:txBody>
        </p:sp>
      </p:grpSp>
      <p:grpSp>
        <p:nvGrpSpPr>
          <p:cNvPr name="Group 26" id="26"/>
          <p:cNvGrpSpPr/>
          <p:nvPr/>
        </p:nvGrpSpPr>
        <p:grpSpPr>
          <a:xfrm rot="0">
            <a:off x="5825880" y="6902972"/>
            <a:ext cx="1942875" cy="383324"/>
            <a:chOff x="0" y="0"/>
            <a:chExt cx="2151936" cy="424572"/>
          </a:xfrm>
        </p:grpSpPr>
        <p:sp>
          <p:nvSpPr>
            <p:cNvPr name="Freeform 27" id="27"/>
            <p:cNvSpPr/>
            <p:nvPr/>
          </p:nvSpPr>
          <p:spPr>
            <a:xfrm flipH="false" flipV="false" rot="0">
              <a:off x="0" y="0"/>
              <a:ext cx="2151936" cy="424572"/>
            </a:xfrm>
            <a:custGeom>
              <a:avLst/>
              <a:gdLst/>
              <a:ahLst/>
              <a:cxnLst/>
              <a:rect r="r" b="b" t="t" l="l"/>
              <a:pathLst>
                <a:path h="424572" w="2151936">
                  <a:moveTo>
                    <a:pt x="47969" y="0"/>
                  </a:moveTo>
                  <a:lnTo>
                    <a:pt x="2103968" y="0"/>
                  </a:lnTo>
                  <a:cubicBezTo>
                    <a:pt x="2116690" y="0"/>
                    <a:pt x="2128891" y="5054"/>
                    <a:pt x="2137887" y="14050"/>
                  </a:cubicBezTo>
                  <a:cubicBezTo>
                    <a:pt x="2146883" y="23046"/>
                    <a:pt x="2151936" y="35247"/>
                    <a:pt x="2151936" y="47969"/>
                  </a:cubicBezTo>
                  <a:lnTo>
                    <a:pt x="2151936" y="376603"/>
                  </a:lnTo>
                  <a:cubicBezTo>
                    <a:pt x="2151936" y="389325"/>
                    <a:pt x="2146883" y="401526"/>
                    <a:pt x="2137887" y="410522"/>
                  </a:cubicBezTo>
                  <a:cubicBezTo>
                    <a:pt x="2128891" y="419518"/>
                    <a:pt x="2116690" y="424572"/>
                    <a:pt x="2103968" y="424572"/>
                  </a:cubicBezTo>
                  <a:lnTo>
                    <a:pt x="47969" y="424572"/>
                  </a:lnTo>
                  <a:cubicBezTo>
                    <a:pt x="35247" y="424572"/>
                    <a:pt x="23046" y="419518"/>
                    <a:pt x="14050" y="410522"/>
                  </a:cubicBezTo>
                  <a:cubicBezTo>
                    <a:pt x="5054" y="401526"/>
                    <a:pt x="0" y="389325"/>
                    <a:pt x="0" y="376603"/>
                  </a:cubicBezTo>
                  <a:lnTo>
                    <a:pt x="0" y="47969"/>
                  </a:lnTo>
                  <a:cubicBezTo>
                    <a:pt x="0" y="35247"/>
                    <a:pt x="5054" y="23046"/>
                    <a:pt x="14050" y="14050"/>
                  </a:cubicBezTo>
                  <a:cubicBezTo>
                    <a:pt x="23046" y="5054"/>
                    <a:pt x="35247" y="0"/>
                    <a:pt x="47969" y="0"/>
                  </a:cubicBezTo>
                  <a:close/>
                </a:path>
              </a:pathLst>
            </a:custGeom>
            <a:solidFill>
              <a:srgbClr val="E0B15E"/>
            </a:solidFill>
          </p:spPr>
        </p:sp>
        <p:sp>
          <p:nvSpPr>
            <p:cNvPr name="TextBox 28" id="28"/>
            <p:cNvSpPr txBox="true"/>
            <p:nvPr/>
          </p:nvSpPr>
          <p:spPr>
            <a:xfrm>
              <a:off x="0" y="-28575"/>
              <a:ext cx="2151936" cy="453147"/>
            </a:xfrm>
            <a:prstGeom prst="rect">
              <a:avLst/>
            </a:prstGeom>
          </p:spPr>
          <p:txBody>
            <a:bodyPr anchor="ctr" rtlCol="false" tIns="50800" lIns="50800" bIns="50800" rIns="50800"/>
            <a:lstStyle/>
            <a:p>
              <a:pPr algn="ctr">
                <a:lnSpc>
                  <a:spcPts val="2310"/>
                </a:lnSpc>
              </a:pPr>
              <a:r>
                <a:rPr lang="en-US" sz="1650">
                  <a:solidFill>
                    <a:srgbClr val="FFFAEB"/>
                  </a:solidFill>
                  <a:latin typeface="DM Sans Bold"/>
                </a:rPr>
                <a:t>CLEANING</a:t>
              </a:r>
            </a:p>
          </p:txBody>
        </p:sp>
      </p:grpSp>
      <p:grpSp>
        <p:nvGrpSpPr>
          <p:cNvPr name="Group 29" id="29"/>
          <p:cNvGrpSpPr/>
          <p:nvPr/>
        </p:nvGrpSpPr>
        <p:grpSpPr>
          <a:xfrm rot="0">
            <a:off x="9825897" y="5143500"/>
            <a:ext cx="2506383" cy="1903686"/>
            <a:chOff x="0" y="0"/>
            <a:chExt cx="1035847" cy="786762"/>
          </a:xfrm>
        </p:grpSpPr>
        <p:sp>
          <p:nvSpPr>
            <p:cNvPr name="Freeform 30" id="30"/>
            <p:cNvSpPr/>
            <p:nvPr/>
          </p:nvSpPr>
          <p:spPr>
            <a:xfrm flipH="false" flipV="false" rot="0">
              <a:off x="0" y="0"/>
              <a:ext cx="1035847" cy="786762"/>
            </a:xfrm>
            <a:custGeom>
              <a:avLst/>
              <a:gdLst/>
              <a:ahLst/>
              <a:cxnLst/>
              <a:rect r="r" b="b" t="t" l="l"/>
              <a:pathLst>
                <a:path h="786762" w="1035847">
                  <a:moveTo>
                    <a:pt x="61778" y="0"/>
                  </a:moveTo>
                  <a:lnTo>
                    <a:pt x="974070" y="0"/>
                  </a:lnTo>
                  <a:cubicBezTo>
                    <a:pt x="990454" y="0"/>
                    <a:pt x="1006167" y="6509"/>
                    <a:pt x="1017753" y="18094"/>
                  </a:cubicBezTo>
                  <a:cubicBezTo>
                    <a:pt x="1029338" y="29680"/>
                    <a:pt x="1035847" y="45393"/>
                    <a:pt x="1035847" y="61778"/>
                  </a:cubicBezTo>
                  <a:lnTo>
                    <a:pt x="1035847" y="724985"/>
                  </a:lnTo>
                  <a:cubicBezTo>
                    <a:pt x="1035847" y="741369"/>
                    <a:pt x="1029338" y="757082"/>
                    <a:pt x="1017753" y="768668"/>
                  </a:cubicBezTo>
                  <a:cubicBezTo>
                    <a:pt x="1006167" y="780253"/>
                    <a:pt x="990454" y="786762"/>
                    <a:pt x="974070" y="786762"/>
                  </a:cubicBezTo>
                  <a:lnTo>
                    <a:pt x="61778" y="786762"/>
                  </a:lnTo>
                  <a:cubicBezTo>
                    <a:pt x="45393" y="786762"/>
                    <a:pt x="29680" y="780253"/>
                    <a:pt x="18094" y="768668"/>
                  </a:cubicBezTo>
                  <a:cubicBezTo>
                    <a:pt x="6509" y="757082"/>
                    <a:pt x="0" y="741369"/>
                    <a:pt x="0" y="724985"/>
                  </a:cubicBezTo>
                  <a:lnTo>
                    <a:pt x="0" y="61778"/>
                  </a:lnTo>
                  <a:cubicBezTo>
                    <a:pt x="0" y="45393"/>
                    <a:pt x="6509" y="29680"/>
                    <a:pt x="18094" y="18094"/>
                  </a:cubicBezTo>
                  <a:cubicBezTo>
                    <a:pt x="29680" y="6509"/>
                    <a:pt x="45393" y="0"/>
                    <a:pt x="61778" y="0"/>
                  </a:cubicBezTo>
                  <a:close/>
                </a:path>
              </a:pathLst>
            </a:custGeom>
            <a:solidFill>
              <a:srgbClr val="FFF0A2"/>
            </a:solidFill>
            <a:ln w="19050" cap="sq">
              <a:solidFill>
                <a:srgbClr val="E0B15E"/>
              </a:solidFill>
              <a:prstDash val="solid"/>
              <a:miter/>
            </a:ln>
          </p:spPr>
        </p:sp>
        <p:sp>
          <p:nvSpPr>
            <p:cNvPr name="TextBox 31" id="31"/>
            <p:cNvSpPr txBox="true"/>
            <p:nvPr/>
          </p:nvSpPr>
          <p:spPr>
            <a:xfrm>
              <a:off x="0" y="-38100"/>
              <a:ext cx="1035847" cy="824862"/>
            </a:xfrm>
            <a:prstGeom prst="rect">
              <a:avLst/>
            </a:prstGeom>
          </p:spPr>
          <p:txBody>
            <a:bodyPr anchor="ctr" rtlCol="false" tIns="254000" lIns="254000" bIns="254000" rIns="254000"/>
            <a:lstStyle/>
            <a:p>
              <a:pPr algn="ctr">
                <a:lnSpc>
                  <a:spcPts val="2519"/>
                </a:lnSpc>
              </a:pPr>
              <a:r>
                <a:rPr lang="en-US" sz="1799">
                  <a:solidFill>
                    <a:srgbClr val="000000"/>
                  </a:solidFill>
                  <a:latin typeface="DM Sans"/>
                </a:rPr>
                <a:t>Explore the dataset to find meaningful insights</a:t>
              </a:r>
            </a:p>
          </p:txBody>
        </p:sp>
      </p:grpSp>
      <p:sp>
        <p:nvSpPr>
          <p:cNvPr name="AutoShape 32" id="32"/>
          <p:cNvSpPr/>
          <p:nvPr/>
        </p:nvSpPr>
        <p:spPr>
          <a:xfrm>
            <a:off x="7971032" y="6095343"/>
            <a:ext cx="1854864" cy="0"/>
          </a:xfrm>
          <a:prstGeom prst="line">
            <a:avLst/>
          </a:prstGeom>
          <a:ln cap="flat" w="38100">
            <a:solidFill>
              <a:srgbClr val="000000"/>
            </a:solidFill>
            <a:prstDash val="solid"/>
            <a:headEnd type="none" len="sm" w="sm"/>
            <a:tailEnd type="arrow" len="sm" w="med"/>
          </a:ln>
        </p:spPr>
      </p:sp>
      <p:grpSp>
        <p:nvGrpSpPr>
          <p:cNvPr name="Group 33" id="33"/>
          <p:cNvGrpSpPr/>
          <p:nvPr/>
        </p:nvGrpSpPr>
        <p:grpSpPr>
          <a:xfrm rot="0">
            <a:off x="10609702" y="4748963"/>
            <a:ext cx="733836" cy="733836"/>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p:spPr>
        </p:sp>
        <p:sp>
          <p:nvSpPr>
            <p:cNvPr name="TextBox 35" id="3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
        <p:nvSpPr>
          <p:cNvPr name="Freeform 36" id="36"/>
          <p:cNvSpPr/>
          <p:nvPr/>
        </p:nvSpPr>
        <p:spPr>
          <a:xfrm flipH="false" flipV="false" rot="0">
            <a:off x="10783112" y="4933667"/>
            <a:ext cx="387017" cy="442535"/>
          </a:xfrm>
          <a:custGeom>
            <a:avLst/>
            <a:gdLst/>
            <a:ahLst/>
            <a:cxnLst/>
            <a:rect r="r" b="b" t="t" l="l"/>
            <a:pathLst>
              <a:path h="442535" w="387017">
                <a:moveTo>
                  <a:pt x="0" y="0"/>
                </a:moveTo>
                <a:lnTo>
                  <a:pt x="387016" y="0"/>
                </a:lnTo>
                <a:lnTo>
                  <a:pt x="387016" y="442535"/>
                </a:lnTo>
                <a:lnTo>
                  <a:pt x="0" y="4425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7" id="37"/>
          <p:cNvGrpSpPr/>
          <p:nvPr/>
        </p:nvGrpSpPr>
        <p:grpSpPr>
          <a:xfrm rot="0">
            <a:off x="10098773" y="6879654"/>
            <a:ext cx="1942875" cy="383324"/>
            <a:chOff x="0" y="0"/>
            <a:chExt cx="2151936" cy="424572"/>
          </a:xfrm>
        </p:grpSpPr>
        <p:sp>
          <p:nvSpPr>
            <p:cNvPr name="Freeform 38" id="38"/>
            <p:cNvSpPr/>
            <p:nvPr/>
          </p:nvSpPr>
          <p:spPr>
            <a:xfrm flipH="false" flipV="false" rot="0">
              <a:off x="0" y="0"/>
              <a:ext cx="2151936" cy="424572"/>
            </a:xfrm>
            <a:custGeom>
              <a:avLst/>
              <a:gdLst/>
              <a:ahLst/>
              <a:cxnLst/>
              <a:rect r="r" b="b" t="t" l="l"/>
              <a:pathLst>
                <a:path h="424572" w="2151936">
                  <a:moveTo>
                    <a:pt x="47969" y="0"/>
                  </a:moveTo>
                  <a:lnTo>
                    <a:pt x="2103968" y="0"/>
                  </a:lnTo>
                  <a:cubicBezTo>
                    <a:pt x="2116690" y="0"/>
                    <a:pt x="2128891" y="5054"/>
                    <a:pt x="2137887" y="14050"/>
                  </a:cubicBezTo>
                  <a:cubicBezTo>
                    <a:pt x="2146883" y="23046"/>
                    <a:pt x="2151936" y="35247"/>
                    <a:pt x="2151936" y="47969"/>
                  </a:cubicBezTo>
                  <a:lnTo>
                    <a:pt x="2151936" y="376603"/>
                  </a:lnTo>
                  <a:cubicBezTo>
                    <a:pt x="2151936" y="389325"/>
                    <a:pt x="2146883" y="401526"/>
                    <a:pt x="2137887" y="410522"/>
                  </a:cubicBezTo>
                  <a:cubicBezTo>
                    <a:pt x="2128891" y="419518"/>
                    <a:pt x="2116690" y="424572"/>
                    <a:pt x="2103968" y="424572"/>
                  </a:cubicBezTo>
                  <a:lnTo>
                    <a:pt x="47969" y="424572"/>
                  </a:lnTo>
                  <a:cubicBezTo>
                    <a:pt x="35247" y="424572"/>
                    <a:pt x="23046" y="419518"/>
                    <a:pt x="14050" y="410522"/>
                  </a:cubicBezTo>
                  <a:cubicBezTo>
                    <a:pt x="5054" y="401526"/>
                    <a:pt x="0" y="389325"/>
                    <a:pt x="0" y="376603"/>
                  </a:cubicBezTo>
                  <a:lnTo>
                    <a:pt x="0" y="47969"/>
                  </a:lnTo>
                  <a:cubicBezTo>
                    <a:pt x="0" y="35247"/>
                    <a:pt x="5054" y="23046"/>
                    <a:pt x="14050" y="14050"/>
                  </a:cubicBezTo>
                  <a:cubicBezTo>
                    <a:pt x="23046" y="5054"/>
                    <a:pt x="35247" y="0"/>
                    <a:pt x="47969" y="0"/>
                  </a:cubicBezTo>
                  <a:close/>
                </a:path>
              </a:pathLst>
            </a:custGeom>
            <a:solidFill>
              <a:srgbClr val="E0B15E"/>
            </a:solidFill>
          </p:spPr>
        </p:sp>
        <p:sp>
          <p:nvSpPr>
            <p:cNvPr name="TextBox 39" id="39"/>
            <p:cNvSpPr txBox="true"/>
            <p:nvPr/>
          </p:nvSpPr>
          <p:spPr>
            <a:xfrm>
              <a:off x="0" y="-28575"/>
              <a:ext cx="2151936" cy="453147"/>
            </a:xfrm>
            <a:prstGeom prst="rect">
              <a:avLst/>
            </a:prstGeom>
          </p:spPr>
          <p:txBody>
            <a:bodyPr anchor="ctr" rtlCol="false" tIns="50800" lIns="50800" bIns="50800" rIns="50800"/>
            <a:lstStyle/>
            <a:p>
              <a:pPr algn="ctr">
                <a:lnSpc>
                  <a:spcPts val="2310"/>
                </a:lnSpc>
              </a:pPr>
              <a:r>
                <a:rPr lang="en-US" sz="1650">
                  <a:solidFill>
                    <a:srgbClr val="FFFAEB"/>
                  </a:solidFill>
                  <a:latin typeface="DM Sans Bold"/>
                </a:rPr>
                <a:t>EXPLORATION</a:t>
              </a:r>
            </a:p>
          </p:txBody>
        </p:sp>
      </p:grpSp>
      <p:grpSp>
        <p:nvGrpSpPr>
          <p:cNvPr name="Group 40" id="40"/>
          <p:cNvGrpSpPr/>
          <p:nvPr/>
        </p:nvGrpSpPr>
        <p:grpSpPr>
          <a:xfrm rot="0">
            <a:off x="13816506" y="5153415"/>
            <a:ext cx="2506383" cy="1903686"/>
            <a:chOff x="0" y="0"/>
            <a:chExt cx="1035847" cy="786762"/>
          </a:xfrm>
        </p:grpSpPr>
        <p:sp>
          <p:nvSpPr>
            <p:cNvPr name="Freeform 41" id="41"/>
            <p:cNvSpPr/>
            <p:nvPr/>
          </p:nvSpPr>
          <p:spPr>
            <a:xfrm flipH="false" flipV="false" rot="0">
              <a:off x="0" y="0"/>
              <a:ext cx="1035847" cy="786762"/>
            </a:xfrm>
            <a:custGeom>
              <a:avLst/>
              <a:gdLst/>
              <a:ahLst/>
              <a:cxnLst/>
              <a:rect r="r" b="b" t="t" l="l"/>
              <a:pathLst>
                <a:path h="786762" w="1035847">
                  <a:moveTo>
                    <a:pt x="61778" y="0"/>
                  </a:moveTo>
                  <a:lnTo>
                    <a:pt x="974070" y="0"/>
                  </a:lnTo>
                  <a:cubicBezTo>
                    <a:pt x="990454" y="0"/>
                    <a:pt x="1006167" y="6509"/>
                    <a:pt x="1017753" y="18094"/>
                  </a:cubicBezTo>
                  <a:cubicBezTo>
                    <a:pt x="1029338" y="29680"/>
                    <a:pt x="1035847" y="45393"/>
                    <a:pt x="1035847" y="61778"/>
                  </a:cubicBezTo>
                  <a:lnTo>
                    <a:pt x="1035847" y="724985"/>
                  </a:lnTo>
                  <a:cubicBezTo>
                    <a:pt x="1035847" y="741369"/>
                    <a:pt x="1029338" y="757082"/>
                    <a:pt x="1017753" y="768668"/>
                  </a:cubicBezTo>
                  <a:cubicBezTo>
                    <a:pt x="1006167" y="780253"/>
                    <a:pt x="990454" y="786762"/>
                    <a:pt x="974070" y="786762"/>
                  </a:cubicBezTo>
                  <a:lnTo>
                    <a:pt x="61778" y="786762"/>
                  </a:lnTo>
                  <a:cubicBezTo>
                    <a:pt x="45393" y="786762"/>
                    <a:pt x="29680" y="780253"/>
                    <a:pt x="18094" y="768668"/>
                  </a:cubicBezTo>
                  <a:cubicBezTo>
                    <a:pt x="6509" y="757082"/>
                    <a:pt x="0" y="741369"/>
                    <a:pt x="0" y="724985"/>
                  </a:cubicBezTo>
                  <a:lnTo>
                    <a:pt x="0" y="61778"/>
                  </a:lnTo>
                  <a:cubicBezTo>
                    <a:pt x="0" y="45393"/>
                    <a:pt x="6509" y="29680"/>
                    <a:pt x="18094" y="18094"/>
                  </a:cubicBezTo>
                  <a:cubicBezTo>
                    <a:pt x="29680" y="6509"/>
                    <a:pt x="45393" y="0"/>
                    <a:pt x="61778" y="0"/>
                  </a:cubicBezTo>
                  <a:close/>
                </a:path>
              </a:pathLst>
            </a:custGeom>
            <a:solidFill>
              <a:srgbClr val="FFF0A2"/>
            </a:solidFill>
            <a:ln w="19050" cap="sq">
              <a:solidFill>
                <a:srgbClr val="E0B15E"/>
              </a:solidFill>
              <a:prstDash val="solid"/>
              <a:miter/>
            </a:ln>
          </p:spPr>
        </p:sp>
        <p:sp>
          <p:nvSpPr>
            <p:cNvPr name="TextBox 42" id="42"/>
            <p:cNvSpPr txBox="true"/>
            <p:nvPr/>
          </p:nvSpPr>
          <p:spPr>
            <a:xfrm>
              <a:off x="0" y="-38100"/>
              <a:ext cx="1035847" cy="824862"/>
            </a:xfrm>
            <a:prstGeom prst="rect">
              <a:avLst/>
            </a:prstGeom>
          </p:spPr>
          <p:txBody>
            <a:bodyPr anchor="ctr" rtlCol="false" tIns="254000" lIns="254000" bIns="254000" rIns="254000"/>
            <a:lstStyle/>
            <a:p>
              <a:pPr algn="ctr">
                <a:lnSpc>
                  <a:spcPts val="2519"/>
                </a:lnSpc>
              </a:pPr>
              <a:r>
                <a:rPr lang="en-US" sz="1799">
                  <a:solidFill>
                    <a:srgbClr val="000000"/>
                  </a:solidFill>
                  <a:latin typeface="DM Sans"/>
                </a:rPr>
                <a:t>Transform raw data into relational databaset.</a:t>
              </a:r>
            </a:p>
          </p:txBody>
        </p:sp>
      </p:grpSp>
      <p:sp>
        <p:nvSpPr>
          <p:cNvPr name="AutoShape 43" id="43"/>
          <p:cNvSpPr/>
          <p:nvPr/>
        </p:nvSpPr>
        <p:spPr>
          <a:xfrm>
            <a:off x="12332280" y="6095343"/>
            <a:ext cx="1484226" cy="9915"/>
          </a:xfrm>
          <a:prstGeom prst="line">
            <a:avLst/>
          </a:prstGeom>
          <a:ln cap="flat" w="38100">
            <a:solidFill>
              <a:srgbClr val="000000"/>
            </a:solidFill>
            <a:prstDash val="solid"/>
            <a:headEnd type="none" len="sm" w="sm"/>
            <a:tailEnd type="arrow" len="sm" w="med"/>
          </a:ln>
        </p:spPr>
      </p:sp>
      <p:grpSp>
        <p:nvGrpSpPr>
          <p:cNvPr name="Group 44" id="44"/>
          <p:cNvGrpSpPr/>
          <p:nvPr/>
        </p:nvGrpSpPr>
        <p:grpSpPr>
          <a:xfrm rot="0">
            <a:off x="14047635" y="6799474"/>
            <a:ext cx="2044126" cy="486822"/>
            <a:chOff x="0" y="0"/>
            <a:chExt cx="2264083" cy="539206"/>
          </a:xfrm>
        </p:grpSpPr>
        <p:sp>
          <p:nvSpPr>
            <p:cNvPr name="Freeform 45" id="45"/>
            <p:cNvSpPr/>
            <p:nvPr/>
          </p:nvSpPr>
          <p:spPr>
            <a:xfrm flipH="false" flipV="false" rot="0">
              <a:off x="0" y="0"/>
              <a:ext cx="2264083" cy="539206"/>
            </a:xfrm>
            <a:custGeom>
              <a:avLst/>
              <a:gdLst/>
              <a:ahLst/>
              <a:cxnLst/>
              <a:rect r="r" b="b" t="t" l="l"/>
              <a:pathLst>
                <a:path h="539206" w="2264083">
                  <a:moveTo>
                    <a:pt x="45593" y="0"/>
                  </a:moveTo>
                  <a:lnTo>
                    <a:pt x="2218490" y="0"/>
                  </a:lnTo>
                  <a:cubicBezTo>
                    <a:pt x="2230582" y="0"/>
                    <a:pt x="2242178" y="4804"/>
                    <a:pt x="2250729" y="13354"/>
                  </a:cubicBezTo>
                  <a:cubicBezTo>
                    <a:pt x="2259279" y="21904"/>
                    <a:pt x="2264083" y="33501"/>
                    <a:pt x="2264083" y="45593"/>
                  </a:cubicBezTo>
                  <a:lnTo>
                    <a:pt x="2264083" y="493614"/>
                  </a:lnTo>
                  <a:cubicBezTo>
                    <a:pt x="2264083" y="505705"/>
                    <a:pt x="2259279" y="517302"/>
                    <a:pt x="2250729" y="525852"/>
                  </a:cubicBezTo>
                  <a:cubicBezTo>
                    <a:pt x="2242178" y="534403"/>
                    <a:pt x="2230582" y="539206"/>
                    <a:pt x="2218490" y="539206"/>
                  </a:cubicBezTo>
                  <a:lnTo>
                    <a:pt x="45593" y="539206"/>
                  </a:lnTo>
                  <a:cubicBezTo>
                    <a:pt x="33501" y="539206"/>
                    <a:pt x="21904" y="534403"/>
                    <a:pt x="13354" y="525852"/>
                  </a:cubicBezTo>
                  <a:cubicBezTo>
                    <a:pt x="4804" y="517302"/>
                    <a:pt x="0" y="505705"/>
                    <a:pt x="0" y="493614"/>
                  </a:cubicBezTo>
                  <a:lnTo>
                    <a:pt x="0" y="45593"/>
                  </a:lnTo>
                  <a:cubicBezTo>
                    <a:pt x="0" y="33501"/>
                    <a:pt x="4804" y="21904"/>
                    <a:pt x="13354" y="13354"/>
                  </a:cubicBezTo>
                  <a:cubicBezTo>
                    <a:pt x="21904" y="4804"/>
                    <a:pt x="33501" y="0"/>
                    <a:pt x="45593" y="0"/>
                  </a:cubicBezTo>
                  <a:close/>
                </a:path>
              </a:pathLst>
            </a:custGeom>
            <a:solidFill>
              <a:srgbClr val="E0B15E"/>
            </a:solidFill>
          </p:spPr>
        </p:sp>
        <p:sp>
          <p:nvSpPr>
            <p:cNvPr name="TextBox 46" id="46"/>
            <p:cNvSpPr txBox="true"/>
            <p:nvPr/>
          </p:nvSpPr>
          <p:spPr>
            <a:xfrm>
              <a:off x="0" y="-28575"/>
              <a:ext cx="2264083" cy="567781"/>
            </a:xfrm>
            <a:prstGeom prst="rect">
              <a:avLst/>
            </a:prstGeom>
          </p:spPr>
          <p:txBody>
            <a:bodyPr anchor="ctr" rtlCol="false" tIns="50800" lIns="50800" bIns="50800" rIns="50800"/>
            <a:lstStyle/>
            <a:p>
              <a:pPr algn="ctr">
                <a:lnSpc>
                  <a:spcPts val="2310"/>
                </a:lnSpc>
              </a:pPr>
              <a:r>
                <a:rPr lang="en-US" sz="1650">
                  <a:solidFill>
                    <a:srgbClr val="FFFAEB"/>
                  </a:solidFill>
                  <a:latin typeface="DM Sans Bold"/>
                </a:rPr>
                <a:t>TRANSFORMATION</a:t>
              </a:r>
            </a:p>
          </p:txBody>
        </p:sp>
      </p:grpSp>
      <p:grpSp>
        <p:nvGrpSpPr>
          <p:cNvPr name="Group 47" id="47"/>
          <p:cNvGrpSpPr/>
          <p:nvPr/>
        </p:nvGrpSpPr>
        <p:grpSpPr>
          <a:xfrm rot="0">
            <a:off x="14709169" y="4776582"/>
            <a:ext cx="733836" cy="733836"/>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p:spPr>
        </p:sp>
        <p:sp>
          <p:nvSpPr>
            <p:cNvPr name="TextBox 49" id="4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
        <p:nvSpPr>
          <p:cNvPr name="Freeform 50" id="50"/>
          <p:cNvSpPr/>
          <p:nvPr/>
        </p:nvSpPr>
        <p:spPr>
          <a:xfrm flipH="false" flipV="false" rot="0">
            <a:off x="14855189" y="4910798"/>
            <a:ext cx="429017" cy="465403"/>
          </a:xfrm>
          <a:custGeom>
            <a:avLst/>
            <a:gdLst/>
            <a:ahLst/>
            <a:cxnLst/>
            <a:rect r="r" b="b" t="t" l="l"/>
            <a:pathLst>
              <a:path h="465403" w="429017">
                <a:moveTo>
                  <a:pt x="0" y="0"/>
                </a:moveTo>
                <a:lnTo>
                  <a:pt x="429017" y="0"/>
                </a:lnTo>
                <a:lnTo>
                  <a:pt x="429017" y="465404"/>
                </a:lnTo>
                <a:lnTo>
                  <a:pt x="0" y="4654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51" id="51"/>
          <p:cNvGrpSpPr/>
          <p:nvPr/>
        </p:nvGrpSpPr>
        <p:grpSpPr>
          <a:xfrm rot="0">
            <a:off x="-641135" y="9258300"/>
            <a:ext cx="19132920" cy="2701944"/>
            <a:chOff x="0" y="0"/>
            <a:chExt cx="5039123" cy="711623"/>
          </a:xfrm>
        </p:grpSpPr>
        <p:sp>
          <p:nvSpPr>
            <p:cNvPr name="Freeform 52" id="52"/>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53" id="53"/>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sp>
        <p:nvSpPr>
          <p:cNvPr name="AutoShape 54" id="54"/>
          <p:cNvSpPr/>
          <p:nvPr/>
        </p:nvSpPr>
        <p:spPr>
          <a:xfrm flipV="true">
            <a:off x="2655168" y="7934689"/>
            <a:ext cx="13176009" cy="0"/>
          </a:xfrm>
          <a:prstGeom prst="line">
            <a:avLst/>
          </a:prstGeom>
          <a:ln cap="flat" w="38100">
            <a:solidFill>
              <a:srgbClr val="E0B15E"/>
            </a:solidFill>
            <a:prstDash val="solid"/>
            <a:headEnd type="none" len="sm" w="sm"/>
            <a:tailEnd type="none" len="sm" w="sm"/>
          </a:ln>
        </p:spPr>
      </p:sp>
      <p:grpSp>
        <p:nvGrpSpPr>
          <p:cNvPr name="Group 55" id="55"/>
          <p:cNvGrpSpPr/>
          <p:nvPr/>
        </p:nvGrpSpPr>
        <p:grpSpPr>
          <a:xfrm rot="0">
            <a:off x="2501466" y="7776288"/>
            <a:ext cx="354902" cy="354902"/>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B"/>
            </a:solidFill>
            <a:ln w="38100" cap="sq">
              <a:solidFill>
                <a:srgbClr val="E0B15E"/>
              </a:solidFill>
              <a:prstDash val="solid"/>
              <a:miter/>
            </a:ln>
          </p:spPr>
        </p:sp>
        <p:sp>
          <p:nvSpPr>
            <p:cNvPr name="TextBox 57" id="57"/>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58" id="58"/>
          <p:cNvGrpSpPr/>
          <p:nvPr/>
        </p:nvGrpSpPr>
        <p:grpSpPr>
          <a:xfrm rot="0">
            <a:off x="5874984" y="7738188"/>
            <a:ext cx="354902" cy="354902"/>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B"/>
            </a:solidFill>
            <a:ln w="38100" cap="sq">
              <a:solidFill>
                <a:srgbClr val="E0B15E"/>
              </a:solidFill>
              <a:prstDash val="solid"/>
              <a:miter/>
            </a:ln>
          </p:spPr>
        </p:sp>
        <p:sp>
          <p:nvSpPr>
            <p:cNvPr name="TextBox 60" id="60"/>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61" id="61"/>
          <p:cNvGrpSpPr/>
          <p:nvPr/>
        </p:nvGrpSpPr>
        <p:grpSpPr>
          <a:xfrm rot="0">
            <a:off x="9114792" y="7738188"/>
            <a:ext cx="354902" cy="354902"/>
            <a:chOff x="0" y="0"/>
            <a:chExt cx="812800" cy="812800"/>
          </a:xfrm>
        </p:grpSpPr>
        <p:sp>
          <p:nvSpPr>
            <p:cNvPr name="Freeform 62" id="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B"/>
            </a:solidFill>
            <a:ln w="38100" cap="sq">
              <a:solidFill>
                <a:srgbClr val="E0B15E"/>
              </a:solidFill>
              <a:prstDash val="solid"/>
              <a:miter/>
            </a:ln>
          </p:spPr>
        </p:sp>
        <p:sp>
          <p:nvSpPr>
            <p:cNvPr name="TextBox 63" id="63"/>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64" id="64"/>
          <p:cNvGrpSpPr/>
          <p:nvPr/>
        </p:nvGrpSpPr>
        <p:grpSpPr>
          <a:xfrm rot="0">
            <a:off x="15622984" y="7776288"/>
            <a:ext cx="354902" cy="354902"/>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B"/>
            </a:solidFill>
            <a:ln w="38100" cap="sq">
              <a:solidFill>
                <a:srgbClr val="E0B15E"/>
              </a:solidFill>
              <a:prstDash val="solid"/>
              <a:miter/>
            </a:ln>
          </p:spPr>
        </p:sp>
        <p:sp>
          <p:nvSpPr>
            <p:cNvPr name="TextBox 66" id="66"/>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67" id="67"/>
          <p:cNvGrpSpPr/>
          <p:nvPr/>
        </p:nvGrpSpPr>
        <p:grpSpPr>
          <a:xfrm rot="0">
            <a:off x="12332280" y="7738188"/>
            <a:ext cx="354902" cy="354902"/>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B"/>
            </a:solidFill>
            <a:ln w="38100" cap="sq">
              <a:solidFill>
                <a:srgbClr val="E0B15E"/>
              </a:solidFill>
              <a:prstDash val="solid"/>
              <a:miter/>
            </a:ln>
          </p:spPr>
        </p:sp>
        <p:sp>
          <p:nvSpPr>
            <p:cNvPr name="TextBox 69" id="6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22460" y="-509784"/>
            <a:ext cx="19132920" cy="1557251"/>
            <a:chOff x="0" y="0"/>
            <a:chExt cx="5039123" cy="410140"/>
          </a:xfrm>
        </p:grpSpPr>
        <p:sp>
          <p:nvSpPr>
            <p:cNvPr name="Freeform 3" id="3"/>
            <p:cNvSpPr/>
            <p:nvPr/>
          </p:nvSpPr>
          <p:spPr>
            <a:xfrm flipH="false" flipV="false" rot="0">
              <a:off x="0" y="0"/>
              <a:ext cx="5039123" cy="410140"/>
            </a:xfrm>
            <a:custGeom>
              <a:avLst/>
              <a:gdLst/>
              <a:ahLst/>
              <a:cxnLst/>
              <a:rect r="r" b="b" t="t" l="l"/>
              <a:pathLst>
                <a:path h="410140" w="5039123">
                  <a:moveTo>
                    <a:pt x="0" y="0"/>
                  </a:moveTo>
                  <a:lnTo>
                    <a:pt x="5039123" y="0"/>
                  </a:lnTo>
                  <a:lnTo>
                    <a:pt x="5039123" y="410140"/>
                  </a:lnTo>
                  <a:lnTo>
                    <a:pt x="0" y="410140"/>
                  </a:lnTo>
                  <a:close/>
                </a:path>
              </a:pathLst>
            </a:custGeom>
            <a:solidFill>
              <a:srgbClr val="E0B15E"/>
            </a:solidFill>
          </p:spPr>
        </p:sp>
        <p:sp>
          <p:nvSpPr>
            <p:cNvPr name="TextBox 4" id="4"/>
            <p:cNvSpPr txBox="true"/>
            <p:nvPr/>
          </p:nvSpPr>
          <p:spPr>
            <a:xfrm>
              <a:off x="0" y="-28575"/>
              <a:ext cx="5039123" cy="438715"/>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5067478" y="-15980"/>
            <a:ext cx="8153044" cy="1063447"/>
            <a:chOff x="0" y="0"/>
            <a:chExt cx="2147304" cy="280085"/>
          </a:xfrm>
        </p:grpSpPr>
        <p:sp>
          <p:nvSpPr>
            <p:cNvPr name="Freeform 6" id="6"/>
            <p:cNvSpPr/>
            <p:nvPr/>
          </p:nvSpPr>
          <p:spPr>
            <a:xfrm flipH="false" flipV="false" rot="0">
              <a:off x="0" y="0"/>
              <a:ext cx="2147304" cy="280085"/>
            </a:xfrm>
            <a:custGeom>
              <a:avLst/>
              <a:gdLst/>
              <a:ahLst/>
              <a:cxnLst/>
              <a:rect r="r" b="b" t="t" l="l"/>
              <a:pathLst>
                <a:path h="280085" w="2147304">
                  <a:moveTo>
                    <a:pt x="11395" y="0"/>
                  </a:moveTo>
                  <a:lnTo>
                    <a:pt x="2135909" y="0"/>
                  </a:lnTo>
                  <a:cubicBezTo>
                    <a:pt x="2142202" y="0"/>
                    <a:pt x="2147304" y="5102"/>
                    <a:pt x="2147304" y="11395"/>
                  </a:cubicBezTo>
                  <a:lnTo>
                    <a:pt x="2147304" y="268690"/>
                  </a:lnTo>
                  <a:cubicBezTo>
                    <a:pt x="2147304" y="274983"/>
                    <a:pt x="2142202" y="280085"/>
                    <a:pt x="2135909" y="280085"/>
                  </a:cubicBezTo>
                  <a:lnTo>
                    <a:pt x="11395" y="280085"/>
                  </a:lnTo>
                  <a:cubicBezTo>
                    <a:pt x="5102" y="280085"/>
                    <a:pt x="0" y="274983"/>
                    <a:pt x="0" y="268690"/>
                  </a:cubicBezTo>
                  <a:lnTo>
                    <a:pt x="0" y="11395"/>
                  </a:lnTo>
                  <a:cubicBezTo>
                    <a:pt x="0" y="5102"/>
                    <a:pt x="5102" y="0"/>
                    <a:pt x="11395" y="0"/>
                  </a:cubicBezTo>
                  <a:close/>
                </a:path>
              </a:pathLst>
            </a:custGeom>
            <a:solidFill>
              <a:srgbClr val="FFFFFF"/>
            </a:solidFill>
            <a:ln cap="sq">
              <a:noFill/>
              <a:prstDash val="solid"/>
              <a:miter/>
            </a:ln>
          </p:spPr>
        </p:sp>
        <p:sp>
          <p:nvSpPr>
            <p:cNvPr name="TextBox 7" id="7"/>
            <p:cNvSpPr txBox="true"/>
            <p:nvPr/>
          </p:nvSpPr>
          <p:spPr>
            <a:xfrm>
              <a:off x="0" y="-66675"/>
              <a:ext cx="2147304" cy="346760"/>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2B1511"/>
                  </a:solidFill>
                  <a:latin typeface="Canva Sans Bold"/>
                </a:rPr>
                <a:t>DESCRIPTIVE STATISTICS</a:t>
              </a:r>
            </a:p>
          </p:txBody>
        </p:sp>
      </p:grpSp>
      <p:sp>
        <p:nvSpPr>
          <p:cNvPr name="Freeform 8" id="8"/>
          <p:cNvSpPr/>
          <p:nvPr/>
        </p:nvSpPr>
        <p:spPr>
          <a:xfrm flipH="false" flipV="false" rot="0">
            <a:off x="10783112" y="4933667"/>
            <a:ext cx="387017" cy="442535"/>
          </a:xfrm>
          <a:custGeom>
            <a:avLst/>
            <a:gdLst/>
            <a:ahLst/>
            <a:cxnLst/>
            <a:rect r="r" b="b" t="t" l="l"/>
            <a:pathLst>
              <a:path h="442535" w="387017">
                <a:moveTo>
                  <a:pt x="0" y="0"/>
                </a:moveTo>
                <a:lnTo>
                  <a:pt x="387016" y="0"/>
                </a:lnTo>
                <a:lnTo>
                  <a:pt x="387016" y="442535"/>
                </a:lnTo>
                <a:lnTo>
                  <a:pt x="0" y="442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4855189" y="4910798"/>
            <a:ext cx="429017" cy="465403"/>
          </a:xfrm>
          <a:custGeom>
            <a:avLst/>
            <a:gdLst/>
            <a:ahLst/>
            <a:cxnLst/>
            <a:rect r="r" b="b" t="t" l="l"/>
            <a:pathLst>
              <a:path h="465403" w="429017">
                <a:moveTo>
                  <a:pt x="0" y="0"/>
                </a:moveTo>
                <a:lnTo>
                  <a:pt x="429017" y="0"/>
                </a:lnTo>
                <a:lnTo>
                  <a:pt x="429017" y="465404"/>
                </a:lnTo>
                <a:lnTo>
                  <a:pt x="0" y="4654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278295" y="1540263"/>
            <a:ext cx="15731411" cy="4197796"/>
          </a:xfrm>
          <a:custGeom>
            <a:avLst/>
            <a:gdLst/>
            <a:ahLst/>
            <a:cxnLst/>
            <a:rect r="r" b="b" t="t" l="l"/>
            <a:pathLst>
              <a:path h="4197796" w="15731411">
                <a:moveTo>
                  <a:pt x="0" y="0"/>
                </a:moveTo>
                <a:lnTo>
                  <a:pt x="15731410" y="0"/>
                </a:lnTo>
                <a:lnTo>
                  <a:pt x="15731410" y="4197796"/>
                </a:lnTo>
                <a:lnTo>
                  <a:pt x="0" y="4197796"/>
                </a:lnTo>
                <a:lnTo>
                  <a:pt x="0" y="0"/>
                </a:lnTo>
                <a:close/>
              </a:path>
            </a:pathLst>
          </a:custGeom>
          <a:blipFill>
            <a:blip r:embed="rId6"/>
            <a:stretch>
              <a:fillRect l="0" t="0" r="0" b="0"/>
            </a:stretch>
          </a:blipFill>
        </p:spPr>
      </p:sp>
      <p:sp>
        <p:nvSpPr>
          <p:cNvPr name="Freeform 11" id="11"/>
          <p:cNvSpPr/>
          <p:nvPr/>
        </p:nvSpPr>
        <p:spPr>
          <a:xfrm flipH="false" flipV="false" rot="0">
            <a:off x="2954151" y="6810668"/>
            <a:ext cx="12379699" cy="1798348"/>
          </a:xfrm>
          <a:custGeom>
            <a:avLst/>
            <a:gdLst/>
            <a:ahLst/>
            <a:cxnLst/>
            <a:rect r="r" b="b" t="t" l="l"/>
            <a:pathLst>
              <a:path h="1798348" w="12379699">
                <a:moveTo>
                  <a:pt x="0" y="0"/>
                </a:moveTo>
                <a:lnTo>
                  <a:pt x="12379698" y="0"/>
                </a:lnTo>
                <a:lnTo>
                  <a:pt x="12379698" y="1798347"/>
                </a:lnTo>
                <a:lnTo>
                  <a:pt x="0" y="1798347"/>
                </a:lnTo>
                <a:lnTo>
                  <a:pt x="0" y="0"/>
                </a:lnTo>
                <a:close/>
              </a:path>
            </a:pathLst>
          </a:custGeom>
          <a:blipFill>
            <a:blip r:embed="rId7"/>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22460" y="-509784"/>
            <a:ext cx="19132920" cy="1557251"/>
            <a:chOff x="0" y="0"/>
            <a:chExt cx="5039123" cy="410140"/>
          </a:xfrm>
        </p:grpSpPr>
        <p:sp>
          <p:nvSpPr>
            <p:cNvPr name="Freeform 3" id="3"/>
            <p:cNvSpPr/>
            <p:nvPr/>
          </p:nvSpPr>
          <p:spPr>
            <a:xfrm flipH="false" flipV="false" rot="0">
              <a:off x="0" y="0"/>
              <a:ext cx="5039123" cy="410140"/>
            </a:xfrm>
            <a:custGeom>
              <a:avLst/>
              <a:gdLst/>
              <a:ahLst/>
              <a:cxnLst/>
              <a:rect r="r" b="b" t="t" l="l"/>
              <a:pathLst>
                <a:path h="410140" w="5039123">
                  <a:moveTo>
                    <a:pt x="0" y="0"/>
                  </a:moveTo>
                  <a:lnTo>
                    <a:pt x="5039123" y="0"/>
                  </a:lnTo>
                  <a:lnTo>
                    <a:pt x="5039123" y="410140"/>
                  </a:lnTo>
                  <a:lnTo>
                    <a:pt x="0" y="410140"/>
                  </a:lnTo>
                  <a:close/>
                </a:path>
              </a:pathLst>
            </a:custGeom>
            <a:solidFill>
              <a:srgbClr val="E0B15E"/>
            </a:solidFill>
          </p:spPr>
        </p:sp>
        <p:sp>
          <p:nvSpPr>
            <p:cNvPr name="TextBox 4" id="4"/>
            <p:cNvSpPr txBox="true"/>
            <p:nvPr/>
          </p:nvSpPr>
          <p:spPr>
            <a:xfrm>
              <a:off x="0" y="-28575"/>
              <a:ext cx="5039123" cy="438715"/>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5067478" y="-15980"/>
            <a:ext cx="8153044" cy="1063447"/>
            <a:chOff x="0" y="0"/>
            <a:chExt cx="2147304" cy="280085"/>
          </a:xfrm>
        </p:grpSpPr>
        <p:sp>
          <p:nvSpPr>
            <p:cNvPr name="Freeform 6" id="6"/>
            <p:cNvSpPr/>
            <p:nvPr/>
          </p:nvSpPr>
          <p:spPr>
            <a:xfrm flipH="false" flipV="false" rot="0">
              <a:off x="0" y="0"/>
              <a:ext cx="2147304" cy="280085"/>
            </a:xfrm>
            <a:custGeom>
              <a:avLst/>
              <a:gdLst/>
              <a:ahLst/>
              <a:cxnLst/>
              <a:rect r="r" b="b" t="t" l="l"/>
              <a:pathLst>
                <a:path h="280085" w="2147304">
                  <a:moveTo>
                    <a:pt x="11395" y="0"/>
                  </a:moveTo>
                  <a:lnTo>
                    <a:pt x="2135909" y="0"/>
                  </a:lnTo>
                  <a:cubicBezTo>
                    <a:pt x="2142202" y="0"/>
                    <a:pt x="2147304" y="5102"/>
                    <a:pt x="2147304" y="11395"/>
                  </a:cubicBezTo>
                  <a:lnTo>
                    <a:pt x="2147304" y="268690"/>
                  </a:lnTo>
                  <a:cubicBezTo>
                    <a:pt x="2147304" y="274983"/>
                    <a:pt x="2142202" y="280085"/>
                    <a:pt x="2135909" y="280085"/>
                  </a:cubicBezTo>
                  <a:lnTo>
                    <a:pt x="11395" y="280085"/>
                  </a:lnTo>
                  <a:cubicBezTo>
                    <a:pt x="5102" y="280085"/>
                    <a:pt x="0" y="274983"/>
                    <a:pt x="0" y="268690"/>
                  </a:cubicBezTo>
                  <a:lnTo>
                    <a:pt x="0" y="11395"/>
                  </a:lnTo>
                  <a:cubicBezTo>
                    <a:pt x="0" y="5102"/>
                    <a:pt x="5102" y="0"/>
                    <a:pt x="11395" y="0"/>
                  </a:cubicBezTo>
                  <a:close/>
                </a:path>
              </a:pathLst>
            </a:custGeom>
            <a:solidFill>
              <a:srgbClr val="FFFFFF"/>
            </a:solidFill>
            <a:ln cap="sq">
              <a:noFill/>
              <a:prstDash val="solid"/>
              <a:miter/>
            </a:ln>
          </p:spPr>
        </p:sp>
        <p:sp>
          <p:nvSpPr>
            <p:cNvPr name="TextBox 7" id="7"/>
            <p:cNvSpPr txBox="true"/>
            <p:nvPr/>
          </p:nvSpPr>
          <p:spPr>
            <a:xfrm>
              <a:off x="0" y="-66675"/>
              <a:ext cx="2147304" cy="346760"/>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2B1511"/>
                  </a:solidFill>
                  <a:latin typeface="Canva Sans Bold"/>
                </a:rPr>
                <a:t>DESCRIPTIVE STATISTICS</a:t>
              </a:r>
            </a:p>
          </p:txBody>
        </p:sp>
      </p:grpSp>
      <p:sp>
        <p:nvSpPr>
          <p:cNvPr name="Freeform 8" id="8"/>
          <p:cNvSpPr/>
          <p:nvPr/>
        </p:nvSpPr>
        <p:spPr>
          <a:xfrm flipH="false" flipV="false" rot="0">
            <a:off x="2525252" y="2694089"/>
            <a:ext cx="13237496" cy="4898822"/>
          </a:xfrm>
          <a:custGeom>
            <a:avLst/>
            <a:gdLst/>
            <a:ahLst/>
            <a:cxnLst/>
            <a:rect r="r" b="b" t="t" l="l"/>
            <a:pathLst>
              <a:path h="4898822" w="13237496">
                <a:moveTo>
                  <a:pt x="0" y="0"/>
                </a:moveTo>
                <a:lnTo>
                  <a:pt x="13237496" y="0"/>
                </a:lnTo>
                <a:lnTo>
                  <a:pt x="13237496" y="4898822"/>
                </a:lnTo>
                <a:lnTo>
                  <a:pt x="0" y="4898822"/>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DAGBdgFauOY</dc:identifier>
  <dcterms:modified xsi:type="dcterms:W3CDTF">2011-08-01T06:04:30Z</dcterms:modified>
  <cp:revision>1</cp:revision>
  <dc:title>CAP482 CA4 PROJECT </dc:title>
</cp:coreProperties>
</file>