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4"/>
  </p:sldMasterIdLst>
  <p:sldIdLst>
    <p:sldId id="257" r:id="rId5"/>
    <p:sldId id="262" r:id="rId6"/>
    <p:sldId id="263" r:id="rId7"/>
    <p:sldId id="264" r:id="rId8"/>
    <p:sldId id="267" r:id="rId9"/>
    <p:sldId id="265" r:id="rId10"/>
    <p:sldId id="266" r:id="rId11"/>
    <p:sldId id="268" r:id="rId12"/>
    <p:sldId id="270" r:id="rId13"/>
    <p:sldId id="271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ndam Ghosal" initials="AG" lastIdx="1" clrIdx="0">
    <p:extLst>
      <p:ext uri="{19B8F6BF-5375-455C-9EA6-DF929625EA0E}">
        <p15:presenceInfo xmlns:p15="http://schemas.microsoft.com/office/powerpoint/2012/main" userId="239dde3cffc0aad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922"/>
    <a:srgbClr val="2E3722"/>
    <a:srgbClr val="344529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43" autoAdjust="0"/>
    <p:restoredTop sz="94619" autoAdjust="0"/>
  </p:normalViewPr>
  <p:slideViewPr>
    <p:cSldViewPr snapToGrid="0">
      <p:cViewPr varScale="1">
        <p:scale>
          <a:sx n="62" d="100"/>
          <a:sy n="62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9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08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675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62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1447801"/>
            <a:ext cx="799931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71175"/>
            <a:ext cx="7279650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1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3" cy="196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1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89" y="2613787"/>
            <a:ext cx="801913" cy="1969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9964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6261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4" y="2667001"/>
            <a:ext cx="2927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1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1"/>
            <a:ext cx="293211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1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8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3576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4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4" y="2209801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4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1"/>
            <a:ext cx="293052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4" y="4827210"/>
            <a:ext cx="29344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1"/>
            <a:ext cx="293211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09"/>
            <a:ext cx="293599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1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8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390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8357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4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5" y="887414"/>
            <a:ext cx="7423148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824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4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4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4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84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5"/>
            <a:ext cx="4396340" cy="4195763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8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4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40" cy="3741738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7" y="1905000"/>
            <a:ext cx="43963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7" y="2514600"/>
            <a:ext cx="4396340" cy="3741738"/>
          </a:xfrm>
        </p:spPr>
        <p:txBody>
          <a:bodyPr>
            <a:normAutofit/>
          </a:bodyPr>
          <a:lstStyle>
            <a:lvl1pPr>
              <a:defRPr sz="1801"/>
            </a:lvl1pPr>
            <a:lvl2pPr>
              <a:defRPr sz="1600"/>
            </a:lvl2pPr>
            <a:lvl3pPr>
              <a:defRPr sz="140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89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13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1"/>
            <a:ext cx="3401065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7" y="1447800"/>
            <a:ext cx="5195996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401"/>
            </a:lvl4pPr>
            <a:lvl5pPr>
              <a:defRPr sz="1401"/>
            </a:lvl5pPr>
            <a:lvl6pPr>
              <a:defRPr sz="1401"/>
            </a:lvl6pPr>
            <a:lvl7pPr>
              <a:defRPr sz="1401"/>
            </a:lvl7pPr>
            <a:lvl8pPr>
              <a:defRPr sz="1401"/>
            </a:lvl8pPr>
            <a:lvl9pPr>
              <a:defRPr sz="14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0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8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6" indent="0">
              <a:buNone/>
              <a:defRPr sz="1600"/>
            </a:lvl2pPr>
            <a:lvl3pPr marL="914411" indent="0">
              <a:buNone/>
              <a:defRPr sz="1600"/>
            </a:lvl3pPr>
            <a:lvl4pPr marL="1371617" indent="0">
              <a:buNone/>
              <a:defRPr sz="1600"/>
            </a:lvl4pPr>
            <a:lvl5pPr marL="1828823" indent="0">
              <a:buNone/>
              <a:defRPr sz="1600"/>
            </a:lvl5pPr>
            <a:lvl6pPr marL="2286029" indent="0">
              <a:buNone/>
              <a:defRPr sz="1600"/>
            </a:lvl6pPr>
            <a:lvl7pPr marL="2743234" indent="0">
              <a:buNone/>
              <a:defRPr sz="1600"/>
            </a:lvl7pPr>
            <a:lvl8pPr marL="3200440" indent="0">
              <a:buNone/>
              <a:defRPr sz="1600"/>
            </a:lvl8pPr>
            <a:lvl9pPr marL="3657646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80" cy="1371600"/>
          </a:xfrm>
        </p:spPr>
        <p:txBody>
          <a:bodyPr>
            <a:normAutofit/>
          </a:bodyPr>
          <a:lstStyle>
            <a:lvl1pPr marL="0" indent="0">
              <a:buNone/>
              <a:defRPr sz="1401"/>
            </a:lvl1pPr>
            <a:lvl2pPr marL="457206" indent="0">
              <a:buNone/>
              <a:defRPr sz="1200"/>
            </a:lvl2pPr>
            <a:lvl3pPr marL="914411" indent="0">
              <a:buNone/>
              <a:defRPr sz="1001"/>
            </a:lvl3pPr>
            <a:lvl4pPr marL="1371617" indent="0">
              <a:buNone/>
              <a:defRPr sz="900"/>
            </a:lvl4pPr>
            <a:lvl5pPr marL="1828823" indent="0">
              <a:buNone/>
              <a:defRPr sz="900"/>
            </a:lvl5pPr>
            <a:lvl6pPr marL="2286029" indent="0">
              <a:buNone/>
              <a:defRPr sz="900"/>
            </a:lvl6pPr>
            <a:lvl7pPr marL="2743234" indent="0">
              <a:buNone/>
              <a:defRPr sz="900"/>
            </a:lvl7pPr>
            <a:lvl8pPr marL="3200440" indent="0">
              <a:buNone/>
              <a:defRPr sz="900"/>
            </a:lvl8pPr>
            <a:lvl9pPr marL="3657646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11/8/2021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2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6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8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1"/>
            <a:ext cx="2819401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4" y="1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80" y="6096000"/>
            <a:ext cx="993733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1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3" y="452718"/>
            <a:ext cx="940472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2052919"/>
            <a:ext cx="8946540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1" y="1790702"/>
            <a:ext cx="990599" cy="30479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305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hf sldNum="0" hdr="0" ftr="0" dt="0"/>
  <p:txStyles>
    <p:titleStyle>
      <a:lvl1pPr algn="l" defTabSz="457206" rtl="0" eaLnBrk="1" latinLnBrk="0" hangingPunct="1">
        <a:spcBef>
          <a:spcPct val="0"/>
        </a:spcBef>
        <a:buNone/>
        <a:defRPr sz="4201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4" indent="-342904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9" indent="-285753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1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15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1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27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31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38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44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49" indent="-228604" algn="l" defTabSz="457206" rtl="0" eaLnBrk="1" latinLnBrk="0" hangingPunct="1">
        <a:spcBef>
          <a:spcPts val="1001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1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1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07504" y="168966"/>
            <a:ext cx="13209102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2B3922"/>
                </a:solidFill>
              </a:rPr>
              <a:t>TEMPLATES IN C++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84A7F-0A4A-46F7-979A-3E178A256B69}"/>
              </a:ext>
            </a:extLst>
          </p:cNvPr>
          <p:cNvSpPr txBox="1"/>
          <p:nvPr/>
        </p:nvSpPr>
        <p:spPr>
          <a:xfrm>
            <a:off x="8078913" y="5178176"/>
            <a:ext cx="3143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ARINDAM GHOSAL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428B-1511-46D1-BBB9-670BB262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1" y="312305"/>
            <a:ext cx="9404724" cy="550724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400" b="1" u="sng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DEFINING A CLASS MEMBER OUTSIDE THE CLASS TEMPLATE</a:t>
            </a:r>
            <a:endParaRPr lang="en-IN" sz="2400" u="sng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1AE7-54F1-45BD-8213-7DA5D8487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19" y="1160324"/>
            <a:ext cx="11743361" cy="5385371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Suppose we need to define a function outside of the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template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.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  We can do this with the following code: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                       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                        template 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                        class </a:t>
            </a:r>
            <a:r>
              <a:rPr lang="en-US" b="0" dirty="0" err="1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ClassName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{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                        ... .. ...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i="1" dirty="0">
                <a:solidFill>
                  <a:srgbClr val="0088FF"/>
                </a:solidFill>
                <a:effectLst/>
                <a:latin typeface="cascadia code" panose="020B0609020000020004" pitchFamily="49" charset="0"/>
              </a:rPr>
              <a:t>                         // Function prototype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                     </a:t>
            </a:r>
            <a:r>
              <a:rPr lang="en-US" b="0" dirty="0" err="1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returnType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functionName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();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                          }; 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                        </a:t>
            </a:r>
            <a:r>
              <a:rPr lang="en-US" b="0" i="1" dirty="0">
                <a:solidFill>
                  <a:srgbClr val="0088FF"/>
                </a:solidFill>
                <a:effectLst/>
                <a:latin typeface="cascadia code" panose="020B0609020000020004" pitchFamily="49" charset="0"/>
              </a:rPr>
              <a:t>// Function definition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                         template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i="1" dirty="0">
                <a:solidFill>
                  <a:srgbClr val="FF68B8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                        </a:t>
            </a:r>
            <a:r>
              <a:rPr lang="en-US" b="0" dirty="0" err="1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returnType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ClassName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0" i="1" dirty="0">
                <a:solidFill>
                  <a:srgbClr val="FF68B8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&gt;::</a:t>
            </a:r>
            <a:r>
              <a:rPr lang="en-US" b="0" dirty="0" err="1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functionName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()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{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i="1" dirty="0">
                <a:solidFill>
                  <a:srgbClr val="0088FF"/>
                </a:solidFill>
                <a:effectLst/>
                <a:latin typeface="cascadia code" panose="020B0609020000020004" pitchFamily="49" charset="0"/>
              </a:rPr>
              <a:t>                       // code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                       }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53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1B1C75-9D18-40B2-8B72-DB17DDA4FDA3}"/>
              </a:ext>
            </a:extLst>
          </p:cNvPr>
          <p:cNvSpPr txBox="1"/>
          <p:nvPr/>
        </p:nvSpPr>
        <p:spPr>
          <a:xfrm>
            <a:off x="0" y="0"/>
            <a:ext cx="55499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0" dirty="0">
              <a:solidFill>
                <a:srgbClr val="E1EFFF"/>
              </a:solidFill>
              <a:effectLst/>
              <a:latin typeface="cascadia code" panose="020B0609020000020004" pitchFamily="49" charset="0"/>
            </a:endParaRPr>
          </a:p>
          <a:p>
            <a:endParaRPr lang="en-IN" dirty="0">
              <a:solidFill>
                <a:srgbClr val="E1EFFF"/>
              </a:solidFill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#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include</a:t>
            </a:r>
            <a:r>
              <a:rPr lang="en-IN" b="0" dirty="0">
                <a:solidFill>
                  <a:srgbClr val="92FC79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IN" b="0" dirty="0">
                <a:solidFill>
                  <a:srgbClr val="A5FF90"/>
                </a:solidFill>
                <a:effectLst/>
                <a:latin typeface="cascadia code" panose="020B0609020000020004" pitchFamily="49" charset="0"/>
              </a:rPr>
              <a:t>iostream</a:t>
            </a:r>
            <a:r>
              <a:rPr lang="en-IN" b="0" dirty="0">
                <a:solidFill>
                  <a:srgbClr val="92FC79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using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namespace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std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template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class </a:t>
            </a:r>
            <a:r>
              <a:rPr lang="en-IN" b="0" i="1" dirty="0">
                <a:solidFill>
                  <a:srgbClr val="FF68B8"/>
                </a:solidFill>
                <a:effectLst/>
                <a:latin typeface="cascadia code" panose="020B0609020000020004" pitchFamily="49" charset="0"/>
              </a:rPr>
              <a:t>T1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class </a:t>
            </a:r>
            <a:r>
              <a:rPr lang="en-IN" b="0" i="1" dirty="0">
                <a:solidFill>
                  <a:srgbClr val="FF68B8"/>
                </a:solidFill>
                <a:effectLst/>
                <a:latin typeface="cascadia code" panose="020B0609020000020004" pitchFamily="49" charset="0"/>
              </a:rPr>
              <a:t>T2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Test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IN" b="0" i="1" dirty="0">
                <a:solidFill>
                  <a:srgbClr val="FF68B8"/>
                </a:solidFill>
                <a:effectLst/>
                <a:latin typeface="cascadia code" panose="020B0609020000020004" pitchFamily="49" charset="0"/>
              </a:rPr>
              <a:t>T1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a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IN" b="0" i="1" dirty="0">
                <a:solidFill>
                  <a:srgbClr val="FF68B8"/>
                </a:solidFill>
                <a:effectLst/>
                <a:latin typeface="cascadia code" panose="020B0609020000020004" pitchFamily="49" charset="0"/>
              </a:rPr>
              <a:t>T2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b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public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: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Test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IN" b="0" i="1" dirty="0">
                <a:solidFill>
                  <a:srgbClr val="FF68B8"/>
                </a:solidFill>
                <a:effectLst/>
                <a:latin typeface="cascadia code" panose="020B0609020000020004" pitchFamily="49" charset="0"/>
              </a:rPr>
              <a:t>T1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x,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i="1" dirty="0">
                <a:solidFill>
                  <a:srgbClr val="FF68B8"/>
                </a:solidFill>
                <a:effectLst/>
                <a:latin typeface="cascadia code" panose="020B0609020000020004" pitchFamily="49" charset="0"/>
              </a:rPr>
              <a:t>T2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y)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    a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x;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    b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=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y;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br>
              <a:rPr lang="en-IN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void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show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()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IN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a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IN" b="0" dirty="0">
                <a:solidFill>
                  <a:srgbClr val="92FC79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ascadia code" panose="020B0609020000020004" pitchFamily="49" charset="0"/>
              </a:rPr>
              <a:t> and </a:t>
            </a:r>
            <a:r>
              <a:rPr lang="en-IN" b="0" dirty="0">
                <a:solidFill>
                  <a:srgbClr val="92FC79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b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IN" b="0" dirty="0">
                <a:solidFill>
                  <a:srgbClr val="92FC79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IN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\n</a:t>
            </a:r>
            <a:r>
              <a:rPr lang="en-IN" b="0" dirty="0">
                <a:solidFill>
                  <a:srgbClr val="92FC79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}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};</a:t>
            </a:r>
            <a:br>
              <a:rPr lang="en-IN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65DF2-2FB9-4012-A75D-1F3ED00B0229}"/>
              </a:ext>
            </a:extLst>
          </p:cNvPr>
          <p:cNvSpPr txBox="1"/>
          <p:nvPr/>
        </p:nvSpPr>
        <p:spPr>
          <a:xfrm>
            <a:off x="6096000" y="47283"/>
            <a:ext cx="6096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0" dirty="0">
              <a:solidFill>
                <a:srgbClr val="FFC600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>
              <a:solidFill>
                <a:srgbClr val="FFC600"/>
              </a:solidFill>
              <a:latin typeface="cascadia code" panose="020B0609020000020004" pitchFamily="49" charset="0"/>
            </a:endParaRPr>
          </a:p>
          <a:p>
            <a:endParaRPr lang="en-US" b="0" dirty="0">
              <a:solidFill>
                <a:srgbClr val="FFC600"/>
              </a:solidFill>
              <a:effectLst/>
              <a:latin typeface="cascadia code" panose="020B0609020000020004" pitchFamily="49" charset="0"/>
            </a:endParaRPr>
          </a:p>
          <a:p>
            <a:endParaRPr lang="en-US" dirty="0">
              <a:solidFill>
                <a:srgbClr val="FFC600"/>
              </a:solidFill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main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()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{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Test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0" dirty="0" err="1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float</a:t>
            </a:r>
            <a:r>
              <a:rPr lang="en-US" b="0" dirty="0" err="1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 err="1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test1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1.23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123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);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Test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0" dirty="0" err="1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 err="1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 err="1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test2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100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>
                <a:solidFill>
                  <a:srgbClr val="92FC79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A5FF90"/>
                </a:solidFill>
                <a:effectLst/>
                <a:latin typeface="cascadia code" panose="020B0609020000020004" pitchFamily="49" charset="0"/>
              </a:rPr>
              <a:t>W</a:t>
            </a:r>
            <a:r>
              <a:rPr lang="en-US" b="0" dirty="0">
                <a:solidFill>
                  <a:srgbClr val="92FC79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);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Test 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&lt;&gt;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test3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US" b="0" dirty="0">
                <a:solidFill>
                  <a:srgbClr val="92FC79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A5FF90"/>
                </a:solidFill>
                <a:effectLst/>
                <a:latin typeface="cascadia code" panose="020B0609020000020004" pitchFamily="49" charset="0"/>
              </a:rPr>
              <a:t>a</a:t>
            </a:r>
            <a:r>
              <a:rPr lang="en-US" b="0" dirty="0">
                <a:solidFill>
                  <a:srgbClr val="92FC79"/>
                </a:solidFill>
                <a:effectLst/>
                <a:latin typeface="cascadia code" panose="020B0609020000020004" pitchFamily="49" charset="0"/>
              </a:rPr>
              <a:t>'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12.635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);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test1.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show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();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test2.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show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();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test3.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show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();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	 </a:t>
            </a:r>
          </a:p>
          <a:p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    return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}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dirty="0"/>
              <a:t>                            </a:t>
            </a:r>
            <a:r>
              <a:rPr lang="en-IN" b="1" dirty="0"/>
              <a:t>OUTPUT-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FCB764-2A34-4382-A03F-1C510F4E2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102" y="4548559"/>
            <a:ext cx="4393961" cy="16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86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B345-CA9B-4C36-AA1C-CFBE95B8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1" y="106821"/>
            <a:ext cx="9404724" cy="502779"/>
          </a:xfrm>
        </p:spPr>
        <p:txBody>
          <a:bodyPr/>
          <a:lstStyle/>
          <a:p>
            <a:r>
              <a:rPr lang="en-IN" sz="2400" b="1" dirty="0"/>
              <a:t>PROGRAM HAVING CLASS MEMBER DEFINED OUTSIDE CLASS:-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170315-0B19-44DC-A785-6A1FC30A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17278"/>
            <a:ext cx="5609690" cy="6140722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#include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iostream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using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namespace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std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template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Test</a:t>
            </a:r>
          </a:p>
          <a:p>
            <a:pPr marL="0" indent="0">
              <a:buNone/>
            </a:pP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{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t  a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,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b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public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void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get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(){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en-US" b="0" dirty="0" err="1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cin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&gt;&gt;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a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&gt;&gt;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b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</a:b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}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US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Sum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();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};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D3654-1F99-4B27-9AB9-65146CD6D723}"/>
              </a:ext>
            </a:extLst>
          </p:cNvPr>
          <p:cNvSpPr txBox="1"/>
          <p:nvPr/>
        </p:nvSpPr>
        <p:spPr>
          <a:xfrm>
            <a:off x="5753528" y="717278"/>
            <a:ext cx="64384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template</a:t>
            </a:r>
            <a:r>
              <a:rPr lang="en-IN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Test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&gt;::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Sum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()</a:t>
            </a:r>
          </a:p>
          <a:p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 err="1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a</a:t>
            </a:r>
            <a:r>
              <a:rPr lang="en-IN" b="0" dirty="0" err="1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+</a:t>
            </a:r>
            <a:r>
              <a:rPr lang="en-IN" b="0" dirty="0" err="1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b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main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()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{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Test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t1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IN" b="0" dirty="0" err="1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IN" b="0" dirty="0">
                <a:solidFill>
                  <a:srgbClr val="92FC79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IN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\</a:t>
            </a:r>
            <a:r>
              <a:rPr lang="en-IN" b="0" dirty="0" err="1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n</a:t>
            </a:r>
            <a:r>
              <a:rPr lang="en-IN" b="0" dirty="0" err="1">
                <a:solidFill>
                  <a:srgbClr val="A5FF90"/>
                </a:solidFill>
                <a:effectLst/>
                <a:latin typeface="cascadia code" panose="020B0609020000020004" pitchFamily="49" charset="0"/>
              </a:rPr>
              <a:t>Enter</a:t>
            </a:r>
            <a:r>
              <a:rPr lang="en-IN" b="0" dirty="0">
                <a:solidFill>
                  <a:srgbClr val="A5FF90"/>
                </a:solidFill>
                <a:effectLst/>
                <a:latin typeface="cascadia code" panose="020B0609020000020004" pitchFamily="49" charset="0"/>
              </a:rPr>
              <a:t> 2 integers: </a:t>
            </a:r>
            <a:r>
              <a:rPr lang="en-IN" b="0" dirty="0">
                <a:solidFill>
                  <a:srgbClr val="92FC79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t1.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get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();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en-IN" b="0" dirty="0" err="1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cout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IN" b="0" dirty="0">
                <a:solidFill>
                  <a:srgbClr val="92FC79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IN" b="0" dirty="0">
                <a:solidFill>
                  <a:srgbClr val="A5FF90"/>
                </a:solidFill>
                <a:effectLst/>
                <a:latin typeface="cascadia code" panose="020B0609020000020004" pitchFamily="49" charset="0"/>
              </a:rPr>
              <a:t>Sum =</a:t>
            </a:r>
            <a:r>
              <a:rPr lang="en-IN" b="0" dirty="0">
                <a:solidFill>
                  <a:srgbClr val="92FC79"/>
                </a:solidFill>
                <a:effectLst/>
                <a:latin typeface="cascadia code" panose="020B0609020000020004" pitchFamily="49" charset="0"/>
              </a:rPr>
              <a:t>"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&lt;&lt;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t1.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Sum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();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>
                <a:solidFill>
                  <a:srgbClr val="FF628C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}</a:t>
            </a:r>
          </a:p>
          <a:p>
            <a:endParaRPr lang="en-IN" b="0" dirty="0">
              <a:solidFill>
                <a:srgbClr val="E1EFFF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IN" dirty="0">
                <a:solidFill>
                  <a:srgbClr val="E1EFFF"/>
                </a:solidFill>
                <a:latin typeface="cascadia code" panose="020B0609020000020004" pitchFamily="49" charset="0"/>
              </a:rPr>
              <a:t>            OUTPUT-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76A78C-D676-480E-B4BF-B4776576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33" y="5425212"/>
            <a:ext cx="3105583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1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D35B-2EF4-4F0E-9381-2EBE7EF03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849" y="102743"/>
            <a:ext cx="2502569" cy="1217108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      </a:t>
            </a:r>
            <a:r>
              <a:rPr lang="en-IN" b="1" i="1" u="sng" dirty="0"/>
              <a:t>Definition: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36D56-5E7A-422A-A4C0-5AE40A3EB323}"/>
              </a:ext>
            </a:extLst>
          </p:cNvPr>
          <p:cNvSpPr txBox="1"/>
          <p:nvPr/>
        </p:nvSpPr>
        <p:spPr>
          <a:xfrm>
            <a:off x="1078031" y="2080139"/>
            <a:ext cx="9848183" cy="332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3" indent="-285753">
              <a:buFont typeface="Arial" panose="020B0604020202020204" pitchFamily="34" charset="0"/>
              <a:buChar char="•"/>
            </a:pPr>
            <a:r>
              <a:rPr lang="en-IN" sz="2400" dirty="0"/>
              <a:t>Templates are  a mechanism that makes it possible to use one function or class to handle many different data types.</a:t>
            </a:r>
          </a:p>
          <a:p>
            <a:endParaRPr lang="en-IN" sz="2400" dirty="0"/>
          </a:p>
          <a:p>
            <a:pPr marL="342904" indent="-342904">
              <a:buFont typeface="Arial" panose="020B0604020202020204" pitchFamily="34" charset="0"/>
              <a:buChar char="•"/>
            </a:pPr>
            <a:r>
              <a:rPr lang="en-US" sz="2400" dirty="0"/>
              <a:t>Templates are the foundation of generic programming, which involves writing code in a way that is independent of any particular type.</a:t>
            </a:r>
          </a:p>
          <a:p>
            <a:pPr marL="285753" indent="-285753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3" indent="-285753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3" indent="-285753">
              <a:buFont typeface="Arial" panose="020B0604020202020204" pitchFamily="34" charset="0"/>
              <a:buChar char="•"/>
            </a:pPr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346806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55EF-77A5-43CC-A964-F092D516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32" y="149090"/>
            <a:ext cx="10022096" cy="1033669"/>
          </a:xfrm>
        </p:spPr>
        <p:txBody>
          <a:bodyPr>
            <a:normAutofit/>
          </a:bodyPr>
          <a:lstStyle/>
          <a:p>
            <a:r>
              <a:rPr lang="en-IN" b="1" dirty="0"/>
              <a:t>              </a:t>
            </a:r>
            <a:r>
              <a:rPr lang="en-IN" b="1" u="sng" dirty="0"/>
              <a:t>FUNCTION OVERLOADING :-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8CDA0-42EF-4570-8CA6-4C1CD53E7B85}"/>
              </a:ext>
            </a:extLst>
          </p:cNvPr>
          <p:cNvSpPr txBox="1"/>
          <p:nvPr/>
        </p:nvSpPr>
        <p:spPr>
          <a:xfrm>
            <a:off x="2" y="1132971"/>
            <a:ext cx="12191998" cy="5725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If we want to write a function that returns the minimum of 2 numbers passed to it , it will be a very simple function. But, if the parameters are different in different calls , then we will have to  write multiple overloaded  versions of it, as follows:-</a:t>
            </a:r>
          </a:p>
          <a:p>
            <a:endParaRPr lang="en-IN" sz="1801" dirty="0"/>
          </a:p>
          <a:p>
            <a:endParaRPr lang="en-IN" sz="1801" dirty="0">
              <a:solidFill>
                <a:srgbClr val="FFC600"/>
              </a:solidFill>
              <a:latin typeface="cascadia code" panose="020B0609020000020004" pitchFamily="49" charset="0"/>
            </a:endParaRPr>
          </a:p>
          <a:p>
            <a:r>
              <a:rPr lang="en-IN" sz="2000" dirty="0">
                <a:solidFill>
                  <a:srgbClr val="FFC600"/>
                </a:solidFill>
                <a:latin typeface="Book Antiqua" panose="02040602050305030304" pitchFamily="18" charset="0"/>
              </a:rPr>
              <a:t>int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FFC600"/>
                </a:solidFill>
                <a:latin typeface="Book Antiqua" panose="02040602050305030304" pitchFamily="18" charset="0"/>
              </a:rPr>
              <a:t>Min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(</a:t>
            </a:r>
            <a:r>
              <a:rPr lang="en-IN" sz="2000" dirty="0">
                <a:solidFill>
                  <a:srgbClr val="FFC600"/>
                </a:solidFill>
                <a:latin typeface="Book Antiqua" panose="02040602050305030304" pitchFamily="18" charset="0"/>
              </a:rPr>
              <a:t>int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a,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FFC600"/>
                </a:solidFill>
                <a:latin typeface="Book Antiqua" panose="02040602050305030304" pitchFamily="18" charset="0"/>
              </a:rPr>
              <a:t>int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b)</a:t>
            </a:r>
            <a:r>
              <a:rPr lang="en-IN" sz="2000" i="1" dirty="0">
                <a:solidFill>
                  <a:srgbClr val="0088FF"/>
                </a:solidFill>
                <a:latin typeface="Book Antiqua" panose="02040602050305030304" pitchFamily="18" charset="0"/>
              </a:rPr>
              <a:t>//for integer type data</a:t>
            </a:r>
            <a:endParaRPr lang="en-IN" sz="2000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{</a:t>
            </a:r>
            <a:endParaRPr lang="en-IN" sz="2000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    </a:t>
            </a:r>
            <a:r>
              <a:rPr lang="en-IN" sz="2000" dirty="0">
                <a:solidFill>
                  <a:srgbClr val="FF9D00"/>
                </a:solidFill>
                <a:latin typeface="Book Antiqua" panose="02040602050305030304" pitchFamily="18" charset="0"/>
              </a:rPr>
              <a:t>return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(a</a:t>
            </a:r>
            <a:r>
              <a:rPr lang="en-IN" sz="2000" dirty="0">
                <a:solidFill>
                  <a:srgbClr val="FF9D00"/>
                </a:solidFill>
                <a:latin typeface="Book Antiqua" panose="02040602050305030304" pitchFamily="18" charset="0"/>
              </a:rPr>
              <a:t>&lt;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b)</a:t>
            </a:r>
            <a:r>
              <a:rPr lang="en-IN" sz="2000" dirty="0">
                <a:solidFill>
                  <a:srgbClr val="FF9D00"/>
                </a:solidFill>
                <a:latin typeface="Book Antiqua" panose="02040602050305030304" pitchFamily="18" charset="0"/>
              </a:rPr>
              <a:t>?</a:t>
            </a:r>
            <a:r>
              <a:rPr lang="en-IN" sz="2000" dirty="0" err="1">
                <a:solidFill>
                  <a:srgbClr val="E1EFFF"/>
                </a:solidFill>
                <a:latin typeface="Book Antiqua" panose="02040602050305030304" pitchFamily="18" charset="0"/>
              </a:rPr>
              <a:t>a</a:t>
            </a:r>
            <a:r>
              <a:rPr lang="en-IN" sz="2000" dirty="0" err="1">
                <a:solidFill>
                  <a:srgbClr val="FF9D00"/>
                </a:solidFill>
                <a:latin typeface="Book Antiqua" panose="02040602050305030304" pitchFamily="18" charset="0"/>
              </a:rPr>
              <a:t>:</a:t>
            </a:r>
            <a:r>
              <a:rPr lang="en-IN" sz="2000" dirty="0" err="1">
                <a:solidFill>
                  <a:srgbClr val="E1EFFF"/>
                </a:solidFill>
                <a:latin typeface="Book Antiqua" panose="02040602050305030304" pitchFamily="18" charset="0"/>
              </a:rPr>
              <a:t>b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;</a:t>
            </a:r>
            <a:endParaRPr lang="en-IN" sz="2000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}</a:t>
            </a:r>
            <a:endParaRPr lang="en-IN" sz="2000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r>
              <a:rPr lang="en-IN" sz="2000" dirty="0">
                <a:solidFill>
                  <a:srgbClr val="FFC600"/>
                </a:solidFill>
                <a:latin typeface="Book Antiqua" panose="02040602050305030304" pitchFamily="18" charset="0"/>
              </a:rPr>
              <a:t>long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FFC600"/>
                </a:solidFill>
                <a:latin typeface="Book Antiqua" panose="02040602050305030304" pitchFamily="18" charset="0"/>
              </a:rPr>
              <a:t>Min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(</a:t>
            </a:r>
            <a:r>
              <a:rPr lang="en-IN" sz="2000" dirty="0">
                <a:solidFill>
                  <a:srgbClr val="FFC600"/>
                </a:solidFill>
                <a:latin typeface="Book Antiqua" panose="02040602050305030304" pitchFamily="18" charset="0"/>
              </a:rPr>
              <a:t>float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a,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FFC600"/>
                </a:solidFill>
                <a:latin typeface="Book Antiqua" panose="02040602050305030304" pitchFamily="18" charset="0"/>
              </a:rPr>
              <a:t>float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b)</a:t>
            </a:r>
            <a:r>
              <a:rPr lang="en-IN" sz="2000" i="1" dirty="0">
                <a:solidFill>
                  <a:srgbClr val="0088FF"/>
                </a:solidFill>
                <a:latin typeface="Book Antiqua" panose="02040602050305030304" pitchFamily="18" charset="0"/>
              </a:rPr>
              <a:t> //for long type data</a:t>
            </a:r>
            <a:endParaRPr lang="en-IN" sz="2000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{</a:t>
            </a:r>
            <a:endParaRPr lang="en-IN" sz="2000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    </a:t>
            </a:r>
            <a:r>
              <a:rPr lang="en-IN" sz="2000" dirty="0">
                <a:solidFill>
                  <a:srgbClr val="FF9D00"/>
                </a:solidFill>
                <a:latin typeface="Book Antiqua" panose="02040602050305030304" pitchFamily="18" charset="0"/>
              </a:rPr>
              <a:t>return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(a</a:t>
            </a:r>
            <a:r>
              <a:rPr lang="en-IN" sz="2000" dirty="0">
                <a:solidFill>
                  <a:srgbClr val="FF9D00"/>
                </a:solidFill>
                <a:latin typeface="Book Antiqua" panose="02040602050305030304" pitchFamily="18" charset="0"/>
              </a:rPr>
              <a:t>&lt;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b)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FF9D00"/>
                </a:solidFill>
                <a:latin typeface="Book Antiqua" panose="02040602050305030304" pitchFamily="18" charset="0"/>
              </a:rPr>
              <a:t>?</a:t>
            </a:r>
            <a:r>
              <a:rPr lang="en-IN" sz="2000" dirty="0" err="1">
                <a:solidFill>
                  <a:srgbClr val="E1EFFF"/>
                </a:solidFill>
                <a:latin typeface="Book Antiqua" panose="02040602050305030304" pitchFamily="18" charset="0"/>
              </a:rPr>
              <a:t>a</a:t>
            </a:r>
            <a:r>
              <a:rPr lang="en-IN" sz="2000" dirty="0" err="1">
                <a:solidFill>
                  <a:srgbClr val="FF9D00"/>
                </a:solidFill>
                <a:latin typeface="Book Antiqua" panose="02040602050305030304" pitchFamily="18" charset="0"/>
              </a:rPr>
              <a:t>:</a:t>
            </a:r>
            <a:r>
              <a:rPr lang="en-IN" sz="2000" dirty="0" err="1">
                <a:solidFill>
                  <a:srgbClr val="E1EFFF"/>
                </a:solidFill>
                <a:latin typeface="Book Antiqua" panose="02040602050305030304" pitchFamily="18" charset="0"/>
              </a:rPr>
              <a:t>b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;</a:t>
            </a:r>
            <a:endParaRPr lang="en-IN" sz="2000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}</a:t>
            </a:r>
            <a:endParaRPr lang="en-IN" sz="2000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r>
              <a:rPr lang="en-IN" sz="2000" dirty="0">
                <a:solidFill>
                  <a:srgbClr val="FFC600"/>
                </a:solidFill>
                <a:latin typeface="Book Antiqua" panose="02040602050305030304" pitchFamily="18" charset="0"/>
              </a:rPr>
              <a:t>char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FFC600"/>
                </a:solidFill>
                <a:latin typeface="Book Antiqua" panose="02040602050305030304" pitchFamily="18" charset="0"/>
              </a:rPr>
              <a:t>Min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(</a:t>
            </a:r>
            <a:r>
              <a:rPr lang="en-IN" sz="2000" dirty="0">
                <a:solidFill>
                  <a:srgbClr val="FFC600"/>
                </a:solidFill>
                <a:latin typeface="Book Antiqua" panose="02040602050305030304" pitchFamily="18" charset="0"/>
              </a:rPr>
              <a:t>char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a,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FFC600"/>
                </a:solidFill>
                <a:latin typeface="Book Antiqua" panose="02040602050305030304" pitchFamily="18" charset="0"/>
              </a:rPr>
              <a:t>char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b)</a:t>
            </a:r>
            <a:r>
              <a:rPr lang="en-IN" sz="2000" i="1" dirty="0">
                <a:solidFill>
                  <a:srgbClr val="0088FF"/>
                </a:solidFill>
                <a:latin typeface="Book Antiqua" panose="02040602050305030304" pitchFamily="18" charset="0"/>
              </a:rPr>
              <a:t>//for character type data</a:t>
            </a:r>
            <a:endParaRPr lang="en-IN" sz="2000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{</a:t>
            </a:r>
            <a:endParaRPr lang="en-IN" sz="2000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    </a:t>
            </a:r>
            <a:r>
              <a:rPr lang="en-IN" sz="2000" dirty="0">
                <a:solidFill>
                  <a:srgbClr val="FF9D00"/>
                </a:solidFill>
                <a:latin typeface="Book Antiqua" panose="02040602050305030304" pitchFamily="18" charset="0"/>
              </a:rPr>
              <a:t>return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(a</a:t>
            </a:r>
            <a:r>
              <a:rPr lang="en-IN" sz="2000" dirty="0">
                <a:solidFill>
                  <a:srgbClr val="FF9D00"/>
                </a:solidFill>
                <a:latin typeface="Book Antiqua" panose="02040602050305030304" pitchFamily="18" charset="0"/>
              </a:rPr>
              <a:t>&lt;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b)</a:t>
            </a:r>
            <a:r>
              <a:rPr lang="en-IN" sz="2000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2000" dirty="0">
                <a:solidFill>
                  <a:srgbClr val="FF9D00"/>
                </a:solidFill>
                <a:latin typeface="Book Antiqua" panose="02040602050305030304" pitchFamily="18" charset="0"/>
              </a:rPr>
              <a:t>?</a:t>
            </a:r>
            <a:r>
              <a:rPr lang="en-IN" sz="2000" dirty="0" err="1">
                <a:solidFill>
                  <a:srgbClr val="E1EFFF"/>
                </a:solidFill>
                <a:latin typeface="Book Antiqua" panose="02040602050305030304" pitchFamily="18" charset="0"/>
              </a:rPr>
              <a:t>a</a:t>
            </a:r>
            <a:r>
              <a:rPr lang="en-IN" sz="2000" dirty="0" err="1">
                <a:solidFill>
                  <a:srgbClr val="FF9D00"/>
                </a:solidFill>
                <a:latin typeface="Book Antiqua" panose="02040602050305030304" pitchFamily="18" charset="0"/>
              </a:rPr>
              <a:t>:</a:t>
            </a:r>
            <a:r>
              <a:rPr lang="en-IN" sz="2000" dirty="0" err="1">
                <a:solidFill>
                  <a:srgbClr val="E1EFFF"/>
                </a:solidFill>
                <a:latin typeface="Book Antiqua" panose="02040602050305030304" pitchFamily="18" charset="0"/>
              </a:rPr>
              <a:t>b</a:t>
            </a:r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;</a:t>
            </a:r>
            <a:endParaRPr lang="en-IN" sz="2000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r>
              <a:rPr lang="en-IN" sz="2000" dirty="0">
                <a:solidFill>
                  <a:srgbClr val="E1EFFF"/>
                </a:solidFill>
                <a:latin typeface="Book Antiqua" panose="02040602050305030304" pitchFamily="18" charset="0"/>
              </a:rPr>
              <a:t>}</a:t>
            </a:r>
            <a:endParaRPr lang="en-IN" sz="2000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endParaRPr lang="en-IN" sz="1801" dirty="0"/>
          </a:p>
        </p:txBody>
      </p:sp>
    </p:spTree>
    <p:extLst>
      <p:ext uri="{BB962C8B-B14F-4D97-AF65-F5344CB8AC3E}">
        <p14:creationId xmlns:p14="http://schemas.microsoft.com/office/powerpoint/2010/main" val="177831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FFD8-4629-4E6C-B98A-F5741B5C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DISADVANTAGES OF MULTIPLE            OVERLOADING: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E8A6-3106-4B77-AD42-6A8F3B46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846" y="2535805"/>
            <a:ext cx="8946540" cy="4195481"/>
          </a:xfrm>
        </p:spPr>
        <p:txBody>
          <a:bodyPr/>
          <a:lstStyle/>
          <a:p>
            <a:r>
              <a:rPr lang="en-IN" sz="2400" dirty="0"/>
              <a:t>Repetitive code in multiple functions.</a:t>
            </a:r>
          </a:p>
          <a:p>
            <a:endParaRPr lang="en-IN" sz="2400" dirty="0"/>
          </a:p>
          <a:p>
            <a:r>
              <a:rPr lang="en-IN" sz="2400" dirty="0"/>
              <a:t>Multiple function definition consume more disk space.</a:t>
            </a:r>
          </a:p>
          <a:p>
            <a:endParaRPr lang="en-IN" sz="2400" dirty="0"/>
          </a:p>
          <a:p>
            <a:r>
              <a:rPr lang="en-IN" sz="2400" dirty="0"/>
              <a:t>If we make a change in one function then we have to make the changes in other versions as well , making maintenance of the program tedious 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0291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5446-F7A8-4F41-8107-CF7C9C31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0"/>
            <a:ext cx="9780035" cy="609600"/>
          </a:xfrm>
        </p:spPr>
        <p:txBody>
          <a:bodyPr/>
          <a:lstStyle/>
          <a:p>
            <a:r>
              <a:rPr lang="en-IN" b="1" dirty="0"/>
              <a:t>       </a:t>
            </a:r>
            <a:r>
              <a:rPr lang="en-IN" b="1" u="sng" dirty="0"/>
              <a:t>FUNCTION TEMPLATE SYNTAX</a:t>
            </a:r>
            <a:br>
              <a:rPr lang="en-IN" b="1" u="sng" dirty="0"/>
            </a:br>
            <a:endParaRPr lang="en-IN" b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E42EA2-6561-43CF-B1A8-D81B66243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7782" y="1075338"/>
            <a:ext cx="10093517" cy="245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2400" b="0" dirty="0" err="1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template</a:t>
            </a:r>
            <a:r>
              <a:rPr lang="fr-FR" sz="2400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fr-FR" sz="2400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fr-FR" sz="2400" b="0" dirty="0" err="1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typename</a:t>
            </a:r>
            <a:r>
              <a:rPr lang="fr-FR" sz="2400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fr-FR" sz="2400" b="0" i="1" dirty="0">
                <a:solidFill>
                  <a:srgbClr val="FF68B8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fr-FR" sz="2400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fr-FR" sz="2400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400" i="1" dirty="0">
                <a:solidFill>
                  <a:srgbClr val="FF68B8"/>
                </a:solidFill>
                <a:latin typeface="cascadia code" panose="020B0609020000020004" pitchFamily="49" charset="0"/>
              </a:rPr>
              <a:t>  </a:t>
            </a:r>
            <a:r>
              <a:rPr lang="fr-FR" sz="2400" b="0" i="1" dirty="0">
                <a:solidFill>
                  <a:srgbClr val="FF68B8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fr-FR" sz="2400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fr-FR" sz="2400" b="0" dirty="0" err="1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functionName</a:t>
            </a:r>
            <a:r>
              <a:rPr lang="fr-FR" sz="2400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fr-FR" sz="2400" b="0" i="1" dirty="0">
                <a:solidFill>
                  <a:srgbClr val="FF68B8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fr-FR" sz="2400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fr-FR" sz="2400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parameter1,</a:t>
            </a:r>
            <a:r>
              <a:rPr lang="fr-FR" sz="2400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fr-FR" sz="2400" b="0" i="1" dirty="0">
                <a:solidFill>
                  <a:srgbClr val="FF68B8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fr-FR" sz="2400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fr-FR" sz="2400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parameter2,</a:t>
            </a:r>
            <a:r>
              <a:rPr lang="fr-FR" sz="2400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...</a:t>
            </a:r>
            <a:r>
              <a:rPr lang="fr-FR" sz="2400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)</a:t>
            </a:r>
            <a:r>
              <a:rPr lang="fr-FR" sz="2400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fr-FR" sz="2400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{</a:t>
            </a:r>
            <a:endParaRPr lang="fr-FR" sz="2400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400" b="0" i="1" dirty="0">
                <a:solidFill>
                  <a:srgbClr val="0088FF"/>
                </a:solidFill>
                <a:effectLst/>
                <a:latin typeface="cascadia code" panose="020B0609020000020004" pitchFamily="49" charset="0"/>
              </a:rPr>
              <a:t>    // code</a:t>
            </a:r>
            <a:endParaRPr lang="fr-FR" sz="2400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fr-FR" sz="2400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22838-4F7F-49B2-838A-A4501F99B349}"/>
              </a:ext>
            </a:extLst>
          </p:cNvPr>
          <p:cNvSpPr txBox="1"/>
          <p:nvPr/>
        </p:nvSpPr>
        <p:spPr>
          <a:xfrm>
            <a:off x="3020603" y="3708970"/>
            <a:ext cx="52295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rgbClr val="FFFFFF"/>
                </a:solidFill>
                <a:latin typeface="Berlin Sans FB Demi" panose="020E0802020502020306" pitchFamily="34" charset="0"/>
              </a:rPr>
              <a:t>Biggest advantage of the function templates </a:t>
            </a:r>
            <a:r>
              <a:rPr lang="fr-FR" sz="2400" dirty="0" err="1">
                <a:solidFill>
                  <a:srgbClr val="FFFFFF"/>
                </a:solidFill>
                <a:latin typeface="Berlin Sans FB Demi" panose="020E0802020502020306" pitchFamily="34" charset="0"/>
              </a:rPr>
              <a:t>is</a:t>
            </a:r>
            <a:r>
              <a:rPr lang="fr-FR" sz="2400" dirty="0">
                <a:solidFill>
                  <a:srgbClr val="FFFFFF"/>
                </a:solidFill>
                <a:latin typeface="Berlin Sans FB Demi" panose="020E0802020502020306" pitchFamily="34" charset="0"/>
              </a:rPr>
              <a:t> that  the compiler generates only one version of the function for each data type irrespective of the number of calls that have been made for that type.</a:t>
            </a:r>
            <a:endParaRPr lang="fr-FR" sz="2800" dirty="0">
              <a:solidFill>
                <a:srgbClr val="E1EFFF"/>
              </a:solidFill>
              <a:latin typeface="Berlin Sans FB Demi" panose="020E0802020502020306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34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B2A1-FFEE-4A5E-9B0C-1FC695669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857998"/>
          </a:xfrm>
        </p:spPr>
        <p:txBody>
          <a:bodyPr>
            <a:normAutofit fontScale="25000" lnSpcReduction="20000"/>
          </a:bodyPr>
          <a:lstStyle/>
          <a:p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#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include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92FC79"/>
                </a:solidFill>
                <a:latin typeface="Book Antiqua" panose="02040602050305030304" pitchFamily="18" charset="0"/>
              </a:rPr>
              <a:t>&lt;</a:t>
            </a:r>
            <a:r>
              <a:rPr lang="en-IN" sz="6400" b="1" dirty="0">
                <a:solidFill>
                  <a:srgbClr val="A5FF90"/>
                </a:solidFill>
                <a:latin typeface="Book Antiqua" panose="02040602050305030304" pitchFamily="18" charset="0"/>
              </a:rPr>
              <a:t>iostream</a:t>
            </a:r>
            <a:r>
              <a:rPr lang="en-IN" sz="6400" b="1" dirty="0">
                <a:solidFill>
                  <a:srgbClr val="92FC79"/>
                </a:solidFill>
                <a:latin typeface="Book Antiqua" panose="02040602050305030304" pitchFamily="18" charset="0"/>
              </a:rPr>
              <a:t>&gt;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	using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namespace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std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;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	template</a:t>
            </a:r>
            <a:r>
              <a:rPr lang="en-IN" sz="6400" b="1" dirty="0">
                <a:solidFill>
                  <a:srgbClr val="FF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&lt;</a:t>
            </a: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class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T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&gt;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	T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Min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(</a:t>
            </a: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T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a,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T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b)</a:t>
            </a:r>
            <a:r>
              <a:rPr lang="en-IN" sz="6400" b="1" i="1" dirty="0">
                <a:solidFill>
                  <a:srgbClr val="0088FF"/>
                </a:solidFill>
                <a:latin typeface="Book Antiqua" panose="02040602050305030304" pitchFamily="18" charset="0"/>
              </a:rPr>
              <a:t> // for integer type data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{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   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return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(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a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&lt;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b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)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?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a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: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b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;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}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int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main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()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{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    </a:t>
            </a: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int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 err="1">
                <a:solidFill>
                  <a:srgbClr val="9EFFFF"/>
                </a:solidFill>
                <a:latin typeface="Book Antiqua" panose="02040602050305030304" pitchFamily="18" charset="0"/>
              </a:rPr>
              <a:t>i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=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628C"/>
                </a:solidFill>
                <a:latin typeface="Book Antiqua" panose="02040602050305030304" pitchFamily="18" charset="0"/>
              </a:rPr>
              <a:t>10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,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j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=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628C"/>
                </a:solidFill>
                <a:latin typeface="Book Antiqua" panose="02040602050305030304" pitchFamily="18" charset="0"/>
              </a:rPr>
              <a:t>20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;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    </a:t>
            </a:r>
            <a:r>
              <a:rPr lang="en-IN" sz="6400" b="1" dirty="0" err="1">
                <a:solidFill>
                  <a:srgbClr val="9EFFFF"/>
                </a:solidFill>
                <a:latin typeface="Book Antiqua" panose="02040602050305030304" pitchFamily="18" charset="0"/>
              </a:rPr>
              <a:t>cout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&lt;&lt;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Min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(</a:t>
            </a:r>
            <a:r>
              <a:rPr lang="en-IN" sz="6400" b="1" dirty="0" err="1">
                <a:solidFill>
                  <a:srgbClr val="9EFFFF"/>
                </a:solidFill>
                <a:latin typeface="Book Antiqua" panose="02040602050305030304" pitchFamily="18" charset="0"/>
              </a:rPr>
              <a:t>i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,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j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)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&lt;&lt;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 err="1">
                <a:solidFill>
                  <a:srgbClr val="9EFFFF"/>
                </a:solidFill>
                <a:latin typeface="Book Antiqua" panose="02040602050305030304" pitchFamily="18" charset="0"/>
              </a:rPr>
              <a:t>endl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;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br>
              <a:rPr lang="en-IN" sz="6400" b="1" dirty="0">
                <a:solidFill>
                  <a:srgbClr val="FFFFFF"/>
                </a:solidFill>
                <a:latin typeface="Book Antiqua" panose="02040602050305030304" pitchFamily="18" charset="0"/>
              </a:rPr>
            </a:b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    </a:t>
            </a: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float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a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=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628C"/>
                </a:solidFill>
                <a:latin typeface="Book Antiqua" panose="02040602050305030304" pitchFamily="18" charset="0"/>
              </a:rPr>
              <a:t>3.14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,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b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=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628C"/>
                </a:solidFill>
                <a:latin typeface="Book Antiqua" panose="02040602050305030304" pitchFamily="18" charset="0"/>
              </a:rPr>
              <a:t>6.28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;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    </a:t>
            </a:r>
            <a:r>
              <a:rPr lang="en-IN" sz="6400" b="1" dirty="0" err="1">
                <a:solidFill>
                  <a:srgbClr val="9EFFFF"/>
                </a:solidFill>
                <a:latin typeface="Book Antiqua" panose="02040602050305030304" pitchFamily="18" charset="0"/>
              </a:rPr>
              <a:t>cout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&lt;&lt;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Min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(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a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,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b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)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&lt;&lt;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 err="1">
                <a:solidFill>
                  <a:srgbClr val="9EFFFF"/>
                </a:solidFill>
                <a:latin typeface="Book Antiqua" panose="02040602050305030304" pitchFamily="18" charset="0"/>
              </a:rPr>
              <a:t>endl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;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br>
              <a:rPr lang="en-IN" sz="6400" b="1" dirty="0">
                <a:solidFill>
                  <a:srgbClr val="FFFFFF"/>
                </a:solidFill>
                <a:latin typeface="Book Antiqua" panose="02040602050305030304" pitchFamily="18" charset="0"/>
              </a:rPr>
            </a:b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    </a:t>
            </a: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char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 err="1">
                <a:solidFill>
                  <a:srgbClr val="9EFFFF"/>
                </a:solidFill>
                <a:latin typeface="Book Antiqua" panose="02040602050305030304" pitchFamily="18" charset="0"/>
              </a:rPr>
              <a:t>ch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=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92FC79"/>
                </a:solidFill>
                <a:latin typeface="Book Antiqua" panose="02040602050305030304" pitchFamily="18" charset="0"/>
              </a:rPr>
              <a:t>'</a:t>
            </a:r>
            <a:r>
              <a:rPr lang="en-IN" sz="6400" b="1" dirty="0">
                <a:solidFill>
                  <a:srgbClr val="A5FF90"/>
                </a:solidFill>
                <a:latin typeface="Book Antiqua" panose="02040602050305030304" pitchFamily="18" charset="0"/>
              </a:rPr>
              <a:t>A</a:t>
            </a:r>
            <a:r>
              <a:rPr lang="en-IN" sz="6400" b="1" dirty="0">
                <a:solidFill>
                  <a:srgbClr val="92FC79"/>
                </a:solidFill>
                <a:latin typeface="Book Antiqua" panose="02040602050305030304" pitchFamily="18" charset="0"/>
              </a:rPr>
              <a:t>'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,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dh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=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92FC79"/>
                </a:solidFill>
                <a:latin typeface="Book Antiqua" panose="02040602050305030304" pitchFamily="18" charset="0"/>
              </a:rPr>
              <a:t>'</a:t>
            </a:r>
            <a:r>
              <a:rPr lang="en-IN" sz="6400" b="1" dirty="0">
                <a:solidFill>
                  <a:srgbClr val="A5FF90"/>
                </a:solidFill>
                <a:latin typeface="Book Antiqua" panose="02040602050305030304" pitchFamily="18" charset="0"/>
              </a:rPr>
              <a:t>Z</a:t>
            </a:r>
            <a:r>
              <a:rPr lang="en-IN" sz="6400" b="1" dirty="0">
                <a:solidFill>
                  <a:srgbClr val="92FC79"/>
                </a:solidFill>
                <a:latin typeface="Book Antiqua" panose="02040602050305030304" pitchFamily="18" charset="0"/>
              </a:rPr>
              <a:t>'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;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    </a:t>
            </a:r>
            <a:r>
              <a:rPr lang="en-IN" sz="6400" b="1" dirty="0" err="1">
                <a:solidFill>
                  <a:srgbClr val="9EFFFF"/>
                </a:solidFill>
                <a:latin typeface="Book Antiqua" panose="02040602050305030304" pitchFamily="18" charset="0"/>
              </a:rPr>
              <a:t>cout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&lt;&lt;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Min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(</a:t>
            </a:r>
            <a:r>
              <a:rPr lang="en-IN" sz="6400" b="1" dirty="0" err="1">
                <a:solidFill>
                  <a:srgbClr val="9EFFFF"/>
                </a:solidFill>
                <a:latin typeface="Book Antiqua" panose="02040602050305030304" pitchFamily="18" charset="0"/>
              </a:rPr>
              <a:t>ch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,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dh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)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&lt;&lt;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 err="1">
                <a:solidFill>
                  <a:srgbClr val="9EFFFF"/>
                </a:solidFill>
                <a:latin typeface="Book Antiqua" panose="02040602050305030304" pitchFamily="18" charset="0"/>
              </a:rPr>
              <a:t>endl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;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br>
              <a:rPr lang="en-IN" sz="6400" b="1" dirty="0">
                <a:solidFill>
                  <a:srgbClr val="FFFFFF"/>
                </a:solidFill>
                <a:latin typeface="Book Antiqua" panose="02040602050305030304" pitchFamily="18" charset="0"/>
              </a:rPr>
            </a:b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    </a:t>
            </a: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double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d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=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628C"/>
                </a:solidFill>
                <a:latin typeface="Book Antiqua" panose="02040602050305030304" pitchFamily="18" charset="0"/>
              </a:rPr>
              <a:t>1.1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,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e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=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628C"/>
                </a:solidFill>
                <a:latin typeface="Book Antiqua" panose="02040602050305030304" pitchFamily="18" charset="0"/>
              </a:rPr>
              <a:t>1.11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;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    </a:t>
            </a:r>
            <a:r>
              <a:rPr lang="en-IN" sz="6400" b="1" dirty="0" err="1">
                <a:solidFill>
                  <a:srgbClr val="9EFFFF"/>
                </a:solidFill>
                <a:latin typeface="Book Antiqua" panose="02040602050305030304" pitchFamily="18" charset="0"/>
              </a:rPr>
              <a:t>cout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&lt;&lt;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C600"/>
                </a:solidFill>
                <a:latin typeface="Book Antiqua" panose="02040602050305030304" pitchFamily="18" charset="0"/>
              </a:rPr>
              <a:t>Min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(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d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,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e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)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&lt;&lt;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 err="1">
                <a:solidFill>
                  <a:srgbClr val="9EFFFF"/>
                </a:solidFill>
                <a:latin typeface="Book Antiqua" panose="02040602050305030304" pitchFamily="18" charset="0"/>
              </a:rPr>
              <a:t>endl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;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br>
              <a:rPr lang="en-IN" sz="6400" b="1" dirty="0">
                <a:solidFill>
                  <a:srgbClr val="FFFFFF"/>
                </a:solidFill>
                <a:latin typeface="Book Antiqua" panose="02040602050305030304" pitchFamily="18" charset="0"/>
              </a:rPr>
            </a:b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    </a:t>
            </a:r>
            <a:r>
              <a:rPr lang="en-IN" sz="6400" b="1" dirty="0">
                <a:solidFill>
                  <a:srgbClr val="FF9D00"/>
                </a:solidFill>
                <a:latin typeface="Book Antiqua" panose="02040602050305030304" pitchFamily="18" charset="0"/>
              </a:rPr>
              <a:t>return</a:t>
            </a:r>
            <a:r>
              <a:rPr lang="en-IN" sz="6400" b="1" dirty="0">
                <a:solidFill>
                  <a:srgbClr val="9EFFFF"/>
                </a:solidFill>
                <a:latin typeface="Book Antiqua" panose="02040602050305030304" pitchFamily="18" charset="0"/>
              </a:rPr>
              <a:t> </a:t>
            </a:r>
            <a:r>
              <a:rPr lang="en-IN" sz="6400" b="1" dirty="0">
                <a:solidFill>
                  <a:srgbClr val="FF628C"/>
                </a:solidFill>
                <a:latin typeface="Book Antiqua" panose="02040602050305030304" pitchFamily="18" charset="0"/>
              </a:rPr>
              <a:t>0</a:t>
            </a: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;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pPr marL="400055" lvl="1" indent="0">
              <a:buNone/>
            </a:pPr>
            <a:r>
              <a:rPr lang="en-IN" sz="6400" b="1" dirty="0">
                <a:solidFill>
                  <a:srgbClr val="E1EFFF"/>
                </a:solidFill>
                <a:latin typeface="Book Antiqua" panose="02040602050305030304" pitchFamily="18" charset="0"/>
              </a:rPr>
              <a:t>}</a:t>
            </a:r>
            <a:endParaRPr lang="en-IN" sz="6400" b="1" dirty="0">
              <a:solidFill>
                <a:srgbClr val="FFFFFF"/>
              </a:solidFill>
              <a:latin typeface="Book Antiqua" panose="02040602050305030304" pitchFamily="18" charset="0"/>
            </a:endParaRPr>
          </a:p>
          <a:p>
            <a:br>
              <a:rPr lang="en-IN" sz="4201" dirty="0">
                <a:solidFill>
                  <a:srgbClr val="FFFFFF"/>
                </a:solidFill>
                <a:latin typeface="cascadia code" panose="020B0609020000020004" pitchFamily="49" charset="0"/>
              </a:rPr>
            </a:br>
            <a:endParaRPr lang="en-IN" sz="4201" dirty="0">
              <a:solidFill>
                <a:srgbClr val="FFFFFF"/>
              </a:solidFill>
              <a:latin typeface="cascadia code" panose="020B06090200000200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1A1890-DC41-4ADC-92B5-4EA9A660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70" y="2419209"/>
            <a:ext cx="418205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40E5-5718-4E05-83B4-1965F3434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IN" sz="3200" b="1" u="sng" dirty="0"/>
              <a:t>EXPLANATION OF THE CODE IN THE PREVIOUS SLIDE:</a:t>
            </a:r>
          </a:p>
          <a:p>
            <a:endParaRPr lang="en-IN" sz="3200" b="1" u="sng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sz="2400" dirty="0"/>
              <a:t>The Min() function now works with a different data types that we use as arguments.</a:t>
            </a:r>
          </a:p>
          <a:p>
            <a:r>
              <a:rPr lang="en-IN" sz="2400" dirty="0"/>
              <a:t>This is code reuse but of a different type, its reuse of the source code.</a:t>
            </a:r>
          </a:p>
          <a:p>
            <a:r>
              <a:rPr lang="en-IN" sz="2400" dirty="0"/>
              <a:t>While in Inheritance and composition ,we reuse the object code.</a:t>
            </a:r>
            <a:r>
              <a:rPr lang="en-US" sz="2400" b="1" dirty="0"/>
              <a:t> (Note::Source code is written by a programmer while an Object code is produced when a Source code is compiled</a:t>
            </a:r>
            <a:r>
              <a:rPr lang="en-US" sz="2400" dirty="0"/>
              <a:t>)</a:t>
            </a:r>
          </a:p>
          <a:p>
            <a:r>
              <a:rPr lang="en-US" sz="2400" dirty="0"/>
              <a:t>Templates can significantly reduce source code size and increase code flexibility without reducing type safety.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58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1FD3-4B23-4F25-8B41-9CE4FB92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617"/>
          </a:xfrm>
        </p:spPr>
        <p:txBody>
          <a:bodyPr/>
          <a:lstStyle/>
          <a:p>
            <a:r>
              <a:rPr lang="en-IN" b="1" dirty="0"/>
              <a:t>                        </a:t>
            </a:r>
            <a:r>
              <a:rPr lang="en-IN" b="1" u="sng" dirty="0"/>
              <a:t>CLASS TEMPLATES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15844-10E7-4AB9-879F-EA3AB89DE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345" y="1854807"/>
            <a:ext cx="6811766" cy="2963773"/>
          </a:xfrm>
        </p:spPr>
        <p:txBody>
          <a:bodyPr>
            <a:normAutofit/>
          </a:bodyPr>
          <a:lstStyle/>
          <a:p>
            <a:r>
              <a:rPr lang="en-IN" dirty="0"/>
              <a:t>Class templates specify how individual classes can be constructed so that every individual class supports similar operations on different data types.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Templates , therefore enable programmers to create abstract classes that define the behaviour of the class without actually knowing what data type will be handled by the class operations.</a:t>
            </a:r>
          </a:p>
          <a:p>
            <a:pPr marL="0" indent="0">
              <a:buNone/>
            </a:pP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19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08F46-153C-4BE9-AB6B-E34169F5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93161"/>
            <a:ext cx="12191999" cy="58768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                       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                        template</a:t>
            </a:r>
            <a:r>
              <a:rPr lang="en-IN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class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i="1" dirty="0">
                <a:solidFill>
                  <a:srgbClr val="FF68B8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&gt;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                        class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 err="1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className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                       {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                      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private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                     </a:t>
            </a:r>
            <a:r>
              <a:rPr lang="en-IN" b="0" i="1" dirty="0">
                <a:solidFill>
                  <a:srgbClr val="FF68B8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var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                     ... .. ...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                      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public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: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                    </a:t>
            </a:r>
            <a:r>
              <a:rPr lang="en-IN" b="0" i="1" dirty="0">
                <a:solidFill>
                  <a:srgbClr val="FF68B8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 err="1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functionName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en-IN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T</a:t>
            </a: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 err="1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arg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);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9EFFFF"/>
                </a:solidFill>
                <a:effectLst/>
                <a:latin typeface="cascadia code" panose="020B0609020000020004" pitchFamily="49" charset="0"/>
              </a:rPr>
              <a:t>                        ... .. ...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                        };</a:t>
            </a: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                     </a:t>
            </a:r>
            <a:r>
              <a:rPr lang="en-IN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className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IN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dataType</a:t>
            </a:r>
            <a:r>
              <a:rPr lang="en-IN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IN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IN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classObject</a:t>
            </a:r>
            <a:r>
              <a:rPr lang="en-IN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                     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className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classObject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                     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className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0" dirty="0">
                <a:solidFill>
                  <a:srgbClr val="FFC600"/>
                </a:solidFill>
                <a:effectLst/>
                <a:latin typeface="cascadia code" panose="020B0609020000020004" pitchFamily="49" charset="0"/>
              </a:rPr>
              <a:t>float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classObject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                     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className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&lt;</a:t>
            </a:r>
            <a:r>
              <a:rPr lang="en-US" b="0" i="1" dirty="0">
                <a:solidFill>
                  <a:srgbClr val="FF68B8"/>
                </a:solidFill>
                <a:effectLst/>
                <a:latin typeface="cascadia code" panose="020B0609020000020004" pitchFamily="49" charset="0"/>
              </a:rPr>
              <a:t>string</a:t>
            </a:r>
            <a:r>
              <a:rPr lang="en-US" b="0" dirty="0">
                <a:solidFill>
                  <a:srgbClr val="FF9D00"/>
                </a:solidFill>
                <a:effectLst/>
                <a:latin typeface="cascadia code" panose="020B0609020000020004" pitchFamily="49" charset="0"/>
              </a:rPr>
              <a:t>&gt;</a:t>
            </a:r>
            <a:r>
              <a:rPr lang="en-US" b="0" dirty="0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ascadia code" panose="020B0609020000020004" pitchFamily="49" charset="0"/>
              </a:rPr>
              <a:t>classObject</a:t>
            </a:r>
            <a:r>
              <a:rPr lang="en-US" b="0" dirty="0">
                <a:solidFill>
                  <a:srgbClr val="E1EFFF"/>
                </a:solidFill>
                <a:effectLst/>
                <a:latin typeface="cascadia code" panose="020B0609020000020004" pitchFamily="49" charset="0"/>
              </a:rPr>
              <a:t>;</a:t>
            </a:r>
            <a:endParaRPr lang="en-US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rgbClr val="FFFFFF"/>
              </a:solidFill>
              <a:effectLst/>
              <a:latin typeface="cascadia code" panose="020B0609020000020004" pitchFamily="49" charset="0"/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DAA20-0A92-4551-B8FB-2A7819A58289}"/>
              </a:ext>
            </a:extLst>
          </p:cNvPr>
          <p:cNvSpPr txBox="1"/>
          <p:nvPr/>
        </p:nvSpPr>
        <p:spPr>
          <a:xfrm>
            <a:off x="328774" y="67117"/>
            <a:ext cx="10438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</a:t>
            </a:r>
            <a:r>
              <a:rPr lang="en-IN" sz="2400" b="1" u="sng" dirty="0"/>
              <a:t>CLASS TEMPLATE SYNTAX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36574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722</TotalTime>
  <Words>999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Berlin Sans FB Demi</vt:lpstr>
      <vt:lpstr>Book Antiqua</vt:lpstr>
      <vt:lpstr>cascadia code</vt:lpstr>
      <vt:lpstr>Century Gothic</vt:lpstr>
      <vt:lpstr>Wingdings 3</vt:lpstr>
      <vt:lpstr>Ion</vt:lpstr>
      <vt:lpstr>TEMPLATES IN C++</vt:lpstr>
      <vt:lpstr>                                    Definition:</vt:lpstr>
      <vt:lpstr>              FUNCTION OVERLOADING :-</vt:lpstr>
      <vt:lpstr>DISADVANTAGES OF MULTIPLE            OVERLOADING:</vt:lpstr>
      <vt:lpstr>       FUNCTION TEMPLATE SYNTAX </vt:lpstr>
      <vt:lpstr>PowerPoint Presentation</vt:lpstr>
      <vt:lpstr>PowerPoint Presentation</vt:lpstr>
      <vt:lpstr>                        CLASS TEMPLATES </vt:lpstr>
      <vt:lpstr>PowerPoint Presentation</vt:lpstr>
      <vt:lpstr>     DEFINING A CLASS MEMBER OUTSIDE THE CLASS TEMPLATE</vt:lpstr>
      <vt:lpstr>PowerPoint Presentation</vt:lpstr>
      <vt:lpstr>PROGRAM HAVING CLASS MEMBER DEFINED OUTSIDE CLASS:-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 IN C++</dc:title>
  <dc:creator>Arindam Ghosal</dc:creator>
  <cp:lastModifiedBy>Arindam Ghosal</cp:lastModifiedBy>
  <cp:revision>23</cp:revision>
  <dcterms:created xsi:type="dcterms:W3CDTF">2021-11-06T17:25:55Z</dcterms:created>
  <dcterms:modified xsi:type="dcterms:W3CDTF">2021-11-08T07:36:13Z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