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8" r:id="rId6"/>
    <p:sldId id="262" r:id="rId7"/>
    <p:sldId id="264" r:id="rId8"/>
    <p:sldId id="265" r:id="rId9"/>
    <p:sldId id="266" r:id="rId10"/>
    <p:sldId id="267" r:id="rId11"/>
    <p:sldId id="271" r:id="rId12"/>
    <p:sldId id="272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A3B7B-B1E0-400E-BF4B-26F8895BD25C}" v="3" dt="2023-11-15T23:20:36.795"/>
    <p1510:client id="{B553B7F3-C1F2-46D3-B06C-E83AEFC28AB7}" v="2" dt="2023-11-15T22:52:20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deshpande" userId="93ac26b8cab6be75" providerId="LiveId" clId="{390A3B7B-B1E0-400E-BF4B-26F8895BD25C}"/>
    <pc:docChg chg="custSel modSld">
      <pc:chgData name="yash deshpande" userId="93ac26b8cab6be75" providerId="LiveId" clId="{390A3B7B-B1E0-400E-BF4B-26F8895BD25C}" dt="2023-11-15T23:22:26.690" v="21" actId="255"/>
      <pc:docMkLst>
        <pc:docMk/>
      </pc:docMkLst>
      <pc:sldChg chg="addSp modSp mod">
        <pc:chgData name="yash deshpande" userId="93ac26b8cab6be75" providerId="LiveId" clId="{390A3B7B-B1E0-400E-BF4B-26F8895BD25C}" dt="2023-11-15T23:20:25.571" v="5" actId="20577"/>
        <pc:sldMkLst>
          <pc:docMk/>
          <pc:sldMk cId="1487700712" sldId="256"/>
        </pc:sldMkLst>
        <pc:spChg chg="add mod">
          <ac:chgData name="yash deshpande" userId="93ac26b8cab6be75" providerId="LiveId" clId="{390A3B7B-B1E0-400E-BF4B-26F8895BD25C}" dt="2023-11-15T23:20:25.571" v="5" actId="20577"/>
          <ac:spMkLst>
            <pc:docMk/>
            <pc:sldMk cId="1487700712" sldId="256"/>
            <ac:spMk id="5" creationId="{39CC335F-5590-E9B7-6EC4-833FE4676497}"/>
          </ac:spMkLst>
        </pc:spChg>
      </pc:sldChg>
      <pc:sldChg chg="modSp mod">
        <pc:chgData name="yash deshpande" userId="93ac26b8cab6be75" providerId="LiveId" clId="{390A3B7B-B1E0-400E-BF4B-26F8895BD25C}" dt="2023-11-15T23:21:32.344" v="15" actId="255"/>
        <pc:sldMkLst>
          <pc:docMk/>
          <pc:sldMk cId="709152243" sldId="262"/>
        </pc:sldMkLst>
        <pc:spChg chg="mod">
          <ac:chgData name="yash deshpande" userId="93ac26b8cab6be75" providerId="LiveId" clId="{390A3B7B-B1E0-400E-BF4B-26F8895BD25C}" dt="2023-11-15T23:21:32.344" v="15" actId="255"/>
          <ac:spMkLst>
            <pc:docMk/>
            <pc:sldMk cId="709152243" sldId="262"/>
            <ac:spMk id="3" creationId="{58FDA0BA-888F-79EA-9F24-E2E34E153799}"/>
          </ac:spMkLst>
        </pc:spChg>
      </pc:sldChg>
      <pc:sldChg chg="modSp mod">
        <pc:chgData name="yash deshpande" userId="93ac26b8cab6be75" providerId="LiveId" clId="{390A3B7B-B1E0-400E-BF4B-26F8895BD25C}" dt="2023-11-15T23:21:41.942" v="16" actId="255"/>
        <pc:sldMkLst>
          <pc:docMk/>
          <pc:sldMk cId="3743279614" sldId="264"/>
        </pc:sldMkLst>
        <pc:spChg chg="mod">
          <ac:chgData name="yash deshpande" userId="93ac26b8cab6be75" providerId="LiveId" clId="{390A3B7B-B1E0-400E-BF4B-26F8895BD25C}" dt="2023-11-15T23:21:41.942" v="16" actId="255"/>
          <ac:spMkLst>
            <pc:docMk/>
            <pc:sldMk cId="3743279614" sldId="264"/>
            <ac:spMk id="2" creationId="{B312E820-2A99-F11B-A5C7-8FDA0EED33D1}"/>
          </ac:spMkLst>
        </pc:spChg>
      </pc:sldChg>
      <pc:sldChg chg="modSp mod">
        <pc:chgData name="yash deshpande" userId="93ac26b8cab6be75" providerId="LiveId" clId="{390A3B7B-B1E0-400E-BF4B-26F8895BD25C}" dt="2023-11-15T23:21:58.047" v="17" actId="255"/>
        <pc:sldMkLst>
          <pc:docMk/>
          <pc:sldMk cId="3993564463" sldId="265"/>
        </pc:sldMkLst>
        <pc:spChg chg="mod">
          <ac:chgData name="yash deshpande" userId="93ac26b8cab6be75" providerId="LiveId" clId="{390A3B7B-B1E0-400E-BF4B-26F8895BD25C}" dt="2023-11-15T23:21:58.047" v="17" actId="255"/>
          <ac:spMkLst>
            <pc:docMk/>
            <pc:sldMk cId="3993564463" sldId="265"/>
            <ac:spMk id="2" creationId="{5F8FF271-FBC2-9E46-B9B8-0967DB8E3346}"/>
          </ac:spMkLst>
        </pc:spChg>
      </pc:sldChg>
      <pc:sldChg chg="modSp mod">
        <pc:chgData name="yash deshpande" userId="93ac26b8cab6be75" providerId="LiveId" clId="{390A3B7B-B1E0-400E-BF4B-26F8895BD25C}" dt="2023-11-15T23:22:12.314" v="19" actId="255"/>
        <pc:sldMkLst>
          <pc:docMk/>
          <pc:sldMk cId="3456611160" sldId="267"/>
        </pc:sldMkLst>
        <pc:spChg chg="mod">
          <ac:chgData name="yash deshpande" userId="93ac26b8cab6be75" providerId="LiveId" clId="{390A3B7B-B1E0-400E-BF4B-26F8895BD25C}" dt="2023-11-15T23:22:12.314" v="19" actId="255"/>
          <ac:spMkLst>
            <pc:docMk/>
            <pc:sldMk cId="3456611160" sldId="267"/>
            <ac:spMk id="2" creationId="{DB537059-F430-E36A-5792-1072FB8B1DF9}"/>
          </ac:spMkLst>
        </pc:spChg>
      </pc:sldChg>
      <pc:sldChg chg="addSp delSp modSp mod">
        <pc:chgData name="yash deshpande" userId="93ac26b8cab6be75" providerId="LiveId" clId="{390A3B7B-B1E0-400E-BF4B-26F8895BD25C}" dt="2023-11-15T23:21:22.304" v="14" actId="255"/>
        <pc:sldMkLst>
          <pc:docMk/>
          <pc:sldMk cId="3831439237" sldId="268"/>
        </pc:sldMkLst>
        <pc:spChg chg="mod">
          <ac:chgData name="yash deshpande" userId="93ac26b8cab6be75" providerId="LiveId" clId="{390A3B7B-B1E0-400E-BF4B-26F8895BD25C}" dt="2023-11-15T23:21:22.304" v="14" actId="255"/>
          <ac:spMkLst>
            <pc:docMk/>
            <pc:sldMk cId="3831439237" sldId="268"/>
            <ac:spMk id="3" creationId="{FBE3D622-7FA5-9738-2AF4-12D4DC17C258}"/>
          </ac:spMkLst>
        </pc:spChg>
        <pc:spChg chg="add del mod">
          <ac:chgData name="yash deshpande" userId="93ac26b8cab6be75" providerId="LiveId" clId="{390A3B7B-B1E0-400E-BF4B-26F8895BD25C}" dt="2023-11-15T23:20:48.443" v="8" actId="478"/>
          <ac:spMkLst>
            <pc:docMk/>
            <pc:sldMk cId="3831439237" sldId="268"/>
            <ac:spMk id="4" creationId="{15F0F7DB-B978-7389-39C4-4F31EB16581F}"/>
          </ac:spMkLst>
        </pc:spChg>
        <pc:spChg chg="mod">
          <ac:chgData name="yash deshpande" userId="93ac26b8cab6be75" providerId="LiveId" clId="{390A3B7B-B1E0-400E-BF4B-26F8895BD25C}" dt="2023-11-15T23:21:04.858" v="11" actId="1076"/>
          <ac:spMkLst>
            <pc:docMk/>
            <pc:sldMk cId="3831439237" sldId="268"/>
            <ac:spMk id="16" creationId="{D188DAB4-A7EF-DEF0-208B-75525473296F}"/>
          </ac:spMkLst>
        </pc:spChg>
      </pc:sldChg>
      <pc:sldChg chg="modSp mod">
        <pc:chgData name="yash deshpande" userId="93ac26b8cab6be75" providerId="LiveId" clId="{390A3B7B-B1E0-400E-BF4B-26F8895BD25C}" dt="2023-11-15T23:22:26.690" v="21" actId="255"/>
        <pc:sldMkLst>
          <pc:docMk/>
          <pc:sldMk cId="732190587" sldId="271"/>
        </pc:sldMkLst>
        <pc:spChg chg="mod">
          <ac:chgData name="yash deshpande" userId="93ac26b8cab6be75" providerId="LiveId" clId="{390A3B7B-B1E0-400E-BF4B-26F8895BD25C}" dt="2023-11-15T23:22:26.690" v="21" actId="255"/>
          <ac:spMkLst>
            <pc:docMk/>
            <pc:sldMk cId="732190587" sldId="271"/>
            <ac:spMk id="4" creationId="{B0DE3900-E2A9-7066-4EBB-0CA505B88CD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13AD14-12BA-4E94-82A6-D87F94AB2BF5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170E-6F4E-4AF7-86B8-9E680F022533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586970-D7D6-4C6F-B268-3F315DE344F2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9A9C-2521-476A-8EE3-9E88CA398CCC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2D7E9D-61C0-4FC5-9D5F-9A3E05BB181B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D604-313B-4226-A950-3C4B57FD9067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468E-732C-44A9-81CF-E99E0D2E1E04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1D1F-B1E1-4F03-AC06-4006C1393E80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B8147-75F8-43ED-A491-DB1BFFD08372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EBA778C-65F0-4EBB-B106-29EEC36C069D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91A95-B753-4434-8143-C26502320526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ADCF143-CBBF-45E0-9EA6-A42CFD6957F3}" type="datetime1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692575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Retail sales &amp; promotions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4536804"/>
            <a:ext cx="10993546" cy="175972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7CEBFF"/>
                </a:solidFill>
              </a:rPr>
              <a:t>Group 10: </a:t>
            </a:r>
          </a:p>
          <a:p>
            <a:r>
              <a:rPr lang="en-US" dirty="0">
                <a:solidFill>
                  <a:srgbClr val="FFFFFF"/>
                </a:solidFill>
              </a:rPr>
              <a:t>SACCHIT SHAH</a:t>
            </a:r>
          </a:p>
          <a:p>
            <a:r>
              <a:rPr lang="en-US" dirty="0">
                <a:solidFill>
                  <a:srgbClr val="FFFFFF"/>
                </a:solidFill>
              </a:rPr>
              <a:t>ANUJ GOPANWAR</a:t>
            </a:r>
          </a:p>
          <a:p>
            <a:r>
              <a:rPr lang="en-US" dirty="0">
                <a:solidFill>
                  <a:srgbClr val="FFFFFF"/>
                </a:solidFill>
              </a:rPr>
              <a:t>SIDDHANT DHATRAK</a:t>
            </a:r>
          </a:p>
          <a:p>
            <a:r>
              <a:rPr lang="en-US" dirty="0">
                <a:solidFill>
                  <a:srgbClr val="FFFFFF"/>
                </a:solidFill>
              </a:rPr>
              <a:t>YASH DESHPANDE</a:t>
            </a:r>
          </a:p>
          <a:p>
            <a:endParaRPr lang="en-US" dirty="0">
              <a:solidFill>
                <a:srgbClr val="7CEB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79D99-989E-9C3B-94EB-16978614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C335F-5590-E9B7-6EC4-833FE4676497}"/>
              </a:ext>
            </a:extLst>
          </p:cNvPr>
          <p:cNvSpPr txBox="1"/>
          <p:nvPr/>
        </p:nvSpPr>
        <p:spPr>
          <a:xfrm>
            <a:off x="11252199" y="6439616"/>
            <a:ext cx="9144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CA6B-3F0A-ABE8-87E3-3E900EC8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5FB7B-37E5-AF29-332F-CD61AC2E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8AD221-C3A7-9A1F-FC72-B11859DA1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473" y="1964624"/>
            <a:ext cx="11468910" cy="471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1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E100-C903-3A55-9106-9947C6F8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F078-1FF7-4D3D-6A7E-88C9C33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9" name="Content Placeholder 8" descr="A list of words on a white background&#10;&#10;Description automatically generated">
            <a:extLst>
              <a:ext uri="{FF2B5EF4-FFF2-40B4-BE49-F238E27FC236}">
                <a16:creationId xmlns:a16="http://schemas.microsoft.com/office/drawing/2014/main" id="{5A9C3B7E-F646-937B-A6A6-9550C529A8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98206" y="2228003"/>
            <a:ext cx="2788363" cy="3633047"/>
          </a:xfrm>
          <a:noFill/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188DAB4-A7EF-DEF0-208B-755254732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024803"/>
            <a:ext cx="5422392" cy="3633047"/>
          </a:xfrm>
        </p:spPr>
        <p:txBody>
          <a:bodyPr/>
          <a:lstStyle/>
          <a:p>
            <a:r>
              <a:rPr lang="en-US" dirty="0"/>
              <a:t>The dataset titled "Retail Sales and Promotion ROI" is a comprehensive collection of retail performance metrics such as sales quantities, average prices, and return on investment for promotional activities.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The dataset comprises data spanning four years, ranging from 2012 to 2015.</a:t>
            </a:r>
          </a:p>
          <a:p>
            <a:endParaRPr lang="en-US" dirty="0">
              <a:solidFill>
                <a:srgbClr val="0F0F0F"/>
              </a:solidFill>
              <a:latin typeface="Söhne"/>
            </a:endParaRPr>
          </a:p>
          <a:p>
            <a:r>
              <a:rPr lang="en-US" dirty="0">
                <a:solidFill>
                  <a:srgbClr val="0F0F0F"/>
                </a:solidFill>
                <a:latin typeface="Söhne"/>
              </a:rPr>
              <a:t>Dataset: 135k rows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E3D622-7FA5-9738-2AF4-12D4DC17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2701" y="5567681"/>
            <a:ext cx="1088018" cy="753582"/>
          </a:xfrm>
        </p:spPr>
        <p:txBody>
          <a:bodyPr/>
          <a:lstStyle/>
          <a:p>
            <a:fld id="{D57F1E4F-1CFF-5643-939E-217C01CDF565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143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2A56-D58B-233B-0B9F-F2E75710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Sales over time  with promotions</a:t>
            </a: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ACDB7E0E-BA57-A406-E19A-8C8B47B760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2390698"/>
            <a:ext cx="5422390" cy="33076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1B8672C-52E4-20AE-A823-CEB79EF6B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r>
              <a:rPr lang="en-US" dirty="0"/>
              <a:t>There's an inverse relationship between sales and promotions.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suggests a strategy of using promotions to boost lower sales periods.</a:t>
            </a:r>
          </a:p>
        </p:txBody>
      </p:sp>
      <p:pic>
        <p:nvPicPr>
          <p:cNvPr id="7" name="Picture 6" descr="A close up of a text&#10;&#10;Description automatically generated">
            <a:extLst>
              <a:ext uri="{FF2B5EF4-FFF2-40B4-BE49-F238E27FC236}">
                <a16:creationId xmlns:a16="http://schemas.microsoft.com/office/drawing/2014/main" id="{615F36F1-7E7D-F6DC-9811-EC6FA6077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147" y="5039886"/>
            <a:ext cx="902996" cy="38560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FDA0BA-888F-79EA-9F24-E2E34E15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915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B977210-CA84-AAFE-1A08-55BBABBA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ROI</a:t>
            </a:r>
          </a:p>
        </p:txBody>
      </p:sp>
      <p:pic>
        <p:nvPicPr>
          <p:cNvPr id="5" name="Content Placeholder 4" descr="A graph showing a line&#10;&#10;Description automatically generated">
            <a:extLst>
              <a:ext uri="{FF2B5EF4-FFF2-40B4-BE49-F238E27FC236}">
                <a16:creationId xmlns:a16="http://schemas.microsoft.com/office/drawing/2014/main" id="{E50D9D1B-7053-966C-4F75-1D99BE0AEA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2370364"/>
            <a:ext cx="5422390" cy="3348325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A562568-8885-F2E3-67AE-A7493B702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r>
              <a:rPr lang="en-US" dirty="0"/>
              <a:t> A prominent peak around June suggests a highly successful period for investments, likely due to seasonal campaigns or effective marketing strategies.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Lowest points in February and August indicate periods of diminished returns on investments, possibly attributed to off-peak sales or less effective promotions.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E820-2A99-F11B-A5C7-8FDA0EED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327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0628FB-ECA8-3D76-82E1-B403330A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Producer v/s ROI</a:t>
            </a:r>
          </a:p>
        </p:txBody>
      </p:sp>
      <p:pic>
        <p:nvPicPr>
          <p:cNvPr id="5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F460FFFF-AEB6-6501-AE8D-86E345D846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2370364"/>
            <a:ext cx="5422390" cy="3348325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8291B37-ECF3-7602-533D-D8FA7FE04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r>
              <a:rPr lang="en-US" dirty="0"/>
              <a:t>Companies IV and V display consistently positive ROIs across all categories, with Company V leading in Category 3 at 44.87%.</a:t>
            </a:r>
          </a:p>
          <a:p>
            <a:r>
              <a:rPr lang="en-US" dirty="0"/>
              <a:t>Conversely, Companies I, II, and III show negative ROIs in multiple categories.</a:t>
            </a:r>
          </a:p>
          <a:p>
            <a:r>
              <a:rPr lang="en-US" dirty="0"/>
              <a:t>Companies IV and V likely employ more effective strategies or hold stronger market positions in these product categories compared to others.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AD7D07E-77BF-78C8-8D2D-257C48EFC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633" y="4812631"/>
            <a:ext cx="790742" cy="6256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FF271-FBC2-9E46-B9B8-0967DB8E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356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A0506DA-DE06-DDA0-CFB1-58F7E063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Quantity v/s PRICE</a:t>
            </a:r>
          </a:p>
        </p:txBody>
      </p:sp>
      <p:pic>
        <p:nvPicPr>
          <p:cNvPr id="9" name="Content Placeholder 8" descr="A graph of blue and green bars&#10;&#10;Description automatically generated with medium confidence">
            <a:extLst>
              <a:ext uri="{FF2B5EF4-FFF2-40B4-BE49-F238E27FC236}">
                <a16:creationId xmlns:a16="http://schemas.microsoft.com/office/drawing/2014/main" id="{8B441EE6-AB22-66A2-6D13-8682D5CCF9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5180"/>
          <a:stretch/>
        </p:blipFill>
        <p:spPr>
          <a:xfrm>
            <a:off x="581193" y="2228004"/>
            <a:ext cx="5422390" cy="3463574"/>
          </a:xfrm>
          <a:noFill/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472AC4D2-CEFF-D68B-44E4-8FE490252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chart represents total sales volume distributed across different product categories, categorized by ranges (price brackets).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"8-10" and "above 13" categories demonstrate the highest total volumes, with "above 13" being the most significant, suggesting these ranges contain the best-selling or most popular products.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The considerable variance between categories emphasizes the importance of focusing on high-volume ranges for sales strategies and possibly reassessing approaches for categories with lower volumes.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A4D3C-02DA-B6AD-BF45-78A1509EC0DA}"/>
              </a:ext>
            </a:extLst>
          </p:cNvPr>
          <p:cNvSpPr txBox="1"/>
          <p:nvPr/>
        </p:nvSpPr>
        <p:spPr>
          <a:xfrm>
            <a:off x="2747466" y="5583855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Average Price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AC143843-4A64-C08C-0E6A-1C4DC800E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27" y="2317896"/>
            <a:ext cx="1021508" cy="5268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46FD0A-145C-876B-37FB-23035FCC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1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AD663B0-F9B4-9A80-0B15-6C77B166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TOP 7 PROMOTIONS</a:t>
            </a:r>
          </a:p>
        </p:txBody>
      </p:sp>
      <p:pic>
        <p:nvPicPr>
          <p:cNvPr id="6" name="Content Placeholder 5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8307C2DC-3096-F6F7-9664-C1483025DC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8685" y="2228003"/>
            <a:ext cx="5227405" cy="3633047"/>
          </a:xfrm>
          <a:noFill/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CFB7F30-5DED-6A21-3AD2-CBF299BF6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r>
              <a:rPr lang="en-US" dirty="0"/>
              <a:t>Promotion "13,599" stands out with the highest ROI, significantly surpassing others, showcasing a highly successful campaign compared to the rest.</a:t>
            </a:r>
          </a:p>
          <a:p>
            <a:r>
              <a:rPr lang="en-US" dirty="0"/>
              <a:t> The remaining promotions show a gradual decline in ROI, with "11,721" ranking lowest among the selected top 7.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A2323-CAAE-A8FD-3893-B643EA7CB741}"/>
              </a:ext>
            </a:extLst>
          </p:cNvPr>
          <p:cNvSpPr txBox="1"/>
          <p:nvPr/>
        </p:nvSpPr>
        <p:spPr>
          <a:xfrm>
            <a:off x="2703094" y="5827857"/>
            <a:ext cx="2406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Promotion ID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537059-F430-E36A-5792-1072FB8B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142" y="5956137"/>
            <a:ext cx="956827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661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BCE0-EBAC-D823-37CE-18B37734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7C7D-FF2B-D72E-16DC-D7643CC5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July has the highest ROI in the year.</a:t>
            </a:r>
          </a:p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There is variability in the ROI over the year emphasizing the necessity for tailored approaches throughout the year to optimize ROI.</a:t>
            </a:r>
          </a:p>
          <a:p>
            <a:r>
              <a:rPr lang="en-US" dirty="0">
                <a:solidFill>
                  <a:srgbClr val="0F0F0F"/>
                </a:solidFill>
                <a:latin typeface="Söhne"/>
              </a:rPr>
              <a:t>Average price range from 8-10 and above has the maximum sales.</a:t>
            </a:r>
          </a:p>
          <a:p>
            <a:r>
              <a:rPr lang="en-US" dirty="0">
                <a:solidFill>
                  <a:srgbClr val="0F0F0F"/>
                </a:solidFill>
                <a:latin typeface="Söhne"/>
              </a:rPr>
              <a:t>Companies IV and V are the most profitable. </a:t>
            </a:r>
          </a:p>
          <a:p>
            <a:endParaRPr lang="en-US" dirty="0">
              <a:solidFill>
                <a:srgbClr val="0F0F0F"/>
              </a:solidFill>
              <a:latin typeface="Söhne"/>
            </a:endParaRPr>
          </a:p>
          <a:p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US" dirty="0">
              <a:solidFill>
                <a:srgbClr val="0F0F0F"/>
              </a:solidFill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E3900-E2A9-7066-4EBB-0CA505B8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6142" y="5956137"/>
            <a:ext cx="956825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219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5FB7B-37E5-AF29-332F-CD61AC2E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CA78B-FEAB-0F91-9D3E-CE7A2BF95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173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174</TotalTime>
  <Words>421</Words>
  <Application>Microsoft Office PowerPoint</Application>
  <PresentationFormat>Widescreen</PresentationFormat>
  <Paragraphs>60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Gill Sans MT</vt:lpstr>
      <vt:lpstr>Söhne</vt:lpstr>
      <vt:lpstr>Wingdings 2</vt:lpstr>
      <vt:lpstr>Custom</vt:lpstr>
      <vt:lpstr>Retail sales &amp; promotions</vt:lpstr>
      <vt:lpstr>DATASET</vt:lpstr>
      <vt:lpstr>Sales over time  with promotions</vt:lpstr>
      <vt:lpstr>ROI</vt:lpstr>
      <vt:lpstr>Producer v/s ROI</vt:lpstr>
      <vt:lpstr>Quantity v/s PRICE</vt:lpstr>
      <vt:lpstr>TOP 7 PROMOTIONS</vt:lpstr>
      <vt:lpstr>Insights</vt:lpstr>
      <vt:lpstr>PowerPoint Presentation</vt:lpstr>
      <vt:lpstr>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&amp; promotions</dc:title>
  <dc:creator>ANUJ GOPANWAR</dc:creator>
  <cp:lastModifiedBy>Sacchit Shah</cp:lastModifiedBy>
  <cp:revision>4</cp:revision>
  <dcterms:created xsi:type="dcterms:W3CDTF">2023-11-15T21:20:41Z</dcterms:created>
  <dcterms:modified xsi:type="dcterms:W3CDTF">2023-11-16T00:52:59Z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