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90" r:id="rId2"/>
    <p:sldId id="276" r:id="rId3"/>
    <p:sldId id="257" r:id="rId4"/>
    <p:sldId id="258" r:id="rId5"/>
    <p:sldId id="291" r:id="rId6"/>
    <p:sldId id="277" r:id="rId7"/>
    <p:sldId id="294" r:id="rId8"/>
    <p:sldId id="261" r:id="rId9"/>
    <p:sldId id="281" r:id="rId10"/>
    <p:sldId id="282" r:id="rId11"/>
    <p:sldId id="283" r:id="rId12"/>
    <p:sldId id="284" r:id="rId13"/>
    <p:sldId id="285" r:id="rId14"/>
    <p:sldId id="286" r:id="rId15"/>
    <p:sldId id="278" r:id="rId16"/>
    <p:sldId id="279" r:id="rId17"/>
    <p:sldId id="280" r:id="rId18"/>
    <p:sldId id="293" r:id="rId19"/>
    <p:sldId id="287" r:id="rId20"/>
    <p:sldId id="288" r:id="rId21"/>
    <p:sldId id="289" r:id="rId22"/>
  </p:sldIdLst>
  <p:sldSz cx="9144000" cy="5143500" type="screen16x9"/>
  <p:notesSz cx="6858000" cy="9144000"/>
  <p:embeddedFontLst>
    <p:embeddedFont>
      <p:font typeface="Montserrat"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12859" autoAdjust="0"/>
    <p:restoredTop sz="94602" autoAdjust="0"/>
  </p:normalViewPr>
  <p:slideViewPr>
    <p:cSldViewPr snapToGrid="0">
      <p:cViewPr>
        <p:scale>
          <a:sx n="100" d="100"/>
          <a:sy n="100" d="100"/>
        </p:scale>
        <p:origin x="-404" y="-3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715063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4194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1"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1"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1"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1"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1"/>
            <a:ext cx="8520601"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49" y="450150"/>
            <a:ext cx="6367801"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1"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1" y="2803076"/>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1" y="724075"/>
            <a:ext cx="3837001"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6"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03200"/>
            <a:ext cx="8520601" cy="4772075"/>
          </a:xfrm>
        </p:spPr>
        <p:txBody>
          <a:bodyPr/>
          <a:lstStyle/>
          <a:p>
            <a:endParaRPr lang="en-GB" b="1" dirty="0" smtClean="0">
              <a:solidFill>
                <a:srgbClr val="CC0000"/>
              </a:solidFill>
              <a:ea typeface="Montserrat"/>
              <a:cs typeface="Montserrat"/>
              <a:sym typeface="Montserrat"/>
            </a:endParaRPr>
          </a:p>
          <a:p>
            <a:pPr marL="114300" indent="0">
              <a:buNone/>
            </a:pPr>
            <a:r>
              <a:rPr lang="en-GB" b="1" dirty="0" smtClean="0">
                <a:solidFill>
                  <a:srgbClr val="CC0000"/>
                </a:solidFill>
                <a:ea typeface="Montserrat"/>
                <a:cs typeface="Montserrat"/>
                <a:sym typeface="Montserrat"/>
              </a:rPr>
              <a:t>                                          </a:t>
            </a:r>
            <a:r>
              <a:rPr lang="en-GB" sz="2000" b="1" u="sng" dirty="0">
                <a:solidFill>
                  <a:srgbClr val="CC0000"/>
                </a:solidFill>
                <a:ea typeface="Montserrat"/>
                <a:cs typeface="Montserrat"/>
                <a:sym typeface="Montserrat"/>
              </a:rPr>
              <a:t>Machine Learning</a:t>
            </a:r>
          </a:p>
          <a:p>
            <a:pPr marL="114300" indent="0">
              <a:buNone/>
            </a:pPr>
            <a:r>
              <a:rPr lang="en-GB" sz="2000" b="1" dirty="0" smtClean="0">
                <a:solidFill>
                  <a:schemeClr val="tx1"/>
                </a:solidFill>
                <a:ea typeface="Montserrat"/>
                <a:cs typeface="Montserrat"/>
                <a:sym typeface="Montserrat"/>
              </a:rPr>
              <a:t>                                   </a:t>
            </a:r>
            <a:r>
              <a:rPr lang="en-GB" sz="2400" b="1" u="sng" dirty="0" smtClean="0">
                <a:solidFill>
                  <a:srgbClr val="CC0000"/>
                </a:solidFill>
                <a:ea typeface="Montserrat"/>
                <a:cs typeface="Montserrat"/>
                <a:sym typeface="Montserrat"/>
              </a:rPr>
              <a:t>Capstone </a:t>
            </a:r>
            <a:r>
              <a:rPr lang="en-GB" sz="2400" b="1" u="sng" dirty="0">
                <a:solidFill>
                  <a:srgbClr val="CC0000"/>
                </a:solidFill>
                <a:ea typeface="Montserrat"/>
                <a:cs typeface="Montserrat"/>
                <a:sym typeface="Montserrat"/>
              </a:rPr>
              <a:t>Project</a:t>
            </a:r>
            <a:r>
              <a:rPr lang="en-GB" sz="2000" b="1" dirty="0" smtClean="0">
                <a:solidFill>
                  <a:schemeClr val="tx1"/>
                </a:solidFill>
                <a:ea typeface="Montserrat"/>
                <a:cs typeface="Montserrat"/>
                <a:sym typeface="Montserrat"/>
              </a:rPr>
              <a:t>              </a:t>
            </a:r>
            <a:r>
              <a:rPr lang="en-GB" sz="2000" b="1" dirty="0">
                <a:solidFill>
                  <a:schemeClr val="tx1"/>
                </a:solidFill>
                <a:ea typeface="Montserrat"/>
                <a:cs typeface="Montserrat"/>
                <a:sym typeface="Montserrat"/>
              </a:rPr>
              <a:t/>
            </a:r>
            <a:br>
              <a:rPr lang="en-GB" sz="2000" b="1" dirty="0">
                <a:solidFill>
                  <a:schemeClr val="tx1"/>
                </a:solidFill>
                <a:ea typeface="Montserrat"/>
                <a:cs typeface="Montserrat"/>
                <a:sym typeface="Montserrat"/>
              </a:rPr>
            </a:br>
            <a:endParaRPr lang="en-GB" sz="2000" b="1" dirty="0" smtClean="0">
              <a:solidFill>
                <a:schemeClr val="tx1"/>
              </a:solidFill>
              <a:ea typeface="Montserrat"/>
              <a:cs typeface="Montserrat"/>
              <a:sym typeface="Montserrat"/>
            </a:endParaRPr>
          </a:p>
          <a:p>
            <a:pPr marL="114300" indent="0">
              <a:buNone/>
            </a:pPr>
            <a:endParaRPr lang="en-GB" sz="2000" b="1" dirty="0">
              <a:solidFill>
                <a:schemeClr val="tx1"/>
              </a:solidFill>
              <a:ea typeface="Montserrat"/>
              <a:cs typeface="Montserrat"/>
              <a:sym typeface="Montserrat"/>
            </a:endParaRPr>
          </a:p>
          <a:p>
            <a:pPr marL="114300" indent="0">
              <a:buNone/>
            </a:pPr>
            <a:endParaRPr lang="en-GB" sz="2000" b="1" dirty="0" smtClean="0">
              <a:solidFill>
                <a:schemeClr val="tx1"/>
              </a:solidFill>
              <a:ea typeface="Montserrat"/>
              <a:cs typeface="Montserrat"/>
              <a:sym typeface="Montserrat"/>
            </a:endParaRPr>
          </a:p>
          <a:p>
            <a:pPr marL="114300" indent="0">
              <a:buNone/>
            </a:pPr>
            <a:endParaRPr lang="en-GB" sz="1600" b="1" dirty="0">
              <a:solidFill>
                <a:schemeClr val="tx1"/>
              </a:solidFill>
              <a:ea typeface="Montserrat"/>
              <a:cs typeface="Montserrat"/>
              <a:sym typeface="Montserrat"/>
            </a:endParaRPr>
          </a:p>
          <a:p>
            <a:pPr marL="114300" indent="0">
              <a:buNone/>
            </a:pPr>
            <a:endParaRPr lang="en-GB" sz="2000" b="1" dirty="0" smtClean="0">
              <a:solidFill>
                <a:schemeClr val="tx1"/>
              </a:solidFill>
              <a:ea typeface="Montserrat"/>
              <a:cs typeface="Montserrat"/>
              <a:sym typeface="Montserrat"/>
            </a:endParaRPr>
          </a:p>
          <a:p>
            <a:pPr marL="114300" indent="0">
              <a:buNone/>
            </a:pPr>
            <a:r>
              <a:rPr lang="en-GB" sz="2000" b="1" dirty="0" smtClean="0">
                <a:solidFill>
                  <a:schemeClr val="tx1"/>
                </a:solidFill>
                <a:ea typeface="Montserrat"/>
                <a:cs typeface="Montserrat"/>
                <a:sym typeface="Montserrat"/>
              </a:rPr>
              <a:t>                                                                                     By</a:t>
            </a:r>
            <a:endParaRPr lang="en-GB" sz="2000" b="1" dirty="0">
              <a:solidFill>
                <a:schemeClr val="tx1"/>
              </a:solidFill>
              <a:ea typeface="Montserrat"/>
              <a:cs typeface="Montserrat"/>
              <a:sym typeface="Montserrat"/>
            </a:endParaRPr>
          </a:p>
          <a:p>
            <a:pPr marL="114300" indent="0">
              <a:buNone/>
            </a:pPr>
            <a:r>
              <a:rPr lang="en-GB" sz="2000" b="1" dirty="0" smtClean="0">
                <a:solidFill>
                  <a:schemeClr val="tx1"/>
                </a:solidFill>
                <a:ea typeface="Montserrat"/>
                <a:cs typeface="Montserrat"/>
                <a:sym typeface="Montserrat"/>
              </a:rPr>
              <a:t>                                                                              </a:t>
            </a:r>
            <a:r>
              <a:rPr lang="en-GB" b="1" dirty="0" err="1" smtClean="0">
                <a:solidFill>
                  <a:schemeClr val="tx1"/>
                </a:solidFill>
                <a:ea typeface="Montserrat"/>
                <a:cs typeface="Montserrat"/>
                <a:sym typeface="Montserrat"/>
              </a:rPr>
              <a:t>Sushant</a:t>
            </a:r>
            <a:r>
              <a:rPr lang="en-GB" b="1" dirty="0" smtClean="0">
                <a:solidFill>
                  <a:schemeClr val="tx1"/>
                </a:solidFill>
                <a:ea typeface="Montserrat"/>
                <a:cs typeface="Montserrat"/>
                <a:sym typeface="Montserrat"/>
              </a:rPr>
              <a:t> </a:t>
            </a:r>
            <a:r>
              <a:rPr lang="en-GB" b="1" dirty="0" err="1" smtClean="0">
                <a:solidFill>
                  <a:schemeClr val="tx1"/>
                </a:solidFill>
                <a:ea typeface="Montserrat"/>
                <a:cs typeface="Montserrat"/>
                <a:sym typeface="Montserrat"/>
              </a:rPr>
              <a:t>Jagtap</a:t>
            </a:r>
            <a:endParaRPr lang="en-GB" dirty="0">
              <a:solidFill>
                <a:srgbClr val="C00000"/>
              </a:solidFill>
              <a:ea typeface="Montserrat"/>
              <a:cs typeface="Montserrat"/>
              <a:sym typeface="Montserrat"/>
            </a:endParaRPr>
          </a:p>
          <a:p>
            <a:pPr marL="114300" indent="0">
              <a:buNone/>
            </a:pPr>
            <a:endParaRPr lang="en-GB" dirty="0" smtClean="0">
              <a:solidFill>
                <a:srgbClr val="C00000"/>
              </a:solidFill>
              <a:ea typeface="Montserrat"/>
              <a:cs typeface="Montserrat"/>
              <a:sym typeface="Montserrat"/>
            </a:endParaRPr>
          </a:p>
          <a:p>
            <a:pPr marL="114300" indent="0">
              <a:buNone/>
            </a:pPr>
            <a:r>
              <a:rPr lang="en-GB" dirty="0">
                <a:solidFill>
                  <a:srgbClr val="C00000"/>
                </a:solidFill>
                <a:ea typeface="Montserrat"/>
                <a:cs typeface="Montserrat"/>
                <a:sym typeface="Montserrat"/>
              </a:rPr>
              <a:t> </a:t>
            </a:r>
            <a:r>
              <a:rPr lang="en-GB" dirty="0" smtClean="0">
                <a:solidFill>
                  <a:srgbClr val="C00000"/>
                </a:solidFill>
                <a:ea typeface="Montserrat"/>
                <a:cs typeface="Montserrat"/>
                <a:sym typeface="Montserrat"/>
              </a:rPr>
              <a:t>                                                                                     </a:t>
            </a:r>
            <a:r>
              <a:rPr lang="en-GB" sz="1400" dirty="0" smtClean="0">
                <a:solidFill>
                  <a:srgbClr val="C00000"/>
                </a:solidFill>
                <a:ea typeface="Montserrat"/>
                <a:cs typeface="Montserrat"/>
                <a:sym typeface="Montserrat"/>
              </a:rPr>
              <a:t>Team Member: </a:t>
            </a:r>
            <a:r>
              <a:rPr lang="en-GB" sz="1400" dirty="0" err="1" smtClean="0">
                <a:solidFill>
                  <a:srgbClr val="C00000"/>
                </a:solidFill>
                <a:ea typeface="Montserrat"/>
                <a:cs typeface="Montserrat"/>
                <a:sym typeface="Montserrat"/>
              </a:rPr>
              <a:t>Sushant</a:t>
            </a:r>
            <a:r>
              <a:rPr lang="en-GB" sz="1400" dirty="0" smtClean="0">
                <a:solidFill>
                  <a:srgbClr val="C00000"/>
                </a:solidFill>
                <a:ea typeface="Montserrat"/>
                <a:cs typeface="Montserrat"/>
                <a:sym typeface="Montserrat"/>
              </a:rPr>
              <a:t> </a:t>
            </a:r>
            <a:r>
              <a:rPr lang="en-GB" sz="1400" dirty="0" err="1" smtClean="0">
                <a:solidFill>
                  <a:srgbClr val="C00000"/>
                </a:solidFill>
                <a:ea typeface="Montserrat"/>
                <a:cs typeface="Montserrat"/>
                <a:sym typeface="Montserrat"/>
              </a:rPr>
              <a:t>Jagtap</a:t>
            </a:r>
            <a:r>
              <a:rPr lang="en-GB" sz="1400" dirty="0" smtClean="0">
                <a:solidFill>
                  <a:srgbClr val="C00000"/>
                </a:solidFill>
                <a:ea typeface="Montserrat"/>
                <a:cs typeface="Montserrat"/>
                <a:sym typeface="Montserrat"/>
              </a:rPr>
              <a:t/>
            </a:r>
            <a:br>
              <a:rPr lang="en-GB" sz="1400" dirty="0" smtClean="0">
                <a:solidFill>
                  <a:srgbClr val="C00000"/>
                </a:solidFill>
                <a:ea typeface="Montserrat"/>
                <a:cs typeface="Montserrat"/>
                <a:sym typeface="Montserrat"/>
              </a:rPr>
            </a:br>
            <a:r>
              <a:rPr lang="en-GB" sz="1400" dirty="0" smtClean="0">
                <a:solidFill>
                  <a:srgbClr val="C00000"/>
                </a:solidFill>
                <a:ea typeface="Montserrat"/>
                <a:cs typeface="Montserrat"/>
                <a:sym typeface="Montserrat"/>
              </a:rPr>
              <a:t>                                                                                                                                         </a:t>
            </a:r>
            <a:r>
              <a:rPr lang="en-GB" sz="1400" dirty="0" err="1" smtClean="0">
                <a:solidFill>
                  <a:srgbClr val="C00000"/>
                </a:solidFill>
                <a:ea typeface="Montserrat"/>
                <a:cs typeface="Montserrat"/>
                <a:sym typeface="Montserrat"/>
              </a:rPr>
              <a:t>Akash</a:t>
            </a:r>
            <a:r>
              <a:rPr lang="en-GB" sz="1400" dirty="0" smtClean="0">
                <a:solidFill>
                  <a:srgbClr val="C00000"/>
                </a:solidFill>
                <a:ea typeface="Montserrat"/>
                <a:cs typeface="Montserrat"/>
                <a:sym typeface="Montserrat"/>
              </a:rPr>
              <a:t> </a:t>
            </a:r>
            <a:r>
              <a:rPr lang="en-GB" sz="1400" dirty="0" err="1" smtClean="0">
                <a:solidFill>
                  <a:srgbClr val="C00000"/>
                </a:solidFill>
                <a:ea typeface="Montserrat"/>
                <a:cs typeface="Montserrat"/>
                <a:sym typeface="Montserrat"/>
              </a:rPr>
              <a:t>Bhor</a:t>
            </a:r>
            <a:endParaRPr lang="en-GB" dirty="0" smtClean="0">
              <a:solidFill>
                <a:srgbClr val="C00000"/>
              </a:solidFill>
              <a:ea typeface="Montserrat"/>
              <a:cs typeface="Montserrat"/>
              <a:sym typeface="Montserrat"/>
            </a:endParaRPr>
          </a:p>
          <a:p>
            <a:pPr marL="114300" indent="0">
              <a:buNone/>
            </a:pPr>
            <a:endParaRPr lang="en-GB" dirty="0"/>
          </a:p>
        </p:txBody>
      </p:sp>
      <p:pic>
        <p:nvPicPr>
          <p:cNvPr id="4" name="Picture 3" descr="hqdefault"/>
          <p:cNvPicPr>
            <a:picLocks noGrp="1" noChangeAspect="1"/>
          </p:cNvPicPr>
          <p:nvPr isPhoto="1"/>
        </p:nvPicPr>
        <p:blipFill rotWithShape="1">
          <a:blip r:embed="rId2">
            <a:lum/>
            <a:extLst>
              <a:ext uri="{28A0092B-C50C-407E-A947-70E740481C1C}">
                <a14:useLocalDpi xmlns:a14="http://schemas.microsoft.com/office/drawing/2010/main" val="0"/>
              </a:ext>
            </a:extLst>
          </a:blip>
          <a:srcRect t="12482" b="12482"/>
          <a:stretch/>
        </p:blipFill>
        <p:spPr>
          <a:xfrm>
            <a:off x="281020" y="914400"/>
            <a:ext cx="5574076" cy="3136900"/>
          </a:xfrm>
          <a:prstGeom prst="rect">
            <a:avLst/>
          </a:prstGeom>
          <a:ln>
            <a:noFill/>
          </a:ln>
          <a:effectLst>
            <a:softEdge rad="112500"/>
          </a:effectLst>
        </p:spPr>
      </p:pic>
    </p:spTree>
    <p:extLst>
      <p:ext uri="{BB962C8B-B14F-4D97-AF65-F5344CB8AC3E}">
        <p14:creationId xmlns:p14="http://schemas.microsoft.com/office/powerpoint/2010/main" val="664497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solidFill>
                  <a:schemeClr val="bg1"/>
                </a:solidFill>
              </a:rPr>
              <a:t>detect </a:t>
            </a:r>
            <a:r>
              <a:rPr lang="en-GB" sz="1200" dirty="0">
                <a:solidFill>
                  <a:schemeClr val="bg1"/>
                </a:solidFill>
              </a:rPr>
              <a:t>outliers in Rented Bike Count </a:t>
            </a:r>
            <a:r>
              <a:rPr lang="en-GB" sz="1200" dirty="0" smtClean="0">
                <a:solidFill>
                  <a:schemeClr val="bg1"/>
                </a:solidFill>
              </a:rPr>
              <a:t>column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a:solidFill>
                  <a:schemeClr val="bg1"/>
                </a:solidFill>
              </a:rPr>
              <a:t>➢ The above graph shows that Rented Bike Count has moderate right </a:t>
            </a:r>
            <a:r>
              <a:rPr lang="en-GB" sz="1200" dirty="0" err="1">
                <a:solidFill>
                  <a:schemeClr val="bg1"/>
                </a:solidFill>
              </a:rPr>
              <a:t>skewness</a:t>
            </a:r>
            <a:r>
              <a:rPr lang="en-GB" sz="1200" dirty="0">
                <a:solidFill>
                  <a:schemeClr val="bg1"/>
                </a:solidFill>
              </a:rPr>
              <a:t>.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The above boxplot shows that we have detect outliers in Rented Bike Count column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Since the assumption of linear regression is that 'the distribution of dependent variable has to be normal', so we should </a:t>
            </a:r>
            <a:r>
              <a:rPr lang="en-GB" sz="1200" dirty="0" smtClean="0">
                <a:solidFill>
                  <a:schemeClr val="bg1"/>
                </a:solidFill>
              </a:rPr>
              <a:t/>
            </a:r>
            <a:br>
              <a:rPr lang="en-GB" sz="1200" dirty="0" smtClean="0">
                <a:solidFill>
                  <a:schemeClr val="bg1"/>
                </a:solidFill>
              </a:rPr>
            </a:br>
            <a:r>
              <a:rPr lang="en-GB" sz="1200" dirty="0">
                <a:solidFill>
                  <a:schemeClr val="bg1"/>
                </a:solidFill>
              </a:rPr>
              <a:t> </a:t>
            </a:r>
            <a:r>
              <a:rPr lang="en-GB" sz="1200" dirty="0" smtClean="0">
                <a:solidFill>
                  <a:schemeClr val="bg1"/>
                </a:solidFill>
              </a:rPr>
              <a:t>    perform </a:t>
            </a:r>
            <a:r>
              <a:rPr lang="en-GB" sz="1200" dirty="0">
                <a:solidFill>
                  <a:schemeClr val="bg1"/>
                </a:solidFill>
              </a:rPr>
              <a:t>Square root operation to make it normal</a:t>
            </a:r>
            <a:br>
              <a:rPr lang="en-GB" sz="1200" dirty="0">
                <a:solidFill>
                  <a:schemeClr val="bg1"/>
                </a:solidFill>
              </a:rPr>
            </a:br>
            <a:r>
              <a:rPr lang="en-GB" sz="1200" dirty="0">
                <a:solidFill>
                  <a:schemeClr val="bg1"/>
                </a:solidFill>
              </a:rPr>
              <a:t>➢ After applying Square root to the skewed Rented Bike Count, here we get almost normal distribution.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After applying Square root to the Rented Bike Count column, we find that there is no outliers </a:t>
            </a:r>
            <a:r>
              <a:rPr lang="en-GB" sz="1200" dirty="0" smtClean="0">
                <a:solidFill>
                  <a:schemeClr val="bg1"/>
                </a:solidFill>
              </a:rPr>
              <a:t>present </a:t>
            </a:r>
            <a:r>
              <a:rPr lang="en-GB" sz="1200" dirty="0">
                <a:solidFill>
                  <a:schemeClr val="bg1"/>
                </a:solidFill>
              </a:rPr>
              <a:t/>
            </a:r>
            <a:br>
              <a:rPr lang="en-GB" sz="1200" dirty="0">
                <a:solidFill>
                  <a:schemeClr val="bg1"/>
                </a:solidFill>
              </a:rPr>
            </a:br>
            <a:endParaRPr lang="en-GB" dirty="0">
              <a:solidFill>
                <a:schemeClr val="bg1"/>
              </a:solidFill>
            </a:endParaRPr>
          </a:p>
        </p:txBody>
      </p:sp>
      <p:pic>
        <p:nvPicPr>
          <p:cNvPr id="3" name="Picture 2" descr="Screenshot 2022-07-21 1558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7836" y="868412"/>
            <a:ext cx="3845608" cy="2357438"/>
          </a:xfrm>
          <a:prstGeom prst="rect">
            <a:avLst/>
          </a:prstGeom>
          <a:noFill/>
          <a:ln>
            <a:noFill/>
          </a:ln>
        </p:spPr>
      </p:pic>
      <p:pic>
        <p:nvPicPr>
          <p:cNvPr id="6" name="Picture 5" descr="Screenshot 2022-07-23 112911"/>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842030" y="379462"/>
            <a:ext cx="3622520" cy="2985936"/>
          </a:xfrm>
          <a:prstGeom prst="rect">
            <a:avLst/>
          </a:prstGeom>
          <a:noFill/>
          <a:ln>
            <a:noFill/>
          </a:ln>
        </p:spPr>
      </p:pic>
    </p:spTree>
    <p:extLst>
      <p:ext uri="{BB962C8B-B14F-4D97-AF65-F5344CB8AC3E}">
        <p14:creationId xmlns:p14="http://schemas.microsoft.com/office/powerpoint/2010/main" val="97228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smtClean="0"/>
              <a:t/>
            </a:r>
            <a:br>
              <a:rPr lang="en-GB" dirty="0" smtClean="0"/>
            </a:br>
            <a:r>
              <a:rPr lang="en-GB" sz="1200" dirty="0" smtClean="0">
                <a:solidFill>
                  <a:schemeClr val="bg1"/>
                </a:solidFill>
              </a:rPr>
              <a:t>the </a:t>
            </a:r>
            <a:r>
              <a:rPr lang="en-GB" sz="1200" dirty="0">
                <a:solidFill>
                  <a:schemeClr val="bg1"/>
                </a:solidFill>
              </a:rPr>
              <a:t>most positively correlated variables to the rent are </a:t>
            </a:r>
            <a:r>
              <a:rPr lang="en-GB" sz="1200" dirty="0" smtClean="0">
                <a:solidFill>
                  <a:schemeClr val="bg1"/>
                </a:solidFill>
              </a:rPr>
              <a:t>:     And </a:t>
            </a:r>
            <a:r>
              <a:rPr lang="en-GB" sz="1200" dirty="0">
                <a:solidFill>
                  <a:schemeClr val="bg1"/>
                </a:solidFill>
              </a:rPr>
              <a:t>most negatively correlated variables are</a:t>
            </a:r>
            <a:r>
              <a:rPr lang="en-GB" sz="1200" dirty="0" smtClean="0">
                <a:solidFill>
                  <a:schemeClr val="bg1"/>
                </a:solidFill>
              </a:rPr>
              <a:t>:</a:t>
            </a:r>
            <a:r>
              <a:rPr lang="en-GB" sz="1200" dirty="0">
                <a:solidFill>
                  <a:schemeClr val="bg1"/>
                </a:solidFill>
              </a:rPr>
              <a:t/>
            </a:r>
            <a:br>
              <a:rPr lang="en-GB" sz="1200" dirty="0">
                <a:solidFill>
                  <a:schemeClr val="bg1"/>
                </a:solidFill>
              </a:rPr>
            </a:br>
            <a:r>
              <a:rPr lang="en-GB" sz="1100" dirty="0" smtClean="0">
                <a:solidFill>
                  <a:schemeClr val="bg1"/>
                </a:solidFill>
              </a:rPr>
              <a:t>the temperature</a:t>
            </a:r>
            <a:r>
              <a:rPr lang="en-GB" sz="1100" dirty="0">
                <a:solidFill>
                  <a:schemeClr val="bg1"/>
                </a:solidFill>
              </a:rPr>
              <a:t> </a:t>
            </a:r>
            <a:r>
              <a:rPr lang="en-GB" sz="1100" dirty="0" smtClean="0">
                <a:solidFill>
                  <a:schemeClr val="bg1"/>
                </a:solidFill>
              </a:rPr>
              <a:t>                                                                            Humidity</a:t>
            </a:r>
            <a:r>
              <a:rPr lang="en-GB" sz="1100" dirty="0">
                <a:solidFill>
                  <a:schemeClr val="bg1"/>
                </a:solidFill>
              </a:rPr>
              <a:t/>
            </a:r>
            <a:br>
              <a:rPr lang="en-GB" sz="1100" dirty="0">
                <a:solidFill>
                  <a:schemeClr val="bg1"/>
                </a:solidFill>
              </a:rPr>
            </a:br>
            <a:r>
              <a:rPr lang="en-GB" sz="1100" dirty="0">
                <a:solidFill>
                  <a:schemeClr val="bg1"/>
                </a:solidFill>
              </a:rPr>
              <a:t>the dew point </a:t>
            </a:r>
            <a:r>
              <a:rPr lang="en-GB" sz="1100" dirty="0" smtClean="0">
                <a:solidFill>
                  <a:schemeClr val="bg1"/>
                </a:solidFill>
              </a:rPr>
              <a:t>temperature</a:t>
            </a:r>
            <a:r>
              <a:rPr lang="en-GB" sz="1100" dirty="0">
                <a:solidFill>
                  <a:schemeClr val="bg1"/>
                </a:solidFill>
              </a:rPr>
              <a:t> </a:t>
            </a:r>
            <a:r>
              <a:rPr lang="en-GB" sz="1100" dirty="0" smtClean="0">
                <a:solidFill>
                  <a:schemeClr val="bg1"/>
                </a:solidFill>
              </a:rPr>
              <a:t>        	                               Rainfall</a:t>
            </a:r>
            <a:r>
              <a:rPr lang="en-GB" sz="1100" dirty="0">
                <a:solidFill>
                  <a:schemeClr val="bg1"/>
                </a:solidFill>
              </a:rPr>
              <a:t/>
            </a:r>
            <a:br>
              <a:rPr lang="en-GB" sz="1100" dirty="0">
                <a:solidFill>
                  <a:schemeClr val="bg1"/>
                </a:solidFill>
              </a:rPr>
            </a:br>
            <a:r>
              <a:rPr lang="en-GB" sz="1100" dirty="0">
                <a:solidFill>
                  <a:schemeClr val="bg1"/>
                </a:solidFill>
              </a:rPr>
              <a:t>the solar radiation</a:t>
            </a:r>
            <a:br>
              <a:rPr lang="en-GB" sz="1100" dirty="0">
                <a:solidFill>
                  <a:schemeClr val="bg1"/>
                </a:solidFill>
              </a:rPr>
            </a:br>
            <a:r>
              <a:rPr lang="en-GB" sz="1100" dirty="0">
                <a:solidFill>
                  <a:schemeClr val="bg1"/>
                </a:solidFill>
              </a:rPr>
              <a:t/>
            </a:r>
            <a:br>
              <a:rPr lang="en-GB" sz="1100" dirty="0">
                <a:solidFill>
                  <a:schemeClr val="bg1"/>
                </a:solidFill>
              </a:rPr>
            </a:br>
            <a:r>
              <a:rPr lang="en-GB" dirty="0"/>
              <a:t/>
            </a:r>
            <a:br>
              <a:rPr lang="en-GB" dirty="0"/>
            </a:br>
            <a:endParaRPr lang="en-GB" dirty="0">
              <a:solidFill>
                <a:schemeClr val="bg1"/>
              </a:solidFill>
            </a:endParaRPr>
          </a:p>
        </p:txBody>
      </p:sp>
      <p:pic>
        <p:nvPicPr>
          <p:cNvPr id="3" name="Picture 2" descr="Screenshot 2022-07-21 1613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79400" y="369252"/>
            <a:ext cx="7848600" cy="3237548"/>
          </a:xfrm>
          <a:prstGeom prst="rect">
            <a:avLst/>
          </a:prstGeom>
          <a:noFill/>
          <a:ln>
            <a:noFill/>
          </a:ln>
        </p:spPr>
      </p:pic>
      <p:cxnSp>
        <p:nvCxnSpPr>
          <p:cNvPr id="5" name="Straight Connector 4"/>
          <p:cNvCxnSpPr/>
          <p:nvPr/>
        </p:nvCxnSpPr>
        <p:spPr>
          <a:xfrm>
            <a:off x="4203700" y="3937000"/>
            <a:ext cx="0" cy="80645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14256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Linear Regression</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smtClean="0"/>
              <a:t/>
            </a:r>
            <a:br>
              <a:rPr lang="en-GB" b="1" dirty="0" smtClean="0"/>
            </a:br>
            <a:r>
              <a:rPr lang="en-GB" sz="900" b="1" dirty="0"/>
              <a:t/>
            </a:r>
            <a:br>
              <a:rPr lang="en-GB" sz="900" b="1" dirty="0"/>
            </a:br>
            <a:r>
              <a:rPr lang="en-GB" sz="1200" dirty="0" smtClean="0">
                <a:solidFill>
                  <a:schemeClr val="bg1"/>
                </a:solidFill>
              </a:rPr>
              <a:t>Looks </a:t>
            </a:r>
            <a:r>
              <a:rPr lang="en-GB" sz="1200" dirty="0">
                <a:solidFill>
                  <a:schemeClr val="bg1"/>
                </a:solidFill>
              </a:rPr>
              <a:t>like our r2 score value is 0.77 that means our model is able to capture most of the data variance. </a:t>
            </a: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The </a:t>
            </a:r>
            <a:r>
              <a:rPr lang="en-GB" sz="1200" dirty="0">
                <a:solidFill>
                  <a:schemeClr val="bg1"/>
                </a:solidFill>
              </a:rPr>
              <a:t>r2_score for the test set is 0.78. This means our linear model is performing well on the data.</a:t>
            </a:r>
            <a:br>
              <a:rPr lang="en-GB" sz="1200" dirty="0">
                <a:solidFill>
                  <a:schemeClr val="bg1"/>
                </a:solidFill>
              </a:rPr>
            </a:br>
            <a:r>
              <a:rPr lang="en-GB" dirty="0"/>
              <a:t/>
            </a:r>
            <a:br>
              <a:rPr lang="en-GB" dirty="0"/>
            </a:br>
            <a:r>
              <a:rPr lang="en-GB" dirty="0" smtClean="0"/>
              <a:t> </a:t>
            </a:r>
            <a:endParaRPr lang="en-GB"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06" y="1619250"/>
            <a:ext cx="2849143"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descr="Screenshot 2022-07-21 16211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095750" y="590411"/>
            <a:ext cx="4496302" cy="2914790"/>
          </a:xfrm>
          <a:prstGeom prst="rect">
            <a:avLst/>
          </a:prstGeom>
          <a:noFill/>
          <a:ln>
            <a:noFill/>
          </a:ln>
        </p:spPr>
      </p:pic>
      <p:pic>
        <p:nvPicPr>
          <p:cNvPr id="6" name="Picture 5" descr="Screenshot 2022-07-23 115841"/>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1435743" y="985837"/>
            <a:ext cx="896067" cy="620713"/>
          </a:xfrm>
          <a:prstGeom prst="rect">
            <a:avLst/>
          </a:prstGeom>
          <a:noFill/>
          <a:ln>
            <a:noFill/>
          </a:ln>
        </p:spPr>
      </p:pic>
    </p:spTree>
    <p:extLst>
      <p:ext uri="{BB962C8B-B14F-4D97-AF65-F5344CB8AC3E}">
        <p14:creationId xmlns:p14="http://schemas.microsoft.com/office/powerpoint/2010/main" val="482618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800" b="1" dirty="0"/>
              <a:t>LASSO </a:t>
            </a:r>
            <a:r>
              <a:rPr lang="en-GB" sz="1800" b="1" dirty="0" smtClean="0"/>
              <a:t>REGRESSION                           RIDGE </a:t>
            </a:r>
            <a:r>
              <a:rPr lang="en-GB" sz="1800" b="1" dirty="0"/>
              <a:t>REGRESSION</a:t>
            </a: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sz="1200" dirty="0" smtClean="0">
                <a:solidFill>
                  <a:schemeClr val="bg1"/>
                </a:solidFill>
              </a:rPr>
              <a:t>Looks </a:t>
            </a:r>
            <a:r>
              <a:rPr lang="en-GB" sz="1200" dirty="0">
                <a:solidFill>
                  <a:schemeClr val="bg1"/>
                </a:solidFill>
              </a:rPr>
              <a:t>like our r2 score value is 0.40 that means our model is not able to capture most of the data variance</a:t>
            </a:r>
            <a:r>
              <a:rPr lang="en-GB" sz="1200" dirty="0" smtClean="0">
                <a:solidFill>
                  <a:schemeClr val="bg1"/>
                </a:solidFill>
              </a:rPr>
              <a:t>.</a:t>
            </a:r>
            <a:br>
              <a:rPr lang="en-GB" sz="1200" dirty="0" smtClean="0">
                <a:solidFill>
                  <a:schemeClr val="bg1"/>
                </a:solidFill>
              </a:rPr>
            </a:br>
            <a:r>
              <a:rPr lang="en-GB" sz="1200" dirty="0" smtClean="0">
                <a:solidFill>
                  <a:schemeClr val="bg1"/>
                </a:solidFill>
              </a:rPr>
              <a:t>The </a:t>
            </a:r>
            <a:r>
              <a:rPr lang="en-GB" sz="1200" dirty="0">
                <a:solidFill>
                  <a:schemeClr val="bg1"/>
                </a:solidFill>
              </a:rPr>
              <a:t>r2_score for the test set is 0.38. This means our linear model is not performing well on the data</a:t>
            </a:r>
            <a:r>
              <a:rPr lang="en-GB" sz="1200" dirty="0" smtClean="0">
                <a:solidFill>
                  <a:schemeClr val="bg1"/>
                </a:solidFill>
              </a:rPr>
              <a:t>.</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a:solidFill>
                  <a:schemeClr val="bg1"/>
                </a:solidFill>
              </a:rPr>
              <a:t>Looks like our r2 score value is 0.77 that means our model is able to capture most of the data variance</a:t>
            </a:r>
            <a:r>
              <a:rPr lang="en-GB" sz="1200" dirty="0" smtClean="0">
                <a:solidFill>
                  <a:schemeClr val="bg1"/>
                </a:solidFill>
              </a:rPr>
              <a:t>.</a:t>
            </a:r>
            <a:br>
              <a:rPr lang="en-GB" sz="1200" dirty="0" smtClean="0">
                <a:solidFill>
                  <a:schemeClr val="bg1"/>
                </a:solidFill>
              </a:rPr>
            </a:br>
            <a:r>
              <a:rPr lang="en-GB" sz="1200" dirty="0">
                <a:solidFill>
                  <a:schemeClr val="bg1"/>
                </a:solidFill>
              </a:rPr>
              <a:t>The r2_score for the test set is 0.78. This means our linear model is performing well on the data.</a:t>
            </a:r>
            <a:br>
              <a:rPr lang="en-GB" sz="1200" dirty="0">
                <a:solidFill>
                  <a:schemeClr val="bg1"/>
                </a:solidFill>
              </a:rPr>
            </a:br>
            <a:endParaRPr lang="en-GB" sz="1200" dirty="0">
              <a:solidFill>
                <a:schemeClr val="bg1"/>
              </a:solidFill>
            </a:endParaRPr>
          </a:p>
        </p:txBody>
      </p:sp>
      <p:pic>
        <p:nvPicPr>
          <p:cNvPr id="3" name="Picture 2" descr="Screenshot 2022-07-21 1622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0245" y="1130300"/>
            <a:ext cx="3203218" cy="2457450"/>
          </a:xfrm>
          <a:prstGeom prst="rect">
            <a:avLst/>
          </a:prstGeom>
          <a:noFill/>
          <a:ln>
            <a:noFill/>
          </a:ln>
        </p:spPr>
      </p:pic>
      <p:pic>
        <p:nvPicPr>
          <p:cNvPr id="4" name="Picture 3" descr="Screenshot 2022-07-21 16230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98950" y="1066800"/>
            <a:ext cx="3333750" cy="2666013"/>
          </a:xfrm>
          <a:prstGeom prst="rect">
            <a:avLst/>
          </a:prstGeom>
          <a:noFill/>
          <a:ln>
            <a:noFill/>
          </a:ln>
        </p:spPr>
      </p:pic>
    </p:spTree>
    <p:extLst>
      <p:ext uri="{BB962C8B-B14F-4D97-AF65-F5344CB8AC3E}">
        <p14:creationId xmlns:p14="http://schemas.microsoft.com/office/powerpoint/2010/main" val="1875820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b="1" dirty="0"/>
              <a:t>ELASTIC NET REGRESSION</a:t>
            </a:r>
            <a:r>
              <a:rPr lang="en-GB" b="1" dirty="0"/>
              <a:t/>
            </a:r>
            <a:br>
              <a:rPr lang="en-GB" b="1" dirty="0"/>
            </a:br>
            <a:r>
              <a:rPr lang="en-GB" b="1" dirty="0" smtClean="0"/>
              <a:t> </a:t>
            </a:r>
            <a:br>
              <a:rPr lang="en-GB" b="1" dirty="0" smtClean="0"/>
            </a:br>
            <a:r>
              <a:rPr lang="en-GB" b="1" dirty="0" smtClean="0"/>
              <a:t>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b="1" dirty="0"/>
              <a:t/>
            </a:r>
            <a:br>
              <a:rPr lang="en-GB" b="1" dirty="0"/>
            </a:br>
            <a:r>
              <a:rPr lang="en-GB" b="1" dirty="0" smtClean="0"/>
              <a:t/>
            </a:r>
            <a:br>
              <a:rPr lang="en-GB" b="1" dirty="0" smtClean="0"/>
            </a:br>
            <a:r>
              <a:rPr lang="en-GB" sz="1200" dirty="0" smtClean="0">
                <a:solidFill>
                  <a:schemeClr val="bg1"/>
                </a:solidFill>
              </a:rPr>
              <a:t>Looks </a:t>
            </a:r>
            <a:r>
              <a:rPr lang="en-GB" sz="1200" dirty="0">
                <a:solidFill>
                  <a:schemeClr val="bg1"/>
                </a:solidFill>
              </a:rPr>
              <a:t>like our r2 score value is 0.62 that means our model is able to capture most of the data variance</a:t>
            </a:r>
            <a:r>
              <a:rPr lang="en-GB" sz="1200" dirty="0" smtClean="0">
                <a:solidFill>
                  <a:schemeClr val="bg1"/>
                </a:solidFill>
              </a:rPr>
              <a:t>.</a:t>
            </a:r>
            <a:br>
              <a:rPr lang="en-GB" sz="1200" dirty="0" smtClean="0">
                <a:solidFill>
                  <a:schemeClr val="bg1"/>
                </a:solidFill>
              </a:rPr>
            </a:br>
            <a:r>
              <a:rPr lang="en-GB" sz="1200" dirty="0">
                <a:solidFill>
                  <a:schemeClr val="bg1"/>
                </a:solidFill>
              </a:rPr>
              <a:t>The r2_score for the test set is 0.86. This means our linear model is performing well on the data.</a:t>
            </a:r>
          </a:p>
        </p:txBody>
      </p:sp>
      <p:pic>
        <p:nvPicPr>
          <p:cNvPr id="3" name="Picture 2" descr="Screenshot 2022-07-21 1656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71262" y="990600"/>
            <a:ext cx="3978487" cy="3225800"/>
          </a:xfrm>
          <a:prstGeom prst="rect">
            <a:avLst/>
          </a:prstGeom>
          <a:noFill/>
          <a:ln>
            <a:noFill/>
          </a:ln>
        </p:spPr>
      </p:pic>
    </p:spTree>
    <p:extLst>
      <p:ext uri="{BB962C8B-B14F-4D97-AF65-F5344CB8AC3E}">
        <p14:creationId xmlns:p14="http://schemas.microsoft.com/office/powerpoint/2010/main" val="18540172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800" b="1" dirty="0"/>
              <a:t>Features </a:t>
            </a:r>
            <a:r>
              <a:rPr lang="en-GB" sz="1800" b="1" dirty="0" smtClean="0"/>
              <a:t>transformation</a:t>
            </a:r>
            <a:br>
              <a:rPr lang="en-GB" sz="1800" b="1" dirty="0" smtClean="0"/>
            </a:br>
            <a:r>
              <a:rPr lang="en-GB" sz="1800" b="1" dirty="0" smtClean="0"/>
              <a:t> </a:t>
            </a:r>
            <a:r>
              <a:rPr lang="en-GB" dirty="0" smtClean="0"/>
              <a:t/>
            </a:r>
            <a:br>
              <a:rPr lang="en-GB" dirty="0" smtClean="0"/>
            </a:br>
            <a:r>
              <a:rPr lang="en-GB" dirty="0" smtClean="0"/>
              <a:t>     </a:t>
            </a:r>
            <a:r>
              <a:rPr lang="en-GB" sz="1200" dirty="0" smtClean="0">
                <a:solidFill>
                  <a:schemeClr val="bg1"/>
                </a:solidFill>
              </a:rPr>
              <a:t>Due to presence of categorical features we cant feed data directly in ML algorithm. We need to transform categorical  </a:t>
            </a:r>
            <a:br>
              <a:rPr lang="en-GB" sz="1200" dirty="0" smtClean="0">
                <a:solidFill>
                  <a:schemeClr val="bg1"/>
                </a:solidFill>
              </a:rPr>
            </a:br>
            <a:r>
              <a:rPr lang="en-GB" sz="1200" dirty="0">
                <a:solidFill>
                  <a:schemeClr val="bg1"/>
                </a:solidFill>
              </a:rPr>
              <a:t> </a:t>
            </a:r>
            <a:r>
              <a:rPr lang="en-GB" sz="1200" dirty="0" smtClean="0">
                <a:solidFill>
                  <a:schemeClr val="bg1"/>
                </a:solidFill>
              </a:rPr>
              <a:t>           features that have strings </a:t>
            </a:r>
            <a:r>
              <a:rPr lang="en-GB" sz="1200" dirty="0" err="1" smtClean="0">
                <a:solidFill>
                  <a:schemeClr val="bg1"/>
                </a:solidFill>
              </a:rPr>
              <a:t>datatype</a:t>
            </a:r>
            <a:r>
              <a:rPr lang="en-GB" sz="1200" dirty="0" smtClean="0">
                <a:solidFill>
                  <a:schemeClr val="bg1"/>
                </a:solidFill>
              </a:rPr>
              <a:t> to numerical </a:t>
            </a:r>
            <a:r>
              <a:rPr lang="en-GB" sz="1200" dirty="0" err="1" smtClean="0">
                <a:solidFill>
                  <a:schemeClr val="bg1"/>
                </a:solidFill>
              </a:rPr>
              <a:t>datatype</a:t>
            </a:r>
            <a:r>
              <a:rPr lang="en-GB" sz="1200" dirty="0" smtClean="0">
                <a:solidFill>
                  <a:schemeClr val="bg1"/>
                </a:solidFill>
              </a:rPr>
              <a:t>. For which we have used One-hot encoding and label                    </a:t>
            </a:r>
            <a:br>
              <a:rPr lang="en-GB" sz="1200" dirty="0" smtClean="0">
                <a:solidFill>
                  <a:schemeClr val="bg1"/>
                </a:solidFill>
              </a:rPr>
            </a:br>
            <a:r>
              <a:rPr lang="en-GB" sz="1200" dirty="0">
                <a:solidFill>
                  <a:schemeClr val="bg1"/>
                </a:solidFill>
              </a:rPr>
              <a:t> </a:t>
            </a:r>
            <a:r>
              <a:rPr lang="en-GB" sz="1200" dirty="0" smtClean="0">
                <a:solidFill>
                  <a:schemeClr val="bg1"/>
                </a:solidFill>
              </a:rPr>
              <a:t>           encoding for categorical features.</a:t>
            </a: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smtClean="0"/>
              <a:t>                                                  </a:t>
            </a:r>
            <a:r>
              <a:rPr lang="en-GB" sz="1200" dirty="0" smtClean="0">
                <a:solidFill>
                  <a:schemeClr val="bg1"/>
                </a:solidFill>
              </a:rPr>
              <a:t>One Hot Encoding</a:t>
            </a: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smtClean="0"/>
              <a:t/>
            </a:r>
            <a:br>
              <a:rPr lang="en-GB" sz="1200" dirty="0" smtClean="0"/>
            </a:br>
            <a:r>
              <a:rPr lang="en-GB" sz="1200" dirty="0"/>
              <a:t/>
            </a:r>
            <a:br>
              <a:rPr lang="en-GB" sz="1200" dirty="0"/>
            </a:br>
            <a:r>
              <a:rPr lang="en-GB" sz="1200" dirty="0">
                <a:solidFill>
                  <a:schemeClr val="bg1"/>
                </a:solidFill>
              </a:rPr>
              <a:t>Similarly for ‘Holiday’ and ‘Functional Day’ feature.</a:t>
            </a:r>
          </a:p>
        </p:txBody>
      </p:sp>
      <p:graphicFrame>
        <p:nvGraphicFramePr>
          <p:cNvPr id="4" name="Table 3"/>
          <p:cNvGraphicFramePr>
            <a:graphicFrameLocks noGrp="1"/>
          </p:cNvGraphicFramePr>
          <p:nvPr>
            <p:extLst>
              <p:ext uri="{D42A27DB-BD31-4B8C-83A1-F6EECF244321}">
                <p14:modId xmlns:p14="http://schemas.microsoft.com/office/powerpoint/2010/main" val="3885734551"/>
              </p:ext>
            </p:extLst>
          </p:nvPr>
        </p:nvGraphicFramePr>
        <p:xfrm>
          <a:off x="895350" y="2432050"/>
          <a:ext cx="996950" cy="1879600"/>
        </p:xfrm>
        <a:graphic>
          <a:graphicData uri="http://schemas.openxmlformats.org/drawingml/2006/table">
            <a:tbl>
              <a:tblPr firstRow="1" bandRow="1">
                <a:tableStyleId>{5C22544A-7EE6-4342-B048-85BDC9FD1C3A}</a:tableStyleId>
              </a:tblPr>
              <a:tblGrid>
                <a:gridCol w="996950"/>
              </a:tblGrid>
              <a:tr h="375920">
                <a:tc>
                  <a:txBody>
                    <a:bodyPr/>
                    <a:lstStyle/>
                    <a:p>
                      <a:r>
                        <a:rPr lang="en-GB" sz="1400" b="1" dirty="0" smtClean="0">
                          <a:solidFill>
                            <a:schemeClr val="bg1"/>
                          </a:solidFill>
                        </a:rPr>
                        <a:t>Seasons          </a:t>
                      </a:r>
                      <a:endParaRPr lang="en-GB" dirty="0"/>
                    </a:p>
                  </a:txBody>
                  <a:tcPr>
                    <a:solidFill>
                      <a:srgbClr val="E9EDEF"/>
                    </a:solidFill>
                  </a:tcPr>
                </a:tc>
              </a:tr>
              <a:tr h="375920">
                <a:tc>
                  <a:txBody>
                    <a:bodyPr/>
                    <a:lstStyle/>
                    <a:p>
                      <a:r>
                        <a:rPr lang="en-GB" sz="1400" dirty="0" smtClean="0">
                          <a:solidFill>
                            <a:schemeClr val="tx1"/>
                          </a:solidFill>
                        </a:rPr>
                        <a:t>Summer</a:t>
                      </a:r>
                      <a:endParaRPr lang="en-GB" dirty="0"/>
                    </a:p>
                  </a:txBody>
                  <a:tcPr>
                    <a:solidFill>
                      <a:srgbClr val="E9EDEF"/>
                    </a:solidFill>
                  </a:tcPr>
                </a:tc>
              </a:tr>
              <a:tr h="375920">
                <a:tc>
                  <a:txBody>
                    <a:bodyPr/>
                    <a:lstStyle/>
                    <a:p>
                      <a:r>
                        <a:rPr lang="en-GB" sz="1400" dirty="0" smtClean="0">
                          <a:solidFill>
                            <a:schemeClr val="tx1"/>
                          </a:solidFill>
                        </a:rPr>
                        <a:t>Winter</a:t>
                      </a:r>
                      <a:endParaRPr lang="en-GB" dirty="0"/>
                    </a:p>
                  </a:txBody>
                  <a:tcPr>
                    <a:solidFill>
                      <a:srgbClr val="E9EDEF"/>
                    </a:solidFill>
                  </a:tcPr>
                </a:tc>
              </a:tr>
              <a:tr h="375920">
                <a:tc>
                  <a:txBody>
                    <a:bodyPr/>
                    <a:lstStyle/>
                    <a:p>
                      <a:r>
                        <a:rPr lang="en-GB" sz="1400" dirty="0" smtClean="0">
                          <a:solidFill>
                            <a:schemeClr val="tx1"/>
                          </a:solidFill>
                        </a:rPr>
                        <a:t>Autumn</a:t>
                      </a:r>
                      <a:endParaRPr lang="en-GB" dirty="0"/>
                    </a:p>
                  </a:txBody>
                  <a:tcPr>
                    <a:solidFill>
                      <a:srgbClr val="E9EDEF"/>
                    </a:solidFill>
                  </a:tcPr>
                </a:tc>
              </a:tr>
              <a:tr h="375920">
                <a:tc>
                  <a:txBody>
                    <a:bodyPr/>
                    <a:lstStyle/>
                    <a:p>
                      <a:r>
                        <a:rPr lang="en-GB" sz="1400" dirty="0" smtClean="0">
                          <a:solidFill>
                            <a:schemeClr val="tx1"/>
                          </a:solidFill>
                        </a:rPr>
                        <a:t>Spring</a:t>
                      </a:r>
                      <a:endParaRPr lang="en-GB" dirty="0"/>
                    </a:p>
                  </a:txBody>
                  <a:tcPr>
                    <a:solidFill>
                      <a:srgbClr val="E9EDE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43819323"/>
              </p:ext>
            </p:extLst>
          </p:nvPr>
        </p:nvGraphicFramePr>
        <p:xfrm>
          <a:off x="4514850" y="2432050"/>
          <a:ext cx="3632200" cy="1879600"/>
        </p:xfrm>
        <a:graphic>
          <a:graphicData uri="http://schemas.openxmlformats.org/drawingml/2006/table">
            <a:tbl>
              <a:tblPr firstRow="1" bandRow="1">
                <a:tableStyleId>{5C22544A-7EE6-4342-B048-85BDC9FD1C3A}</a:tableStyleId>
              </a:tblPr>
              <a:tblGrid>
                <a:gridCol w="908050"/>
                <a:gridCol w="908050"/>
                <a:gridCol w="908050"/>
                <a:gridCol w="908050"/>
              </a:tblGrid>
              <a:tr h="375920">
                <a:tc>
                  <a:txBody>
                    <a:bodyPr/>
                    <a:lstStyle/>
                    <a:p>
                      <a:r>
                        <a:rPr lang="en-GB" dirty="0" smtClean="0"/>
                        <a:t>Summer</a:t>
                      </a:r>
                      <a:endParaRPr lang="en-GB" dirty="0"/>
                    </a:p>
                  </a:txBody>
                  <a:tcPr>
                    <a:solidFill>
                      <a:srgbClr val="E9EDEF"/>
                    </a:solidFill>
                  </a:tcPr>
                </a:tc>
                <a:tc>
                  <a:txBody>
                    <a:bodyPr/>
                    <a:lstStyle/>
                    <a:p>
                      <a:r>
                        <a:rPr lang="en-GB" dirty="0" smtClean="0"/>
                        <a:t>Winter</a:t>
                      </a:r>
                      <a:endParaRPr lang="en-GB" dirty="0"/>
                    </a:p>
                  </a:txBody>
                  <a:tcPr>
                    <a:solidFill>
                      <a:srgbClr val="E9EDEF"/>
                    </a:solidFill>
                  </a:tcPr>
                </a:tc>
                <a:tc>
                  <a:txBody>
                    <a:bodyPr/>
                    <a:lstStyle/>
                    <a:p>
                      <a:r>
                        <a:rPr lang="en-GB" dirty="0" smtClean="0"/>
                        <a:t>Autumn</a:t>
                      </a:r>
                      <a:endParaRPr lang="en-GB" dirty="0"/>
                    </a:p>
                  </a:txBody>
                  <a:tcPr>
                    <a:solidFill>
                      <a:srgbClr val="E9EDEF"/>
                    </a:solidFill>
                  </a:tcPr>
                </a:tc>
                <a:tc>
                  <a:txBody>
                    <a:bodyPr/>
                    <a:lstStyle/>
                    <a:p>
                      <a:r>
                        <a:rPr lang="en-GB" dirty="0" smtClean="0"/>
                        <a:t>Spring</a:t>
                      </a:r>
                      <a:endParaRPr lang="en-GB" dirty="0"/>
                    </a:p>
                  </a:txBody>
                  <a:tcPr>
                    <a:solidFill>
                      <a:srgbClr val="E9EDEF"/>
                    </a:solidFill>
                  </a:tcPr>
                </a:tc>
              </a:tr>
              <a:tr h="375920">
                <a:tc>
                  <a:txBody>
                    <a:bodyPr/>
                    <a:lstStyle/>
                    <a:p>
                      <a:r>
                        <a:rPr lang="en-GB" dirty="0" smtClean="0"/>
                        <a:t>1</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r>
              <a:tr h="375920">
                <a:tc>
                  <a:txBody>
                    <a:bodyPr/>
                    <a:lstStyle/>
                    <a:p>
                      <a:r>
                        <a:rPr lang="en-GB" dirty="0" smtClean="0"/>
                        <a:t>0</a:t>
                      </a:r>
                      <a:endParaRPr lang="en-GB" dirty="0"/>
                    </a:p>
                  </a:txBody>
                  <a:tcPr>
                    <a:solidFill>
                      <a:srgbClr val="E9EDEF"/>
                    </a:solidFill>
                  </a:tcPr>
                </a:tc>
                <a:tc>
                  <a:txBody>
                    <a:bodyPr/>
                    <a:lstStyle/>
                    <a:p>
                      <a:r>
                        <a:rPr lang="en-GB" dirty="0" smtClean="0"/>
                        <a:t>1</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r>
              <a:tr h="375920">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1</a:t>
                      </a:r>
                      <a:endParaRPr lang="en-GB" dirty="0"/>
                    </a:p>
                  </a:txBody>
                  <a:tcPr>
                    <a:solidFill>
                      <a:srgbClr val="E9EDEF"/>
                    </a:solidFill>
                  </a:tcPr>
                </a:tc>
                <a:tc>
                  <a:txBody>
                    <a:bodyPr/>
                    <a:lstStyle/>
                    <a:p>
                      <a:r>
                        <a:rPr lang="en-GB" dirty="0" smtClean="0"/>
                        <a:t>0</a:t>
                      </a:r>
                      <a:endParaRPr lang="en-GB" dirty="0"/>
                    </a:p>
                  </a:txBody>
                  <a:tcPr>
                    <a:solidFill>
                      <a:srgbClr val="E9EDEF"/>
                    </a:solidFill>
                  </a:tcPr>
                </a:tc>
              </a:tr>
              <a:tr h="375920">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0</a:t>
                      </a:r>
                      <a:endParaRPr lang="en-GB" dirty="0"/>
                    </a:p>
                  </a:txBody>
                  <a:tcPr>
                    <a:solidFill>
                      <a:srgbClr val="E9EDEF"/>
                    </a:solidFill>
                  </a:tcPr>
                </a:tc>
                <a:tc>
                  <a:txBody>
                    <a:bodyPr/>
                    <a:lstStyle/>
                    <a:p>
                      <a:r>
                        <a:rPr lang="en-GB" dirty="0" smtClean="0"/>
                        <a:t>1</a:t>
                      </a:r>
                      <a:endParaRPr lang="en-GB" dirty="0"/>
                    </a:p>
                  </a:txBody>
                  <a:tcPr>
                    <a:solidFill>
                      <a:srgbClr val="E9EDEF"/>
                    </a:solidFill>
                  </a:tcPr>
                </a:tc>
              </a:tr>
            </a:tbl>
          </a:graphicData>
        </a:graphic>
      </p:graphicFrame>
      <p:cxnSp>
        <p:nvCxnSpPr>
          <p:cNvPr id="7" name="Straight Arrow Connector 6"/>
          <p:cNvCxnSpPr/>
          <p:nvPr/>
        </p:nvCxnSpPr>
        <p:spPr>
          <a:xfrm>
            <a:off x="2063750" y="3384550"/>
            <a:ext cx="2305050" cy="0"/>
          </a:xfrm>
          <a:prstGeom prst="straightConnector1">
            <a:avLst/>
          </a:prstGeom>
          <a:ln>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9058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1" cy="4737100"/>
          </a:xfrm>
        </p:spPr>
        <p:txBody>
          <a:bodyPr/>
          <a:lstStyle/>
          <a:p>
            <a:pPr marL="457200" indent="-457200">
              <a:lnSpc>
                <a:spcPct val="200000"/>
              </a:lnSpc>
              <a:buFont typeface="Wingdings" pitchFamily="2" charset="2"/>
              <a:buChar char="q"/>
            </a:pPr>
            <a:r>
              <a:rPr lang="en-GB" b="1" dirty="0" smtClean="0"/>
              <a:t>Applying ML Algorithms</a:t>
            </a:r>
            <a:br>
              <a:rPr lang="en-GB" b="1" dirty="0" smtClean="0"/>
            </a:br>
            <a:r>
              <a:rPr lang="en-GB" sz="1200" dirty="0" smtClean="0">
                <a:solidFill>
                  <a:schemeClr val="bg1"/>
                </a:solidFill>
              </a:rPr>
              <a:t>Since </a:t>
            </a:r>
            <a:r>
              <a:rPr lang="en-GB" sz="1200" dirty="0">
                <a:solidFill>
                  <a:schemeClr val="bg1"/>
                </a:solidFill>
              </a:rPr>
              <a:t>we have to predict the count of rented bikes required per hour. Hence, we have to use regression algorithms. </a:t>
            </a:r>
            <a:br>
              <a:rPr lang="en-GB" sz="1200" dirty="0">
                <a:solidFill>
                  <a:schemeClr val="bg1"/>
                </a:solidFill>
              </a:rPr>
            </a:br>
            <a:r>
              <a:rPr lang="en-GB" sz="1200" dirty="0" smtClean="0">
                <a:solidFill>
                  <a:schemeClr val="bg1"/>
                </a:solidFill>
              </a:rPr>
              <a:t>Algorithms </a:t>
            </a:r>
            <a:r>
              <a:rPr lang="en-GB" sz="1200" dirty="0">
                <a:solidFill>
                  <a:schemeClr val="bg1"/>
                </a:solidFill>
              </a:rPr>
              <a:t>that we will use are</a:t>
            </a:r>
            <a:r>
              <a:rPr lang="en-GB" sz="1200" dirty="0" smtClean="0">
                <a:solidFill>
                  <a:schemeClr val="bg1"/>
                </a:solidFill>
              </a:rPr>
              <a:t>:</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a:solidFill>
                  <a:schemeClr val="bg1"/>
                </a:solidFill>
              </a:rPr>
              <a:t>• Decision Tree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Random Forest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Linear Regression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Lasso Regression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Ridge Regression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Elastic Net Regression</a:t>
            </a:r>
          </a:p>
        </p:txBody>
      </p:sp>
      <p:pic>
        <p:nvPicPr>
          <p:cNvPr id="3" name="Picture 2" descr="1_R6Rbcks-pGO0SkhCINrP0g"/>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67288" y="1301750"/>
            <a:ext cx="4718914" cy="3390900"/>
          </a:xfrm>
          <a:prstGeom prst="rect">
            <a:avLst/>
          </a:prstGeom>
          <a:ln>
            <a:noFill/>
          </a:ln>
          <a:effectLst>
            <a:softEdge rad="112500"/>
          </a:effectLst>
        </p:spPr>
      </p:pic>
    </p:spTree>
    <p:extLst>
      <p:ext uri="{BB962C8B-B14F-4D97-AF65-F5344CB8AC3E}">
        <p14:creationId xmlns:p14="http://schemas.microsoft.com/office/powerpoint/2010/main" val="3938820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q"/>
            </a:pPr>
            <a:r>
              <a:rPr lang="en-GB" b="1" dirty="0"/>
              <a:t>Applying ML </a:t>
            </a:r>
            <a:r>
              <a:rPr lang="en-GB" b="1" dirty="0" smtClean="0"/>
              <a:t>Algorithms</a:t>
            </a:r>
            <a:br>
              <a:rPr lang="en-GB" b="1" dirty="0" smtClean="0"/>
            </a:br>
            <a:r>
              <a:rPr lang="en-GB" b="1" dirty="0" smtClean="0"/>
              <a:t/>
            </a:r>
            <a:br>
              <a:rPr lang="en-GB" b="1" dirty="0" smtClean="0"/>
            </a:br>
            <a:r>
              <a:rPr lang="en-GB" sz="1200" dirty="0" smtClean="0">
                <a:solidFill>
                  <a:schemeClr val="bg1"/>
                </a:solidFill>
              </a:rPr>
              <a:t>Applying </a:t>
            </a:r>
            <a:r>
              <a:rPr lang="en-GB" sz="1200" dirty="0">
                <a:solidFill>
                  <a:schemeClr val="bg1"/>
                </a:solidFill>
              </a:rPr>
              <a:t>supervised ML algorithms have following steps</a:t>
            </a:r>
          </a:p>
        </p:txBody>
      </p:sp>
      <p:sp>
        <p:nvSpPr>
          <p:cNvPr id="3" name="TextBox 2"/>
          <p:cNvSpPr txBox="1"/>
          <p:nvPr/>
        </p:nvSpPr>
        <p:spPr>
          <a:xfrm>
            <a:off x="5664200" y="1693814"/>
            <a:ext cx="2216150" cy="600164"/>
          </a:xfrm>
          <a:prstGeom prst="rect">
            <a:avLst/>
          </a:prstGeom>
          <a:noFill/>
          <a:ln>
            <a:solidFill>
              <a:srgbClr val="00B0F0"/>
            </a:solidFill>
          </a:ln>
        </p:spPr>
        <p:txBody>
          <a:bodyPr wrap="square" rtlCol="0">
            <a:spAutoFit/>
          </a:bodyPr>
          <a:lstStyle/>
          <a:p>
            <a:endParaRPr lang="en-GB" sz="1000" dirty="0" smtClean="0"/>
          </a:p>
          <a:p>
            <a:r>
              <a:rPr lang="en-GB" dirty="0" smtClean="0">
                <a:solidFill>
                  <a:schemeClr val="bg1"/>
                </a:solidFill>
              </a:rPr>
              <a:t>   </a:t>
            </a:r>
            <a:r>
              <a:rPr lang="en-GB" sz="1200" dirty="0" smtClean="0">
                <a:solidFill>
                  <a:schemeClr val="bg1"/>
                </a:solidFill>
              </a:rPr>
              <a:t>Preparing </a:t>
            </a:r>
            <a:r>
              <a:rPr lang="en-GB" sz="1200" dirty="0">
                <a:solidFill>
                  <a:schemeClr val="bg1"/>
                </a:solidFill>
              </a:rPr>
              <a:t>data for </a:t>
            </a:r>
            <a:r>
              <a:rPr lang="en-GB" sz="1200" dirty="0" smtClean="0">
                <a:solidFill>
                  <a:schemeClr val="bg1"/>
                </a:solidFill>
              </a:rPr>
              <a:t>model</a:t>
            </a:r>
            <a:endParaRPr lang="en-GB" sz="1000" dirty="0">
              <a:solidFill>
                <a:schemeClr val="bg1"/>
              </a:solidFill>
            </a:endParaRPr>
          </a:p>
          <a:p>
            <a:endParaRPr lang="en-GB" sz="900" dirty="0" smtClean="0">
              <a:solidFill>
                <a:schemeClr val="bg1"/>
              </a:solidFill>
            </a:endParaRPr>
          </a:p>
        </p:txBody>
      </p:sp>
      <p:sp>
        <p:nvSpPr>
          <p:cNvPr id="4" name="TextBox 3"/>
          <p:cNvSpPr txBox="1"/>
          <p:nvPr/>
        </p:nvSpPr>
        <p:spPr>
          <a:xfrm>
            <a:off x="5318125" y="2589938"/>
            <a:ext cx="2908300" cy="600164"/>
          </a:xfrm>
          <a:prstGeom prst="rect">
            <a:avLst/>
          </a:prstGeom>
          <a:noFill/>
          <a:ln>
            <a:solidFill>
              <a:srgbClr val="00B0F0"/>
            </a:solidFill>
          </a:ln>
        </p:spPr>
        <p:txBody>
          <a:bodyPr wrap="square" rtlCol="0">
            <a:spAutoFit/>
          </a:bodyPr>
          <a:lstStyle/>
          <a:p>
            <a:endParaRPr lang="en-GB" sz="1000" dirty="0" smtClean="0"/>
          </a:p>
          <a:p>
            <a:r>
              <a:rPr lang="en-GB" dirty="0" smtClean="0">
                <a:solidFill>
                  <a:schemeClr val="bg1"/>
                </a:solidFill>
              </a:rPr>
              <a:t>   </a:t>
            </a:r>
            <a:r>
              <a:rPr lang="en-GB" sz="1200" dirty="0" smtClean="0">
                <a:solidFill>
                  <a:schemeClr val="bg1"/>
                </a:solidFill>
              </a:rPr>
              <a:t>Training </a:t>
            </a:r>
            <a:r>
              <a:rPr lang="en-GB" sz="1200" dirty="0">
                <a:solidFill>
                  <a:schemeClr val="bg1"/>
                </a:solidFill>
              </a:rPr>
              <a:t>and </a:t>
            </a:r>
            <a:r>
              <a:rPr lang="en-GB" sz="1200" dirty="0" smtClean="0">
                <a:solidFill>
                  <a:schemeClr val="bg1"/>
                </a:solidFill>
              </a:rPr>
              <a:t>Hyper parameter </a:t>
            </a:r>
            <a:r>
              <a:rPr lang="en-GB" sz="1200" dirty="0">
                <a:solidFill>
                  <a:schemeClr val="bg1"/>
                </a:solidFill>
              </a:rPr>
              <a:t>tuning </a:t>
            </a:r>
            <a:endParaRPr lang="en-GB" sz="900" dirty="0" smtClean="0">
              <a:solidFill>
                <a:schemeClr val="bg1"/>
              </a:solidFill>
            </a:endParaRPr>
          </a:p>
          <a:p>
            <a:endParaRPr lang="en-GB" sz="900" dirty="0" smtClean="0">
              <a:solidFill>
                <a:schemeClr val="bg1"/>
              </a:solidFill>
            </a:endParaRPr>
          </a:p>
        </p:txBody>
      </p:sp>
      <p:sp>
        <p:nvSpPr>
          <p:cNvPr id="5" name="TextBox 4"/>
          <p:cNvSpPr txBox="1"/>
          <p:nvPr/>
        </p:nvSpPr>
        <p:spPr>
          <a:xfrm>
            <a:off x="5143500" y="3508285"/>
            <a:ext cx="3251200" cy="600164"/>
          </a:xfrm>
          <a:prstGeom prst="rect">
            <a:avLst/>
          </a:prstGeom>
          <a:noFill/>
          <a:ln>
            <a:solidFill>
              <a:srgbClr val="00B0F0"/>
            </a:solidFill>
          </a:ln>
        </p:spPr>
        <p:txBody>
          <a:bodyPr wrap="square" rtlCol="0">
            <a:spAutoFit/>
          </a:bodyPr>
          <a:lstStyle/>
          <a:p>
            <a:endParaRPr lang="en-GB" sz="1000" dirty="0" smtClean="0"/>
          </a:p>
          <a:p>
            <a:r>
              <a:rPr lang="en-GB" dirty="0" smtClean="0">
                <a:solidFill>
                  <a:schemeClr val="bg1"/>
                </a:solidFill>
              </a:rPr>
              <a:t>          </a:t>
            </a:r>
            <a:r>
              <a:rPr lang="en-GB" sz="1200" dirty="0" smtClean="0">
                <a:solidFill>
                  <a:schemeClr val="bg1"/>
                </a:solidFill>
              </a:rPr>
              <a:t>Evaluating </a:t>
            </a:r>
            <a:r>
              <a:rPr lang="en-GB" sz="1200" dirty="0">
                <a:solidFill>
                  <a:schemeClr val="bg1"/>
                </a:solidFill>
              </a:rPr>
              <a:t>model on test data</a:t>
            </a:r>
            <a:endParaRPr lang="en-GB" sz="1000" dirty="0">
              <a:solidFill>
                <a:schemeClr val="bg1"/>
              </a:solidFill>
            </a:endParaRPr>
          </a:p>
          <a:p>
            <a:endParaRPr lang="en-GB" sz="900" dirty="0" smtClean="0">
              <a:solidFill>
                <a:schemeClr val="bg1"/>
              </a:solidFill>
            </a:endParaRPr>
          </a:p>
        </p:txBody>
      </p:sp>
      <p:pic>
        <p:nvPicPr>
          <p:cNvPr id="6" name="Picture 5" descr="Screenshot 2022-07-23 17502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25846" y="1728741"/>
            <a:ext cx="4896756" cy="2322558"/>
          </a:xfrm>
          <a:prstGeom prst="rect">
            <a:avLst/>
          </a:prstGeom>
          <a:noFill/>
          <a:ln>
            <a:noFill/>
          </a:ln>
        </p:spPr>
      </p:pic>
    </p:spTree>
    <p:extLst>
      <p:ext uri="{BB962C8B-B14F-4D97-AF65-F5344CB8AC3E}">
        <p14:creationId xmlns:p14="http://schemas.microsoft.com/office/powerpoint/2010/main" val="174734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CHALLENGES</a:t>
            </a:r>
          </a:p>
        </p:txBody>
      </p:sp>
      <p:sp>
        <p:nvSpPr>
          <p:cNvPr id="3" name="Text Placeholder 2"/>
          <p:cNvSpPr>
            <a:spLocks noGrp="1"/>
          </p:cNvSpPr>
          <p:nvPr>
            <p:ph type="body" idx="1"/>
          </p:nvPr>
        </p:nvSpPr>
        <p:spPr/>
        <p:txBody>
          <a:bodyPr/>
          <a:lstStyle/>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Large Dataset to handle</a:t>
            </a:r>
            <a:r>
              <a:rPr lang="en-GB" sz="1200" dirty="0" smtClean="0">
                <a:solidFill>
                  <a:schemeClr val="bg1"/>
                </a:solidFill>
              </a:rPr>
              <a:t>. </a:t>
            </a:r>
          </a:p>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Needs to plot lot of Graphs to analyse</a:t>
            </a:r>
            <a:r>
              <a:rPr lang="en-GB" sz="1200" dirty="0" smtClean="0">
                <a:solidFill>
                  <a:schemeClr val="bg1"/>
                </a:solidFill>
              </a:rPr>
              <a:t>. </a:t>
            </a:r>
          </a:p>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Feature engineering </a:t>
            </a:r>
            <a:endParaRPr lang="en-GB" sz="1200" dirty="0" smtClean="0">
              <a:solidFill>
                <a:schemeClr val="bg1"/>
              </a:solidFill>
            </a:endParaRPr>
          </a:p>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Feature selection </a:t>
            </a:r>
            <a:endParaRPr lang="en-GB" sz="1200" dirty="0" smtClean="0">
              <a:solidFill>
                <a:schemeClr val="bg1"/>
              </a:solidFill>
            </a:endParaRPr>
          </a:p>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Optimising the model </a:t>
            </a:r>
            <a:endParaRPr lang="en-GB" sz="1200" dirty="0" smtClean="0">
              <a:solidFill>
                <a:schemeClr val="bg1"/>
              </a:solidFill>
            </a:endParaRPr>
          </a:p>
          <a:p>
            <a:endParaRPr lang="en-GB" sz="1200" dirty="0" smtClean="0">
              <a:solidFill>
                <a:schemeClr val="bg1"/>
              </a:solidFill>
            </a:endParaRPr>
          </a:p>
          <a:p>
            <a:r>
              <a:rPr lang="en-GB" sz="1200" dirty="0" smtClean="0">
                <a:solidFill>
                  <a:schemeClr val="bg1"/>
                </a:solidFill>
              </a:rPr>
              <a:t>➢ </a:t>
            </a:r>
            <a:r>
              <a:rPr lang="en-GB" sz="1200" dirty="0">
                <a:solidFill>
                  <a:schemeClr val="bg1"/>
                </a:solidFill>
              </a:rPr>
              <a:t>Carefully tuned </a:t>
            </a:r>
            <a:r>
              <a:rPr lang="en-GB" sz="1200" dirty="0" err="1">
                <a:solidFill>
                  <a:schemeClr val="bg1"/>
                </a:solidFill>
              </a:rPr>
              <a:t>Hyperparameters</a:t>
            </a:r>
            <a:r>
              <a:rPr lang="en-GB" sz="1200" dirty="0">
                <a:solidFill>
                  <a:schemeClr val="bg1"/>
                </a:solidFill>
              </a:rPr>
              <a:t> as it affects the R2 score.</a:t>
            </a:r>
          </a:p>
        </p:txBody>
      </p:sp>
    </p:spTree>
    <p:extLst>
      <p:ext uri="{BB962C8B-B14F-4D97-AF65-F5344CB8AC3E}">
        <p14:creationId xmlns:p14="http://schemas.microsoft.com/office/powerpoint/2010/main" val="3692407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q"/>
            </a:pPr>
            <a:r>
              <a:rPr lang="en-GB" b="1" dirty="0"/>
              <a:t>Conclusion </a:t>
            </a: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In </a:t>
            </a:r>
            <a:r>
              <a:rPr lang="en-GB" sz="1200" dirty="0">
                <a:solidFill>
                  <a:schemeClr val="bg1"/>
                </a:solidFill>
              </a:rPr>
              <a:t>the given dataset there was no strong linear relation between dependent variable ‘Rented Bike Count’ and independent features. That’s why Linear regression model and its other regularization variant models didn’t performed well.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Out </a:t>
            </a:r>
            <a:r>
              <a:rPr lang="en-GB" sz="1200" dirty="0">
                <a:solidFill>
                  <a:schemeClr val="bg1"/>
                </a:solidFill>
              </a:rPr>
              <a:t>of all models we apply Decision tree and Random forest model are most accurate. Reason for this are no specific relation between features and large data. </a:t>
            </a:r>
            <a:r>
              <a:rPr lang="en-GB" sz="1200" dirty="0" smtClean="0">
                <a:solidFill>
                  <a:schemeClr val="bg1"/>
                </a:solidFill>
              </a:rPr>
              <a:t/>
            </a:r>
            <a:br>
              <a:rPr lang="en-GB" sz="1200" dirty="0" smtClean="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Random </a:t>
            </a:r>
            <a:r>
              <a:rPr lang="en-GB" sz="1200" dirty="0">
                <a:solidFill>
                  <a:schemeClr val="bg1"/>
                </a:solidFill>
              </a:rPr>
              <a:t>Forest performed best as it is an ensemble model and result from multiple decision trees is average out to give the prediction. </a:t>
            </a:r>
          </a:p>
        </p:txBody>
      </p:sp>
    </p:spTree>
    <p:extLst>
      <p:ext uri="{BB962C8B-B14F-4D97-AF65-F5344CB8AC3E}">
        <p14:creationId xmlns:p14="http://schemas.microsoft.com/office/powerpoint/2010/main" val="4095556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Wingdings" pitchFamily="2" charset="2"/>
              <a:buChar char="q"/>
            </a:pPr>
            <a:r>
              <a:rPr lang="en-GB" b="1" dirty="0" smtClean="0"/>
              <a:t>CONTENT</a:t>
            </a:r>
            <a:endParaRPr lang="en-GB" b="1" dirty="0"/>
          </a:p>
        </p:txBody>
      </p:sp>
      <p:sp>
        <p:nvSpPr>
          <p:cNvPr id="3" name="Text Placeholder 2"/>
          <p:cNvSpPr>
            <a:spLocks noGrp="1"/>
          </p:cNvSpPr>
          <p:nvPr>
            <p:ph type="body" idx="1"/>
          </p:nvPr>
        </p:nvSpPr>
        <p:spPr/>
        <p:txBody>
          <a:bodyPr/>
          <a:lstStyle/>
          <a:p>
            <a:pPr>
              <a:lnSpc>
                <a:spcPct val="200000"/>
              </a:lnSpc>
              <a:buClrTx/>
              <a:buSzPct val="100000"/>
              <a:buFont typeface="Arial" pitchFamily="34" charset="0"/>
              <a:buChar char="•"/>
            </a:pPr>
            <a:r>
              <a:rPr lang="en-GB" sz="1200" b="1" dirty="0">
                <a:solidFill>
                  <a:schemeClr val="bg1"/>
                </a:solidFill>
              </a:rPr>
              <a:t>Defining problem statement </a:t>
            </a:r>
            <a:endParaRPr lang="en-GB" sz="1200" b="1" dirty="0" smtClean="0">
              <a:solidFill>
                <a:schemeClr val="bg1"/>
              </a:solidFill>
            </a:endParaRPr>
          </a:p>
          <a:p>
            <a:pPr>
              <a:lnSpc>
                <a:spcPct val="200000"/>
              </a:lnSpc>
              <a:buClrTx/>
              <a:buSzPct val="100000"/>
              <a:buFont typeface="Arial" pitchFamily="34" charset="0"/>
              <a:buChar char="•"/>
            </a:pPr>
            <a:r>
              <a:rPr lang="en-GB" sz="1200" b="1" dirty="0" smtClean="0">
                <a:solidFill>
                  <a:schemeClr val="bg1"/>
                </a:solidFill>
              </a:rPr>
              <a:t>Data </a:t>
            </a:r>
            <a:r>
              <a:rPr lang="en-GB" sz="1200" b="1" dirty="0">
                <a:solidFill>
                  <a:schemeClr val="bg1"/>
                </a:solidFill>
              </a:rPr>
              <a:t>summary </a:t>
            </a:r>
            <a:endParaRPr lang="en-GB" sz="1200" b="1" dirty="0" smtClean="0">
              <a:solidFill>
                <a:schemeClr val="bg1"/>
              </a:solidFill>
            </a:endParaRPr>
          </a:p>
          <a:p>
            <a:pPr>
              <a:lnSpc>
                <a:spcPct val="200000"/>
              </a:lnSpc>
              <a:buClrTx/>
              <a:buSzPct val="100000"/>
              <a:buFont typeface="Arial" pitchFamily="34" charset="0"/>
              <a:buChar char="•"/>
            </a:pPr>
            <a:r>
              <a:rPr lang="en-GB" sz="1200" b="1" dirty="0" smtClean="0">
                <a:solidFill>
                  <a:schemeClr val="bg1"/>
                </a:solidFill>
              </a:rPr>
              <a:t>Insights from our Dataset</a:t>
            </a:r>
          </a:p>
          <a:p>
            <a:pPr>
              <a:lnSpc>
                <a:spcPct val="200000"/>
              </a:lnSpc>
              <a:buClrTx/>
              <a:buSzPct val="100000"/>
              <a:buFont typeface="Arial" pitchFamily="34" charset="0"/>
              <a:buChar char="•"/>
            </a:pPr>
            <a:r>
              <a:rPr lang="en-GB" sz="1200" b="1" dirty="0" smtClean="0">
                <a:solidFill>
                  <a:schemeClr val="bg1"/>
                </a:solidFill>
              </a:rPr>
              <a:t>EDA </a:t>
            </a:r>
          </a:p>
          <a:p>
            <a:pPr>
              <a:lnSpc>
                <a:spcPct val="200000"/>
              </a:lnSpc>
              <a:buClrTx/>
              <a:buSzPct val="100000"/>
              <a:buFont typeface="Arial" pitchFamily="34" charset="0"/>
              <a:buChar char="•"/>
            </a:pPr>
            <a:r>
              <a:rPr lang="en-GB" sz="1200" b="1" dirty="0" smtClean="0">
                <a:solidFill>
                  <a:schemeClr val="bg1"/>
                </a:solidFill>
              </a:rPr>
              <a:t>Feature </a:t>
            </a:r>
            <a:r>
              <a:rPr lang="en-GB" sz="1200" b="1" dirty="0">
                <a:solidFill>
                  <a:schemeClr val="bg1"/>
                </a:solidFill>
              </a:rPr>
              <a:t>engineering </a:t>
            </a:r>
          </a:p>
          <a:p>
            <a:pPr>
              <a:lnSpc>
                <a:spcPct val="200000"/>
              </a:lnSpc>
              <a:buClrTx/>
              <a:buSzPct val="100000"/>
              <a:buFont typeface="Arial" pitchFamily="34" charset="0"/>
              <a:buChar char="•"/>
            </a:pPr>
            <a:r>
              <a:rPr lang="en-GB" sz="1200" b="1" dirty="0" smtClean="0">
                <a:solidFill>
                  <a:schemeClr val="bg1"/>
                </a:solidFill>
              </a:rPr>
              <a:t>Applying </a:t>
            </a:r>
            <a:r>
              <a:rPr lang="en-GB" sz="1200" b="1" dirty="0">
                <a:solidFill>
                  <a:schemeClr val="bg1"/>
                </a:solidFill>
              </a:rPr>
              <a:t>ML algorithms </a:t>
            </a:r>
          </a:p>
          <a:p>
            <a:pPr>
              <a:lnSpc>
                <a:spcPct val="200000"/>
              </a:lnSpc>
              <a:buClrTx/>
              <a:buSzPct val="100000"/>
              <a:buFont typeface="Arial" pitchFamily="34" charset="0"/>
              <a:buChar char="•"/>
            </a:pPr>
            <a:r>
              <a:rPr lang="en-GB" sz="1200" b="1" dirty="0" smtClean="0">
                <a:solidFill>
                  <a:schemeClr val="bg1"/>
                </a:solidFill>
              </a:rPr>
              <a:t>Comparing </a:t>
            </a:r>
            <a:r>
              <a:rPr lang="en-GB" sz="1200" b="1" dirty="0">
                <a:solidFill>
                  <a:schemeClr val="bg1"/>
                </a:solidFill>
              </a:rPr>
              <a:t>different ML </a:t>
            </a:r>
            <a:r>
              <a:rPr lang="en-GB" sz="1200" b="1" dirty="0" smtClean="0">
                <a:solidFill>
                  <a:schemeClr val="bg1"/>
                </a:solidFill>
              </a:rPr>
              <a:t>models</a:t>
            </a:r>
          </a:p>
          <a:p>
            <a:pPr>
              <a:lnSpc>
                <a:spcPct val="200000"/>
              </a:lnSpc>
              <a:buClrTx/>
              <a:buSzPct val="100000"/>
              <a:buFont typeface="Arial" pitchFamily="34" charset="0"/>
              <a:buChar char="•"/>
            </a:pPr>
            <a:r>
              <a:rPr lang="en-GB" sz="1200" b="1" dirty="0" smtClean="0">
                <a:solidFill>
                  <a:schemeClr val="bg1"/>
                </a:solidFill>
              </a:rPr>
              <a:t>Challenges </a:t>
            </a:r>
            <a:endParaRPr lang="en-GB" sz="1200" b="1" dirty="0">
              <a:solidFill>
                <a:schemeClr val="bg1"/>
              </a:solidFill>
            </a:endParaRPr>
          </a:p>
          <a:p>
            <a:pPr>
              <a:lnSpc>
                <a:spcPct val="200000"/>
              </a:lnSpc>
              <a:buClrTx/>
              <a:buSzPct val="100000"/>
              <a:buFont typeface="Arial" pitchFamily="34" charset="0"/>
              <a:buChar char="•"/>
            </a:pPr>
            <a:r>
              <a:rPr lang="en-GB" sz="1200" b="1" dirty="0" smtClean="0">
                <a:solidFill>
                  <a:schemeClr val="bg1"/>
                </a:solidFill>
              </a:rPr>
              <a:t>Conclusion</a:t>
            </a:r>
            <a:endParaRPr lang="en-GB" sz="1200" b="1" dirty="0">
              <a:solidFill>
                <a:schemeClr val="bg1"/>
              </a:solidFill>
            </a:endParaRPr>
          </a:p>
          <a:p>
            <a:endParaRPr lang="en-GB" sz="1200" dirty="0">
              <a:solidFill>
                <a:schemeClr val="bg1"/>
              </a:solidFill>
            </a:endParaRPr>
          </a:p>
          <a:p>
            <a:endParaRPr lang="en-GB" sz="1200" dirty="0">
              <a:solidFill>
                <a:schemeClr val="bg1"/>
              </a:solidFill>
            </a:endParaRPr>
          </a:p>
          <a:p>
            <a:endParaRPr lang="en-GB" sz="1400" dirty="0">
              <a:solidFill>
                <a:schemeClr val="bg1"/>
              </a:solidFill>
            </a:endParaRPr>
          </a:p>
          <a:p>
            <a:endParaRPr lang="en-GB" sz="1400" dirty="0" smtClean="0">
              <a:solidFill>
                <a:schemeClr val="bg1"/>
              </a:solidFill>
            </a:endParaRPr>
          </a:p>
          <a:p>
            <a:endParaRPr lang="en-GB" dirty="0" smtClean="0">
              <a:solidFill>
                <a:schemeClr val="bg1"/>
              </a:solidFill>
            </a:endParaRPr>
          </a:p>
          <a:p>
            <a:endParaRPr lang="en-GB" dirty="0">
              <a:solidFill>
                <a:schemeClr val="bg1"/>
              </a:solidFill>
            </a:endParaRPr>
          </a:p>
        </p:txBody>
      </p:sp>
      <p:pic>
        <p:nvPicPr>
          <p:cNvPr id="5" name="Picture 4" descr="file"/>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594100" y="1019174"/>
            <a:ext cx="4864100" cy="3648076"/>
          </a:xfrm>
          <a:prstGeom prst="rect">
            <a:avLst/>
          </a:prstGeom>
          <a:ln>
            <a:noFill/>
          </a:ln>
          <a:effectLst>
            <a:softEdge rad="112500"/>
          </a:effectLst>
        </p:spPr>
      </p:pic>
    </p:spTree>
    <p:extLst>
      <p:ext uri="{BB962C8B-B14F-4D97-AF65-F5344CB8AC3E}">
        <p14:creationId xmlns:p14="http://schemas.microsoft.com/office/powerpoint/2010/main" val="3774165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solidFill>
                  <a:schemeClr val="bg1"/>
                </a:solidFill>
              </a:rPr>
              <a:t/>
            </a:r>
            <a:br>
              <a:rPr lang="en-GB" sz="1200" dirty="0" smtClean="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1. Functioning </a:t>
            </a:r>
            <a:r>
              <a:rPr lang="en-GB" sz="1200" dirty="0">
                <a:solidFill>
                  <a:schemeClr val="bg1"/>
                </a:solidFill>
              </a:rPr>
              <a:t>day is the most influencing feature and temperature is at the second place for </a:t>
            </a:r>
            <a:r>
              <a:rPr lang="en-GB" sz="1200" dirty="0" err="1">
                <a:solidFill>
                  <a:schemeClr val="bg1"/>
                </a:solidFill>
              </a:rPr>
              <a:t>LinearRegressor</a:t>
            </a:r>
            <a:r>
              <a:rPr lang="en-GB" sz="1200" dirty="0">
                <a:solidFill>
                  <a:schemeClr val="bg1"/>
                </a:solidFill>
              </a:rPr>
              <a:t>.</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2. Temperature </a:t>
            </a:r>
            <a:r>
              <a:rPr lang="en-GB" sz="1200" dirty="0">
                <a:solidFill>
                  <a:schemeClr val="bg1"/>
                </a:solidFill>
              </a:rPr>
              <a:t>is the most important feature for </a:t>
            </a:r>
            <a:r>
              <a:rPr lang="en-GB" sz="1200" dirty="0" err="1">
                <a:solidFill>
                  <a:schemeClr val="bg1"/>
                </a:solidFill>
              </a:rPr>
              <a:t>DecisionTree</a:t>
            </a:r>
            <a:r>
              <a:rPr lang="en-GB" sz="1200" dirty="0">
                <a:solidFill>
                  <a:schemeClr val="bg1"/>
                </a:solidFill>
              </a:rPr>
              <a:t>, </a:t>
            </a:r>
            <a:r>
              <a:rPr lang="en-GB" sz="1200" dirty="0" err="1">
                <a:solidFill>
                  <a:schemeClr val="bg1"/>
                </a:solidFill>
              </a:rPr>
              <a:t>RandomForest</a:t>
            </a:r>
            <a:r>
              <a:rPr lang="en-GB" sz="1200" dirty="0">
                <a:solidFill>
                  <a:schemeClr val="bg1"/>
                </a:solidFill>
              </a:rPr>
              <a:t> and </a:t>
            </a:r>
            <a:r>
              <a:rPr lang="en-GB" sz="1200" dirty="0" err="1">
                <a:solidFill>
                  <a:schemeClr val="bg1"/>
                </a:solidFill>
              </a:rPr>
              <a:t>GradientBoosting</a:t>
            </a:r>
            <a:r>
              <a:rPr lang="en-GB" sz="1200" dirty="0">
                <a:solidFill>
                  <a:schemeClr val="bg1"/>
                </a:solidFill>
              </a:rPr>
              <a:t> </a:t>
            </a:r>
            <a:r>
              <a:rPr lang="en-GB" sz="1200" dirty="0" err="1">
                <a:solidFill>
                  <a:schemeClr val="bg1"/>
                </a:solidFill>
              </a:rPr>
              <a:t>Regressor</a:t>
            </a:r>
            <a:r>
              <a:rPr lang="en-GB" sz="1200" dirty="0">
                <a:solidFill>
                  <a:schemeClr val="bg1"/>
                </a:solidFill>
              </a:rPr>
              <a:t>.</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3. Functioning </a:t>
            </a:r>
            <a:r>
              <a:rPr lang="en-GB" sz="1200" dirty="0">
                <a:solidFill>
                  <a:schemeClr val="bg1"/>
                </a:solidFill>
              </a:rPr>
              <a:t>day is the most important feature and Winter is the second most for </a:t>
            </a:r>
            <a:r>
              <a:rPr lang="en-GB" sz="1200" dirty="0" err="1">
                <a:solidFill>
                  <a:schemeClr val="bg1"/>
                </a:solidFill>
              </a:rPr>
              <a:t>XGBoostRegressor</a:t>
            </a:r>
            <a:r>
              <a:rPr lang="en-GB" sz="1200" dirty="0">
                <a:solidFill>
                  <a:schemeClr val="bg1"/>
                </a:solidFill>
              </a:rPr>
              <a:t>.</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4. RMSE </a:t>
            </a:r>
            <a:r>
              <a:rPr lang="en-GB" sz="1200" dirty="0">
                <a:solidFill>
                  <a:schemeClr val="bg1"/>
                </a:solidFill>
              </a:rPr>
              <a:t>Comparisons:</a:t>
            </a:r>
            <a:br>
              <a:rPr lang="en-GB" sz="1200" dirty="0">
                <a:solidFill>
                  <a:schemeClr val="bg1"/>
                </a:solidFill>
              </a:rPr>
            </a:br>
            <a:r>
              <a:rPr lang="en-GB" sz="1200" dirty="0">
                <a:solidFill>
                  <a:schemeClr val="bg1"/>
                </a:solidFill>
              </a:rPr>
              <a:t> </a:t>
            </a:r>
            <a:r>
              <a:rPr lang="en-GB" sz="1200" dirty="0" smtClean="0">
                <a:solidFill>
                  <a:schemeClr val="bg1"/>
                </a:solidFill>
              </a:rPr>
              <a:t>      (a) </a:t>
            </a:r>
            <a:r>
              <a:rPr lang="en-GB" sz="1200" dirty="0" err="1" smtClean="0">
                <a:solidFill>
                  <a:schemeClr val="bg1"/>
                </a:solidFill>
              </a:rPr>
              <a:t>LinearRegressor</a:t>
            </a:r>
            <a:r>
              <a:rPr lang="en-GB" sz="1200" dirty="0" smtClean="0">
                <a:solidFill>
                  <a:schemeClr val="bg1"/>
                </a:solidFill>
              </a:rPr>
              <a:t> RMSE : 370.46</a:t>
            </a:r>
            <a:br>
              <a:rPr lang="en-GB" sz="1200" dirty="0" smtClean="0">
                <a:solidFill>
                  <a:schemeClr val="bg1"/>
                </a:solidFill>
              </a:rPr>
            </a:br>
            <a:r>
              <a:rPr lang="en-GB" sz="1200" dirty="0" smtClean="0">
                <a:solidFill>
                  <a:schemeClr val="bg1"/>
                </a:solidFill>
              </a:rPr>
              <a:t>       (b) </a:t>
            </a:r>
            <a:r>
              <a:rPr lang="en-GB" sz="1200" dirty="0" err="1" smtClean="0">
                <a:solidFill>
                  <a:schemeClr val="bg1"/>
                </a:solidFill>
              </a:rPr>
              <a:t>DecissionTreeRegressor</a:t>
            </a:r>
            <a:r>
              <a:rPr lang="en-GB" sz="1200" dirty="0" smtClean="0">
                <a:solidFill>
                  <a:schemeClr val="bg1"/>
                </a:solidFill>
              </a:rPr>
              <a:t> RMSE : 302.53</a:t>
            </a:r>
            <a:br>
              <a:rPr lang="en-GB" sz="1200" dirty="0" smtClean="0">
                <a:solidFill>
                  <a:schemeClr val="bg1"/>
                </a:solidFill>
              </a:rPr>
            </a:br>
            <a:r>
              <a:rPr lang="en-GB" sz="1200" dirty="0" smtClean="0">
                <a:solidFill>
                  <a:schemeClr val="bg1"/>
                </a:solidFill>
              </a:rPr>
              <a:t>       (c) </a:t>
            </a:r>
            <a:r>
              <a:rPr lang="en-GB" sz="1200" dirty="0" err="1" smtClean="0">
                <a:solidFill>
                  <a:schemeClr val="bg1"/>
                </a:solidFill>
              </a:rPr>
              <a:t>RandomForestRegressor</a:t>
            </a:r>
            <a:r>
              <a:rPr lang="en-GB" sz="1200" dirty="0" smtClean="0">
                <a:solidFill>
                  <a:schemeClr val="bg1"/>
                </a:solidFill>
              </a:rPr>
              <a:t> RMSE : 290.02</a:t>
            </a:r>
            <a:br>
              <a:rPr lang="en-GB" sz="1200" dirty="0" smtClean="0">
                <a:solidFill>
                  <a:schemeClr val="bg1"/>
                </a:solidFill>
              </a:rPr>
            </a:br>
            <a:r>
              <a:rPr lang="en-GB" sz="1200" dirty="0" smtClean="0">
                <a:solidFill>
                  <a:schemeClr val="bg1"/>
                </a:solidFill>
              </a:rPr>
              <a:t>       (d) </a:t>
            </a:r>
            <a:r>
              <a:rPr lang="en-GB" sz="1200" dirty="0" err="1" smtClean="0">
                <a:solidFill>
                  <a:schemeClr val="bg1"/>
                </a:solidFill>
              </a:rPr>
              <a:t>XGBoostRegressor</a:t>
            </a:r>
            <a:r>
              <a:rPr lang="en-GB" sz="1200" dirty="0" smtClean="0">
                <a:solidFill>
                  <a:schemeClr val="bg1"/>
                </a:solidFill>
              </a:rPr>
              <a:t> RMSE : 242.72</a:t>
            </a:r>
            <a:br>
              <a:rPr lang="en-GB" sz="1200" dirty="0" smtClean="0">
                <a:solidFill>
                  <a:schemeClr val="bg1"/>
                </a:solidFill>
              </a:rPr>
            </a:br>
            <a:r>
              <a:rPr lang="en-GB" sz="1200" dirty="0" smtClean="0">
                <a:solidFill>
                  <a:schemeClr val="bg1"/>
                </a:solidFill>
              </a:rPr>
              <a:t>       (e) </a:t>
            </a:r>
            <a:r>
              <a:rPr lang="en-GB" sz="1200" dirty="0" err="1" smtClean="0">
                <a:solidFill>
                  <a:schemeClr val="bg1"/>
                </a:solidFill>
              </a:rPr>
              <a:t>GradientBoostingRegressor</a:t>
            </a:r>
            <a:r>
              <a:rPr lang="en-GB" sz="1200" dirty="0" smtClean="0">
                <a:solidFill>
                  <a:schemeClr val="bg1"/>
                </a:solidFill>
              </a:rPr>
              <a:t> RMSE : 248.18</a:t>
            </a: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5. The </a:t>
            </a:r>
            <a:r>
              <a:rPr lang="en-GB" sz="1200" dirty="0">
                <a:solidFill>
                  <a:schemeClr val="bg1"/>
                </a:solidFill>
              </a:rPr>
              <a:t>feature temperature is on the top list for all the </a:t>
            </a:r>
            <a:r>
              <a:rPr lang="en-GB" sz="1200" dirty="0" err="1">
                <a:solidFill>
                  <a:schemeClr val="bg1"/>
                </a:solidFill>
              </a:rPr>
              <a:t>regressors</a:t>
            </a:r>
            <a:r>
              <a:rPr lang="en-GB" sz="1200" dirty="0">
                <a:solidFill>
                  <a:schemeClr val="bg1"/>
                </a:solidFill>
              </a:rPr>
              <a:t> except </a:t>
            </a:r>
            <a:r>
              <a:rPr lang="en-GB" sz="1200" dirty="0" err="1">
                <a:solidFill>
                  <a:schemeClr val="bg1"/>
                </a:solidFill>
              </a:rPr>
              <a:t>XGBoost</a:t>
            </a:r>
            <a:r>
              <a:rPr lang="en-GB" sz="1200" dirty="0">
                <a:solidFill>
                  <a:schemeClr val="bg1"/>
                </a:solidFill>
              </a:rPr>
              <a:t>.</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6. </a:t>
            </a:r>
            <a:r>
              <a:rPr lang="en-GB" sz="1200" dirty="0" err="1" smtClean="0">
                <a:solidFill>
                  <a:schemeClr val="bg1"/>
                </a:solidFill>
              </a:rPr>
              <a:t>XGBoost</a:t>
            </a:r>
            <a:r>
              <a:rPr lang="en-GB" sz="1200" dirty="0" smtClean="0">
                <a:solidFill>
                  <a:schemeClr val="bg1"/>
                </a:solidFill>
              </a:rPr>
              <a:t> </a:t>
            </a:r>
            <a:r>
              <a:rPr lang="en-GB" sz="1200" dirty="0">
                <a:solidFill>
                  <a:schemeClr val="bg1"/>
                </a:solidFill>
              </a:rPr>
              <a:t>is acting different from all the </a:t>
            </a:r>
            <a:r>
              <a:rPr lang="en-GB" sz="1200" dirty="0" err="1">
                <a:solidFill>
                  <a:schemeClr val="bg1"/>
                </a:solidFill>
              </a:rPr>
              <a:t>regressors</a:t>
            </a:r>
            <a:r>
              <a:rPr lang="en-GB" sz="1200" dirty="0">
                <a:solidFill>
                  <a:schemeClr val="bg1"/>
                </a:solidFill>
              </a:rPr>
              <a:t> as it is considering whether it is winter or not. And is it a working day or </a:t>
            </a:r>
            <a:r>
              <a:rPr lang="en-GB" sz="1200" dirty="0" smtClean="0">
                <a:solidFill>
                  <a:schemeClr val="bg1"/>
                </a:solidFill>
              </a:rPr>
              <a:t> </a:t>
            </a:r>
            <a:br>
              <a:rPr lang="en-GB" sz="1200" dirty="0" smtClean="0">
                <a:solidFill>
                  <a:schemeClr val="bg1"/>
                </a:solidFill>
              </a:rPr>
            </a:br>
            <a:r>
              <a:rPr lang="en-GB" sz="1200" dirty="0">
                <a:solidFill>
                  <a:schemeClr val="bg1"/>
                </a:solidFill>
              </a:rPr>
              <a:t> </a:t>
            </a:r>
            <a:r>
              <a:rPr lang="en-GB" sz="1200" dirty="0" smtClean="0">
                <a:solidFill>
                  <a:schemeClr val="bg1"/>
                </a:solidFill>
              </a:rPr>
              <a:t>   not</a:t>
            </a:r>
            <a:r>
              <a:rPr lang="en-GB" sz="1200" dirty="0">
                <a:solidFill>
                  <a:schemeClr val="bg1"/>
                </a:solidFill>
              </a:rPr>
              <a:t>. Though winter is also a function of temperature only but it seems this trick of </a:t>
            </a:r>
            <a:r>
              <a:rPr lang="en-GB" sz="1200" dirty="0" err="1">
                <a:solidFill>
                  <a:schemeClr val="bg1"/>
                </a:solidFill>
              </a:rPr>
              <a:t>XGBoost</a:t>
            </a:r>
            <a:r>
              <a:rPr lang="en-GB" sz="1200" dirty="0">
                <a:solidFill>
                  <a:schemeClr val="bg1"/>
                </a:solidFill>
              </a:rPr>
              <a:t> is giving better results.</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7. </a:t>
            </a:r>
            <a:r>
              <a:rPr lang="en-GB" sz="1200" dirty="0" err="1" smtClean="0">
                <a:solidFill>
                  <a:schemeClr val="bg1"/>
                </a:solidFill>
              </a:rPr>
              <a:t>XGBoostRegressor</a:t>
            </a:r>
            <a:r>
              <a:rPr lang="en-GB" sz="1200" dirty="0" smtClean="0">
                <a:solidFill>
                  <a:schemeClr val="bg1"/>
                </a:solidFill>
              </a:rPr>
              <a:t> </a:t>
            </a:r>
            <a:r>
              <a:rPr lang="en-GB" sz="1200" dirty="0">
                <a:solidFill>
                  <a:schemeClr val="bg1"/>
                </a:solidFill>
              </a:rPr>
              <a:t>has the Least Root Mean Squared Error. So It can be considered as the best model for given </a:t>
            </a:r>
            <a:r>
              <a:rPr lang="en-GB" sz="1200" dirty="0" smtClean="0">
                <a:solidFill>
                  <a:schemeClr val="bg1"/>
                </a:solidFill>
              </a:rPr>
              <a:t/>
            </a:r>
            <a:br>
              <a:rPr lang="en-GB" sz="1200" dirty="0" smtClean="0">
                <a:solidFill>
                  <a:schemeClr val="bg1"/>
                </a:solidFill>
              </a:rPr>
            </a:br>
            <a:r>
              <a:rPr lang="en-GB" sz="1200" dirty="0">
                <a:solidFill>
                  <a:schemeClr val="bg1"/>
                </a:solidFill>
              </a:rPr>
              <a:t> </a:t>
            </a:r>
            <a:r>
              <a:rPr lang="en-GB" sz="1200" dirty="0" smtClean="0">
                <a:solidFill>
                  <a:schemeClr val="bg1"/>
                </a:solidFill>
              </a:rPr>
              <a:t>   problem</a:t>
            </a:r>
            <a:r>
              <a:rPr lang="en-GB" sz="1200" dirty="0">
                <a:solidFill>
                  <a:schemeClr val="bg1"/>
                </a:solidFill>
              </a:rPr>
              <a:t>.</a:t>
            </a:r>
            <a:r>
              <a:rPr lang="en-GB" dirty="0"/>
              <a:t/>
            </a:r>
            <a:br>
              <a:rPr lang="en-GB" dirty="0"/>
            </a:br>
            <a:endParaRPr lang="en-GB" dirty="0"/>
          </a:p>
        </p:txBody>
      </p:sp>
    </p:spTree>
    <p:extLst>
      <p:ext uri="{BB962C8B-B14F-4D97-AF65-F5344CB8AC3E}">
        <p14:creationId xmlns:p14="http://schemas.microsoft.com/office/powerpoint/2010/main" val="2558387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solidFill>
                  <a:srgbClr val="C00000"/>
                </a:solidFill>
              </a:rPr>
              <a:t/>
            </a:r>
            <a:br>
              <a:rPr lang="en-GB" sz="4000" b="1" dirty="0" smtClean="0">
                <a:solidFill>
                  <a:srgbClr val="C00000"/>
                </a:solidFill>
              </a:rPr>
            </a:br>
            <a:r>
              <a:rPr lang="en-GB" sz="4000" b="1" dirty="0">
                <a:solidFill>
                  <a:srgbClr val="C00000"/>
                </a:solidFill>
              </a:rPr>
              <a:t/>
            </a:r>
            <a:br>
              <a:rPr lang="en-GB" sz="4000" b="1" dirty="0">
                <a:solidFill>
                  <a:srgbClr val="C00000"/>
                </a:solidFill>
              </a:rPr>
            </a:br>
            <a:r>
              <a:rPr lang="en-GB" sz="4000" b="1" dirty="0" smtClean="0">
                <a:solidFill>
                  <a:srgbClr val="C00000"/>
                </a:solidFill>
              </a:rPr>
              <a:t/>
            </a:r>
            <a:br>
              <a:rPr lang="en-GB" sz="4000" b="1" dirty="0" smtClean="0">
                <a:solidFill>
                  <a:srgbClr val="C00000"/>
                </a:solidFill>
              </a:rPr>
            </a:br>
            <a:r>
              <a:rPr lang="en-GB" sz="4000" b="1" dirty="0">
                <a:solidFill>
                  <a:srgbClr val="C00000"/>
                </a:solidFill>
              </a:rPr>
              <a:t> </a:t>
            </a:r>
            <a:r>
              <a:rPr lang="en-GB" sz="4000" b="1" dirty="0" smtClean="0">
                <a:solidFill>
                  <a:srgbClr val="C00000"/>
                </a:solidFill>
              </a:rPr>
              <a:t>             </a:t>
            </a:r>
            <a:r>
              <a:rPr lang="en-GB" sz="4800" b="1" dirty="0" smtClean="0">
                <a:solidFill>
                  <a:srgbClr val="C00000"/>
                </a:solidFill>
              </a:rPr>
              <a:t>THANK YOU !...</a:t>
            </a:r>
            <a:r>
              <a:rPr lang="en-GB" sz="4000" b="1" dirty="0">
                <a:solidFill>
                  <a:srgbClr val="C00000"/>
                </a:solidFill>
              </a:rPr>
              <a:t/>
            </a:r>
            <a:br>
              <a:rPr lang="en-GB" sz="4000" b="1" dirty="0">
                <a:solidFill>
                  <a:srgbClr val="C00000"/>
                </a:solidFill>
              </a:rPr>
            </a:br>
            <a:endParaRPr lang="en-GB" sz="4000" b="1" dirty="0"/>
          </a:p>
        </p:txBody>
      </p:sp>
    </p:spTree>
    <p:extLst>
      <p:ext uri="{BB962C8B-B14F-4D97-AF65-F5344CB8AC3E}">
        <p14:creationId xmlns:p14="http://schemas.microsoft.com/office/powerpoint/2010/main" val="88596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4" name="TextBox 3"/>
          <p:cNvSpPr txBox="1"/>
          <p:nvPr/>
        </p:nvSpPr>
        <p:spPr>
          <a:xfrm>
            <a:off x="685800" y="827647"/>
            <a:ext cx="7550150" cy="2739211"/>
          </a:xfrm>
          <a:prstGeom prst="rect">
            <a:avLst/>
          </a:prstGeom>
          <a:noFill/>
        </p:spPr>
        <p:txBody>
          <a:bodyPr wrap="square" rtlCol="0">
            <a:spAutoFit/>
          </a:bodyPr>
          <a:lstStyle/>
          <a:p>
            <a:pPr marL="457200" indent="-457200">
              <a:buClr>
                <a:schemeClr val="tx1"/>
              </a:buClr>
              <a:buFont typeface="Wingdings" pitchFamily="2" charset="2"/>
              <a:buChar char="q"/>
            </a:pPr>
            <a:r>
              <a:rPr lang="en-GB" sz="2800" b="1" dirty="0" smtClean="0">
                <a:solidFill>
                  <a:schemeClr val="tx1"/>
                </a:solidFill>
              </a:rPr>
              <a:t>Defining Problem Statement </a:t>
            </a:r>
          </a:p>
          <a:p>
            <a:pPr>
              <a:lnSpc>
                <a:spcPct val="200000"/>
              </a:lnSpc>
            </a:pPr>
            <a:endParaRPr lang="en-GB" sz="1200" dirty="0"/>
          </a:p>
          <a:p>
            <a:pPr>
              <a:lnSpc>
                <a:spcPct val="200000"/>
              </a:lnSpc>
            </a:pPr>
            <a:r>
              <a:rPr lang="en-GB" sz="1200" b="1" dirty="0" smtClean="0">
                <a:solidFill>
                  <a:schemeClr val="bg1"/>
                </a:solidFill>
              </a:rPr>
              <a:t>Rental </a:t>
            </a:r>
            <a:r>
              <a:rPr lang="en-GB" sz="1200" b="1" dirty="0">
                <a:solidFill>
                  <a:schemeClr val="bg1"/>
                </a:solidFill>
              </a:rPr>
              <a:t>bikes service is very crucial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Therefore we have to predict the number of rental bikes required in each hour for smooth functioning of service. </a:t>
            </a:r>
            <a:endParaRPr lang="en-GB" sz="1200" b="1"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1" cy="4320159"/>
          </a:xfrm>
        </p:spPr>
        <p:txBody>
          <a:bodyPr/>
          <a:lstStyle/>
          <a:p>
            <a:pPr marL="457200" indent="-457200">
              <a:buFont typeface="Wingdings" pitchFamily="2" charset="2"/>
              <a:buChar char="q"/>
            </a:pPr>
            <a:r>
              <a:rPr lang="en-GB" b="1" dirty="0" smtClean="0">
                <a:solidFill>
                  <a:schemeClr val="tx1"/>
                </a:solidFill>
              </a:rPr>
              <a:t>   Data Summary</a:t>
            </a:r>
            <a:r>
              <a:rPr lang="en-GB" sz="1800" dirty="0" smtClean="0">
                <a:solidFill>
                  <a:schemeClr val="bg1"/>
                </a:solidFill>
              </a:rPr>
              <a:t/>
            </a:r>
            <a:br>
              <a:rPr lang="en-GB" sz="18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We </a:t>
            </a:r>
            <a:r>
              <a:rPr lang="en-GB" sz="1200" dirty="0">
                <a:solidFill>
                  <a:schemeClr val="bg1"/>
                </a:solidFill>
              </a:rPr>
              <a:t>are given dataset containing count of rental bikes from December 2017 to November 2018 for each day </a:t>
            </a:r>
            <a:r>
              <a:rPr lang="en-GB" sz="1200" dirty="0" smtClean="0">
                <a:solidFill>
                  <a:schemeClr val="bg1"/>
                </a:solidFill>
              </a:rPr>
              <a:t>  </a:t>
            </a:r>
            <a:br>
              <a:rPr lang="en-GB" sz="1200" dirty="0" smtClean="0">
                <a:solidFill>
                  <a:schemeClr val="bg1"/>
                </a:solidFill>
              </a:rPr>
            </a:br>
            <a:r>
              <a:rPr lang="en-GB" sz="1200" dirty="0">
                <a:solidFill>
                  <a:schemeClr val="bg1"/>
                </a:solidFill>
              </a:rPr>
              <a:t> </a:t>
            </a:r>
            <a:r>
              <a:rPr lang="en-GB" sz="1200" dirty="0" smtClean="0">
                <a:solidFill>
                  <a:schemeClr val="bg1"/>
                </a:solidFill>
              </a:rPr>
              <a:t>        and </a:t>
            </a:r>
            <a:r>
              <a:rPr lang="en-GB" sz="1200" dirty="0">
                <a:solidFill>
                  <a:schemeClr val="bg1"/>
                </a:solidFill>
              </a:rPr>
              <a:t>each </a:t>
            </a:r>
            <a:r>
              <a:rPr lang="en-GB" sz="1200" dirty="0" smtClean="0">
                <a:solidFill>
                  <a:schemeClr val="bg1"/>
                </a:solidFill>
              </a:rPr>
              <a:t>hour </a:t>
            </a:r>
            <a:r>
              <a:rPr lang="en-GB" sz="1200" dirty="0">
                <a:solidFill>
                  <a:schemeClr val="bg1"/>
                </a:solidFill>
              </a:rPr>
              <a:t>of day. Along with count of rental bikes there are following variables also present. </a:t>
            </a:r>
            <a:r>
              <a:rPr lang="en-GB" sz="1200" dirty="0" smtClean="0">
                <a:solidFill>
                  <a:schemeClr val="bg1"/>
                </a:solidFill>
              </a:rPr>
              <a:t/>
            </a:r>
            <a:br>
              <a:rPr lang="en-GB" sz="1200" dirty="0" smtClean="0">
                <a:solidFill>
                  <a:schemeClr val="bg1"/>
                </a:solidFill>
              </a:rPr>
            </a:br>
            <a:r>
              <a:rPr lang="en-GB" sz="1200" dirty="0" smtClean="0">
                <a:solidFill>
                  <a:schemeClr val="bg1"/>
                </a:solidFill>
              </a:rPr>
              <a:t>        (1)   Date : year-month-day </a:t>
            </a:r>
            <a:br>
              <a:rPr lang="en-GB" sz="1200" dirty="0" smtClean="0">
                <a:solidFill>
                  <a:schemeClr val="bg1"/>
                </a:solidFill>
              </a:rPr>
            </a:br>
            <a:r>
              <a:rPr lang="en-GB" sz="1200" dirty="0" smtClean="0">
                <a:solidFill>
                  <a:schemeClr val="bg1"/>
                </a:solidFill>
              </a:rPr>
              <a:t>        (2)   Rented Bike count - Count of bikes rented at each hour </a:t>
            </a:r>
            <a:br>
              <a:rPr lang="en-GB" sz="1200" dirty="0" smtClean="0">
                <a:solidFill>
                  <a:schemeClr val="bg1"/>
                </a:solidFill>
              </a:rPr>
            </a:br>
            <a:r>
              <a:rPr lang="en-GB" sz="1200" dirty="0" smtClean="0">
                <a:solidFill>
                  <a:schemeClr val="bg1"/>
                </a:solidFill>
              </a:rPr>
              <a:t>        (3)   Hour - Hour of the day </a:t>
            </a:r>
            <a:br>
              <a:rPr lang="en-GB" sz="1200" dirty="0" smtClean="0">
                <a:solidFill>
                  <a:schemeClr val="bg1"/>
                </a:solidFill>
              </a:rPr>
            </a:br>
            <a:r>
              <a:rPr lang="en-GB" sz="1200" dirty="0" smtClean="0">
                <a:solidFill>
                  <a:schemeClr val="bg1"/>
                </a:solidFill>
              </a:rPr>
              <a:t>        (4)   Temperature-Temperature in Celsius </a:t>
            </a:r>
            <a:br>
              <a:rPr lang="en-GB" sz="1200" dirty="0" smtClean="0">
                <a:solidFill>
                  <a:schemeClr val="bg1"/>
                </a:solidFill>
              </a:rPr>
            </a:br>
            <a:r>
              <a:rPr lang="en-GB" sz="1200" dirty="0" smtClean="0">
                <a:solidFill>
                  <a:schemeClr val="bg1"/>
                </a:solidFill>
              </a:rPr>
              <a:t>        (5)   Humidity - % </a:t>
            </a:r>
            <a:br>
              <a:rPr lang="en-GB" sz="1200" dirty="0" smtClean="0">
                <a:solidFill>
                  <a:schemeClr val="bg1"/>
                </a:solidFill>
              </a:rPr>
            </a:br>
            <a:r>
              <a:rPr lang="en-GB" sz="1200" dirty="0" smtClean="0">
                <a:solidFill>
                  <a:schemeClr val="bg1"/>
                </a:solidFill>
              </a:rPr>
              <a:t>        (6)   Wind speed - m/s </a:t>
            </a:r>
            <a:br>
              <a:rPr lang="en-GB" sz="1200" dirty="0" smtClean="0">
                <a:solidFill>
                  <a:schemeClr val="bg1"/>
                </a:solidFill>
              </a:rPr>
            </a:br>
            <a:r>
              <a:rPr lang="en-GB" sz="1200" dirty="0" smtClean="0">
                <a:solidFill>
                  <a:schemeClr val="bg1"/>
                </a:solidFill>
              </a:rPr>
              <a:t>        (7)   Visibility - 10m </a:t>
            </a:r>
            <a:br>
              <a:rPr lang="en-GB" sz="1200" dirty="0" smtClean="0">
                <a:solidFill>
                  <a:schemeClr val="bg1"/>
                </a:solidFill>
              </a:rPr>
            </a:br>
            <a:r>
              <a:rPr lang="en-GB" sz="1200" dirty="0" smtClean="0">
                <a:solidFill>
                  <a:schemeClr val="bg1"/>
                </a:solidFill>
              </a:rPr>
              <a:t>        (8)   Dew point temperature - Celsius </a:t>
            </a:r>
            <a:br>
              <a:rPr lang="en-GB" sz="1200" dirty="0" smtClean="0">
                <a:solidFill>
                  <a:schemeClr val="bg1"/>
                </a:solidFill>
              </a:rPr>
            </a:br>
            <a:r>
              <a:rPr lang="en-GB" sz="1200" dirty="0" smtClean="0">
                <a:solidFill>
                  <a:schemeClr val="bg1"/>
                </a:solidFill>
              </a:rPr>
              <a:t>        (9)   Solar radiation - MJ/m2 </a:t>
            </a:r>
            <a:br>
              <a:rPr lang="en-GB" sz="1200" dirty="0" smtClean="0">
                <a:solidFill>
                  <a:schemeClr val="bg1"/>
                </a:solidFill>
              </a:rPr>
            </a:br>
            <a:r>
              <a:rPr lang="en-GB" sz="1200" dirty="0" smtClean="0">
                <a:solidFill>
                  <a:schemeClr val="bg1"/>
                </a:solidFill>
              </a:rPr>
              <a:t>       (10)  Rainfall - mm </a:t>
            </a:r>
            <a:br>
              <a:rPr lang="en-GB" sz="1200" dirty="0" smtClean="0">
                <a:solidFill>
                  <a:schemeClr val="bg1"/>
                </a:solidFill>
              </a:rPr>
            </a:br>
            <a:r>
              <a:rPr lang="en-GB" sz="1200" dirty="0" smtClean="0">
                <a:solidFill>
                  <a:schemeClr val="bg1"/>
                </a:solidFill>
              </a:rPr>
              <a:t>       (11)  Snowfall - cm </a:t>
            </a:r>
            <a:br>
              <a:rPr lang="en-GB" sz="1200" dirty="0" smtClean="0">
                <a:solidFill>
                  <a:schemeClr val="bg1"/>
                </a:solidFill>
              </a:rPr>
            </a:br>
            <a:r>
              <a:rPr lang="en-GB" sz="1200" dirty="0" smtClean="0">
                <a:solidFill>
                  <a:schemeClr val="bg1"/>
                </a:solidFill>
              </a:rPr>
              <a:t>       (12)  Seasons - Winter, Spring, Summer, Autumn </a:t>
            </a:r>
            <a:br>
              <a:rPr lang="en-GB" sz="1200" dirty="0" smtClean="0">
                <a:solidFill>
                  <a:schemeClr val="bg1"/>
                </a:solidFill>
              </a:rPr>
            </a:br>
            <a:r>
              <a:rPr lang="en-GB" sz="1200" dirty="0" smtClean="0">
                <a:solidFill>
                  <a:schemeClr val="bg1"/>
                </a:solidFill>
              </a:rPr>
              <a:t>       (13)  Holiday - Holiday/No holiday </a:t>
            </a:r>
            <a:br>
              <a:rPr lang="en-GB" sz="1200" dirty="0" smtClean="0">
                <a:solidFill>
                  <a:schemeClr val="bg1"/>
                </a:solidFill>
              </a:rPr>
            </a:br>
            <a:r>
              <a:rPr lang="en-GB" sz="1200" dirty="0" smtClean="0">
                <a:solidFill>
                  <a:schemeClr val="bg1"/>
                </a:solidFill>
              </a:rPr>
              <a:t>       (14)  Functional Day - No (Non Functional Hours), Yes(Functional hours) </a:t>
            </a:r>
            <a:br>
              <a:rPr lang="en-GB" sz="1200" dirty="0" smtClean="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        ‘Rented Bike count’ is dependent variable.</a:t>
            </a:r>
            <a:endParaRPr lang="en-GB" sz="1200" dirty="0">
              <a:solidFill>
                <a:schemeClr val="bg1"/>
              </a:solidFill>
            </a:endParaRPr>
          </a:p>
        </p:txBody>
      </p:sp>
      <p:pic>
        <p:nvPicPr>
          <p:cNvPr id="3" name="Picture 2" descr="1-s2.0-S2210670720309161-gr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279598" y="1733550"/>
            <a:ext cx="3146851" cy="2341563"/>
          </a:xfrm>
          <a:prstGeom prst="rect">
            <a:avLst/>
          </a:prstGeom>
          <a:noFill/>
          <a:ln>
            <a:noFill/>
          </a:ln>
        </p:spPr>
      </p:pic>
    </p:spTree>
    <p:extLst>
      <p:ext uri="{BB962C8B-B14F-4D97-AF65-F5344CB8AC3E}">
        <p14:creationId xmlns:p14="http://schemas.microsoft.com/office/powerpoint/2010/main" val="3451154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GB" sz="1200" dirty="0" smtClean="0">
              <a:solidFill>
                <a:schemeClr val="bg1"/>
              </a:solidFill>
            </a:endParaRPr>
          </a:p>
          <a:p>
            <a:endParaRPr lang="en-GB" sz="1200" dirty="0">
              <a:solidFill>
                <a:schemeClr val="bg1"/>
              </a:solidFill>
            </a:endParaRPr>
          </a:p>
          <a:p>
            <a:endParaRPr lang="en-GB" sz="1200" dirty="0" smtClean="0">
              <a:solidFill>
                <a:schemeClr val="bg1"/>
              </a:solidFill>
            </a:endParaRPr>
          </a:p>
          <a:p>
            <a:endParaRPr lang="en-GB" sz="1200" dirty="0">
              <a:solidFill>
                <a:schemeClr val="bg1"/>
              </a:solidFill>
            </a:endParaRPr>
          </a:p>
          <a:p>
            <a:endParaRPr lang="en-GB" sz="1200" dirty="0" smtClean="0">
              <a:solidFill>
                <a:schemeClr val="bg1"/>
              </a:solidFill>
            </a:endParaRPr>
          </a:p>
          <a:p>
            <a:endParaRPr lang="en-GB" sz="1200" dirty="0">
              <a:solidFill>
                <a:schemeClr val="bg1"/>
              </a:solidFill>
            </a:endParaRPr>
          </a:p>
          <a:p>
            <a:pPr marL="114300" indent="0">
              <a:buNone/>
            </a:pPr>
            <a:endParaRPr lang="en-GB" sz="1200" dirty="0" smtClean="0">
              <a:solidFill>
                <a:schemeClr val="bg1"/>
              </a:solidFill>
            </a:endParaRPr>
          </a:p>
          <a:p>
            <a:pPr marL="114300" indent="0">
              <a:buNone/>
            </a:pPr>
            <a:endParaRPr lang="en-GB" sz="1200" dirty="0">
              <a:solidFill>
                <a:schemeClr val="bg1"/>
              </a:solidFill>
            </a:endParaRPr>
          </a:p>
          <a:p>
            <a:pPr marL="114300" indent="0">
              <a:buNone/>
            </a:pPr>
            <a:r>
              <a:rPr lang="en-GB" sz="1200" dirty="0" smtClean="0">
                <a:solidFill>
                  <a:schemeClr val="bg1"/>
                </a:solidFill>
              </a:rPr>
              <a:t>        ➢ </a:t>
            </a:r>
            <a:r>
              <a:rPr lang="en-GB" sz="1200" dirty="0">
                <a:solidFill>
                  <a:schemeClr val="bg1"/>
                </a:solidFill>
              </a:rPr>
              <a:t>This Dataset contains 8760 lines and 14 columns. </a:t>
            </a:r>
            <a:endParaRPr lang="en-GB" sz="1200" dirty="0" smtClean="0">
              <a:solidFill>
                <a:schemeClr val="bg1"/>
              </a:solidFill>
            </a:endParaRPr>
          </a:p>
          <a:p>
            <a:r>
              <a:rPr lang="en-GB" sz="1200" dirty="0" smtClean="0">
                <a:solidFill>
                  <a:schemeClr val="bg1"/>
                </a:solidFill>
              </a:rPr>
              <a:t>➢ </a:t>
            </a:r>
            <a:r>
              <a:rPr lang="en-GB" sz="1200" dirty="0">
                <a:solidFill>
                  <a:schemeClr val="bg1"/>
                </a:solidFill>
              </a:rPr>
              <a:t>Three categorical features ‘Seasons’, ‘Holiday’, &amp; ‘Functioning Day’. </a:t>
            </a:r>
            <a:endParaRPr lang="en-GB" sz="1200" dirty="0" smtClean="0">
              <a:solidFill>
                <a:schemeClr val="bg1"/>
              </a:solidFill>
            </a:endParaRPr>
          </a:p>
          <a:p>
            <a:r>
              <a:rPr lang="en-GB" sz="1200" dirty="0" smtClean="0">
                <a:solidFill>
                  <a:schemeClr val="bg1"/>
                </a:solidFill>
              </a:rPr>
              <a:t>➢ </a:t>
            </a:r>
            <a:r>
              <a:rPr lang="en-GB" sz="1200" dirty="0">
                <a:solidFill>
                  <a:schemeClr val="bg1"/>
                </a:solidFill>
              </a:rPr>
              <a:t>One </a:t>
            </a:r>
            <a:r>
              <a:rPr lang="en-GB" sz="1200" dirty="0" err="1">
                <a:solidFill>
                  <a:schemeClr val="bg1"/>
                </a:solidFill>
              </a:rPr>
              <a:t>Datetime</a:t>
            </a:r>
            <a:r>
              <a:rPr lang="en-GB" sz="1200" dirty="0">
                <a:solidFill>
                  <a:schemeClr val="bg1"/>
                </a:solidFill>
              </a:rPr>
              <a:t> features ‘Date’. </a:t>
            </a:r>
            <a:endParaRPr lang="en-GB" sz="1200" dirty="0" smtClean="0">
              <a:solidFill>
                <a:schemeClr val="bg1"/>
              </a:solidFill>
            </a:endParaRPr>
          </a:p>
          <a:p>
            <a:r>
              <a:rPr lang="en-GB" sz="1200" dirty="0" smtClean="0">
                <a:solidFill>
                  <a:schemeClr val="bg1"/>
                </a:solidFill>
              </a:rPr>
              <a:t>➢ </a:t>
            </a:r>
            <a:r>
              <a:rPr lang="en-GB" sz="1200" dirty="0">
                <a:solidFill>
                  <a:schemeClr val="bg1"/>
                </a:solidFill>
              </a:rPr>
              <a:t>We have some numerical type variables such as temperature, humidity, wind, visibility, dew point temp, solar </a:t>
            </a:r>
            <a:endParaRPr lang="en-GB" sz="1200" dirty="0" smtClean="0">
              <a:solidFill>
                <a:schemeClr val="bg1"/>
              </a:solidFill>
            </a:endParaRPr>
          </a:p>
          <a:p>
            <a:r>
              <a:rPr lang="en-GB" sz="1200" dirty="0">
                <a:solidFill>
                  <a:schemeClr val="bg1"/>
                </a:solidFill>
              </a:rPr>
              <a:t> </a:t>
            </a:r>
            <a:r>
              <a:rPr lang="en-GB" sz="1200" dirty="0" smtClean="0">
                <a:solidFill>
                  <a:schemeClr val="bg1"/>
                </a:solidFill>
              </a:rPr>
              <a:t>    radiation</a:t>
            </a:r>
            <a:r>
              <a:rPr lang="en-GB" sz="1200" dirty="0">
                <a:solidFill>
                  <a:schemeClr val="bg1"/>
                </a:solidFill>
              </a:rPr>
              <a:t>, rainfall, snowfall which tells the environment conditions at that particular hour of the day.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8" y="457199"/>
            <a:ext cx="8219474" cy="213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61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Font typeface="Wingdings" pitchFamily="2" charset="2"/>
              <a:buChar char="q"/>
            </a:pPr>
            <a:r>
              <a:rPr lang="en-GB" sz="2400" dirty="0">
                <a:solidFill>
                  <a:schemeClr val="bg1"/>
                </a:solidFill>
              </a:rPr>
              <a:t> </a:t>
            </a:r>
            <a:r>
              <a:rPr lang="en-GB" sz="2400" dirty="0" smtClean="0">
                <a:solidFill>
                  <a:schemeClr val="bg1"/>
                </a:solidFill>
              </a:rPr>
              <a:t>    </a:t>
            </a:r>
            <a:r>
              <a:rPr lang="en-GB" b="1" dirty="0" smtClean="0">
                <a:solidFill>
                  <a:schemeClr val="tx1"/>
                </a:solidFill>
              </a:rPr>
              <a:t>Data </a:t>
            </a:r>
            <a:r>
              <a:rPr lang="en-GB" b="1" dirty="0">
                <a:solidFill>
                  <a:schemeClr val="tx1"/>
                </a:solidFill>
              </a:rPr>
              <a:t>Summary</a:t>
            </a:r>
            <a:endParaRPr lang="en-GB" dirty="0"/>
          </a:p>
        </p:txBody>
      </p:sp>
      <p:sp>
        <p:nvSpPr>
          <p:cNvPr id="3" name="Text Placeholder 2"/>
          <p:cNvSpPr>
            <a:spLocks noGrp="1"/>
          </p:cNvSpPr>
          <p:nvPr>
            <p:ph type="body" idx="1"/>
          </p:nvPr>
        </p:nvSpPr>
        <p:spPr>
          <a:xfrm>
            <a:off x="800100" y="1158825"/>
            <a:ext cx="1987550" cy="2860725"/>
          </a:xfrm>
          <a:solidFill>
            <a:schemeClr val="accent4">
              <a:lumMod val="20000"/>
              <a:lumOff val="80000"/>
            </a:schemeClr>
          </a:solidFill>
          <a:ln w="19050">
            <a:solidFill>
              <a:srgbClr val="00B0F0"/>
            </a:solidFill>
          </a:ln>
        </p:spPr>
        <p:txBody>
          <a:bodyPr/>
          <a:lstStyle/>
          <a:p>
            <a:pPr marL="139700" indent="0">
              <a:lnSpc>
                <a:spcPct val="150000"/>
              </a:lnSpc>
              <a:buNone/>
            </a:pPr>
            <a:r>
              <a:rPr lang="en-GB" sz="1200" dirty="0">
                <a:solidFill>
                  <a:schemeClr val="bg1"/>
                </a:solidFill>
              </a:rPr>
              <a:t>• Rented Bike Count </a:t>
            </a:r>
          </a:p>
          <a:p>
            <a:pPr marL="139700" indent="0">
              <a:lnSpc>
                <a:spcPct val="150000"/>
              </a:lnSpc>
              <a:buNone/>
            </a:pPr>
            <a:r>
              <a:rPr lang="en-GB" sz="1200" dirty="0" smtClean="0">
                <a:solidFill>
                  <a:schemeClr val="bg1"/>
                </a:solidFill>
              </a:rPr>
              <a:t>• </a:t>
            </a:r>
            <a:r>
              <a:rPr lang="en-GB" sz="1200" dirty="0">
                <a:solidFill>
                  <a:schemeClr val="bg1"/>
                </a:solidFill>
              </a:rPr>
              <a:t>Hour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Temperature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Humidity </a:t>
            </a:r>
            <a:endParaRPr lang="en-GB" sz="1200" dirty="0" smtClean="0">
              <a:solidFill>
                <a:schemeClr val="bg1"/>
              </a:solidFill>
            </a:endParaRPr>
          </a:p>
          <a:p>
            <a:pPr marL="139700" indent="0">
              <a:lnSpc>
                <a:spcPct val="150000"/>
              </a:lnSpc>
              <a:buNone/>
            </a:pPr>
            <a:r>
              <a:rPr lang="en-GB" sz="1200" dirty="0" smtClean="0">
                <a:solidFill>
                  <a:schemeClr val="bg1"/>
                </a:solidFill>
              </a:rPr>
              <a:t>• Wind speed </a:t>
            </a:r>
          </a:p>
          <a:p>
            <a:pPr marL="139700" indent="0">
              <a:lnSpc>
                <a:spcPct val="150000"/>
              </a:lnSpc>
              <a:buNone/>
            </a:pPr>
            <a:r>
              <a:rPr lang="en-GB" sz="1200" dirty="0" smtClean="0">
                <a:solidFill>
                  <a:schemeClr val="bg1"/>
                </a:solidFill>
              </a:rPr>
              <a:t>• </a:t>
            </a:r>
            <a:r>
              <a:rPr lang="en-GB" sz="1200" dirty="0">
                <a:solidFill>
                  <a:schemeClr val="bg1"/>
                </a:solidFill>
              </a:rPr>
              <a:t>Visibility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Dew point temperature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Solar radiation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Rainfall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Snowfall </a:t>
            </a:r>
          </a:p>
        </p:txBody>
      </p:sp>
      <p:sp>
        <p:nvSpPr>
          <p:cNvPr id="4" name="Text Placeholder 3"/>
          <p:cNvSpPr>
            <a:spLocks noGrp="1"/>
          </p:cNvSpPr>
          <p:nvPr>
            <p:ph type="body" idx="2"/>
          </p:nvPr>
        </p:nvSpPr>
        <p:spPr>
          <a:xfrm>
            <a:off x="6483350" y="1146125"/>
            <a:ext cx="1473200" cy="2841675"/>
          </a:xfrm>
          <a:solidFill>
            <a:schemeClr val="accent4">
              <a:lumMod val="20000"/>
              <a:lumOff val="80000"/>
            </a:schemeClr>
          </a:solidFill>
          <a:ln w="19050">
            <a:solidFill>
              <a:srgbClr val="00B0F0"/>
            </a:solidFill>
          </a:ln>
        </p:spPr>
        <p:txBody>
          <a:bodyPr/>
          <a:lstStyle/>
          <a:p>
            <a:pPr>
              <a:lnSpc>
                <a:spcPct val="150000"/>
              </a:lnSpc>
            </a:pPr>
            <a:endParaRPr lang="en-GB" sz="1200" dirty="0" smtClean="0">
              <a:solidFill>
                <a:schemeClr val="bg1"/>
              </a:solidFill>
            </a:endParaRPr>
          </a:p>
          <a:p>
            <a:pPr marL="139700" indent="0">
              <a:lnSpc>
                <a:spcPct val="150000"/>
              </a:lnSpc>
              <a:buNone/>
            </a:pPr>
            <a:endParaRPr lang="en-GB" sz="1200" dirty="0" smtClean="0">
              <a:solidFill>
                <a:schemeClr val="bg1"/>
              </a:solidFill>
            </a:endParaRPr>
          </a:p>
          <a:p>
            <a:pPr marL="139700" indent="0">
              <a:lnSpc>
                <a:spcPct val="150000"/>
              </a:lnSpc>
              <a:buNone/>
            </a:pPr>
            <a:r>
              <a:rPr lang="en-GB" sz="1200" dirty="0" smtClean="0">
                <a:solidFill>
                  <a:schemeClr val="bg1"/>
                </a:solidFill>
              </a:rPr>
              <a:t>• Date</a:t>
            </a:r>
          </a:p>
          <a:p>
            <a:pPr marL="139700" indent="0">
              <a:lnSpc>
                <a:spcPct val="150000"/>
              </a:lnSpc>
              <a:buNone/>
            </a:pPr>
            <a:r>
              <a:rPr lang="en-GB" sz="1200" dirty="0" smtClean="0">
                <a:solidFill>
                  <a:schemeClr val="bg1"/>
                </a:solidFill>
              </a:rPr>
              <a:t>• </a:t>
            </a:r>
            <a:r>
              <a:rPr lang="en-GB" sz="1200" dirty="0">
                <a:solidFill>
                  <a:schemeClr val="bg1"/>
                </a:solidFill>
              </a:rPr>
              <a:t>Seasons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Holiday </a:t>
            </a:r>
            <a:endParaRPr lang="en-GB" sz="1200" dirty="0" smtClean="0">
              <a:solidFill>
                <a:schemeClr val="bg1"/>
              </a:solidFill>
            </a:endParaRPr>
          </a:p>
          <a:p>
            <a:pPr marL="139700" indent="0">
              <a:lnSpc>
                <a:spcPct val="150000"/>
              </a:lnSpc>
              <a:buNone/>
            </a:pPr>
            <a:r>
              <a:rPr lang="en-GB" sz="1200" dirty="0" smtClean="0">
                <a:solidFill>
                  <a:schemeClr val="bg1"/>
                </a:solidFill>
              </a:rPr>
              <a:t>• </a:t>
            </a:r>
            <a:r>
              <a:rPr lang="en-GB" sz="1200" dirty="0">
                <a:solidFill>
                  <a:schemeClr val="bg1"/>
                </a:solidFill>
              </a:rPr>
              <a:t>Functional Day</a:t>
            </a:r>
          </a:p>
        </p:txBody>
      </p:sp>
      <p:sp>
        <p:nvSpPr>
          <p:cNvPr id="6" name="TextBox 5"/>
          <p:cNvSpPr txBox="1"/>
          <p:nvPr/>
        </p:nvSpPr>
        <p:spPr>
          <a:xfrm>
            <a:off x="3009900" y="2235200"/>
            <a:ext cx="920750" cy="276999"/>
          </a:xfrm>
          <a:prstGeom prst="rect">
            <a:avLst/>
          </a:prstGeom>
          <a:noFill/>
        </p:spPr>
        <p:txBody>
          <a:bodyPr wrap="square" rtlCol="0">
            <a:spAutoFit/>
          </a:bodyPr>
          <a:lstStyle/>
          <a:p>
            <a:r>
              <a:rPr lang="en-GB" sz="1200" dirty="0">
                <a:solidFill>
                  <a:schemeClr val="bg1"/>
                </a:solidFill>
              </a:rPr>
              <a:t>Numerical</a:t>
            </a:r>
          </a:p>
        </p:txBody>
      </p:sp>
      <p:sp>
        <p:nvSpPr>
          <p:cNvPr id="7" name="TextBox 6"/>
          <p:cNvSpPr txBox="1"/>
          <p:nvPr/>
        </p:nvSpPr>
        <p:spPr>
          <a:xfrm>
            <a:off x="4184650" y="2190750"/>
            <a:ext cx="800100" cy="1015663"/>
          </a:xfrm>
          <a:prstGeom prst="rect">
            <a:avLst/>
          </a:prstGeom>
          <a:noFill/>
          <a:ln w="19050">
            <a:noFill/>
          </a:ln>
        </p:spPr>
        <p:txBody>
          <a:bodyPr wrap="square" rtlCol="0">
            <a:spAutoFit/>
          </a:bodyPr>
          <a:lstStyle/>
          <a:p>
            <a:r>
              <a:rPr lang="en-GB" sz="1200" dirty="0" smtClean="0">
                <a:solidFill>
                  <a:schemeClr val="bg1"/>
                </a:solidFill>
              </a:rPr>
              <a:t>Dataset</a:t>
            </a:r>
          </a:p>
          <a:p>
            <a:endParaRPr lang="en-GB" sz="1200" dirty="0">
              <a:solidFill>
                <a:schemeClr val="bg1"/>
              </a:solidFill>
            </a:endParaRPr>
          </a:p>
          <a:p>
            <a:endParaRPr lang="en-GB" sz="1200" dirty="0" smtClean="0">
              <a:solidFill>
                <a:schemeClr val="bg1"/>
              </a:solidFill>
            </a:endParaRPr>
          </a:p>
          <a:p>
            <a:endParaRPr lang="en-GB" sz="1200" dirty="0">
              <a:solidFill>
                <a:schemeClr val="bg1"/>
              </a:solidFill>
            </a:endParaRPr>
          </a:p>
          <a:p>
            <a:endParaRPr lang="en-GB" sz="1200" dirty="0">
              <a:solidFill>
                <a:schemeClr val="bg1"/>
              </a:solidFill>
            </a:endParaRPr>
          </a:p>
        </p:txBody>
      </p:sp>
      <p:sp>
        <p:nvSpPr>
          <p:cNvPr id="8" name="TextBox 7"/>
          <p:cNvSpPr txBox="1"/>
          <p:nvPr/>
        </p:nvSpPr>
        <p:spPr>
          <a:xfrm>
            <a:off x="5168900" y="2084000"/>
            <a:ext cx="990600" cy="276999"/>
          </a:xfrm>
          <a:prstGeom prst="rect">
            <a:avLst/>
          </a:prstGeom>
          <a:noFill/>
        </p:spPr>
        <p:txBody>
          <a:bodyPr wrap="square" rtlCol="0">
            <a:spAutoFit/>
          </a:bodyPr>
          <a:lstStyle/>
          <a:p>
            <a:r>
              <a:rPr lang="en-GB" sz="1200" dirty="0">
                <a:solidFill>
                  <a:schemeClr val="bg1"/>
                </a:solidFill>
              </a:rPr>
              <a:t>Categorical</a:t>
            </a:r>
          </a:p>
        </p:txBody>
      </p:sp>
      <p:sp>
        <p:nvSpPr>
          <p:cNvPr id="10" name="Flowchart: Magnetic Disk 9"/>
          <p:cNvSpPr/>
          <p:nvPr/>
        </p:nvSpPr>
        <p:spPr>
          <a:xfrm>
            <a:off x="4089400" y="1416051"/>
            <a:ext cx="927100" cy="1536700"/>
          </a:xfrm>
          <a:prstGeom prst="flowChartMagneticDisk">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p:cNvCxnSpPr/>
          <p:nvPr/>
        </p:nvCxnSpPr>
        <p:spPr>
          <a:xfrm flipH="1">
            <a:off x="2863850" y="2475299"/>
            <a:ext cx="114935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99050" y="2328048"/>
            <a:ext cx="127635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7550" y="4337050"/>
            <a:ext cx="8242300" cy="276999"/>
          </a:xfrm>
          <a:prstGeom prst="rect">
            <a:avLst/>
          </a:prstGeom>
          <a:noFill/>
        </p:spPr>
        <p:txBody>
          <a:bodyPr wrap="square" rtlCol="0">
            <a:spAutoFit/>
          </a:bodyPr>
          <a:lstStyle/>
          <a:p>
            <a:r>
              <a:rPr lang="en-GB" sz="1200" dirty="0">
                <a:solidFill>
                  <a:schemeClr val="bg1"/>
                </a:solidFill>
              </a:rPr>
              <a:t>Dependent variable is ‘Rented Bike Count’ that describes the count of rented bikes for each hour.</a:t>
            </a:r>
          </a:p>
        </p:txBody>
      </p:sp>
    </p:spTree>
    <p:extLst>
      <p:ext uri="{BB962C8B-B14F-4D97-AF65-F5344CB8AC3E}">
        <p14:creationId xmlns:p14="http://schemas.microsoft.com/office/powerpoint/2010/main" val="962690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INSIGHTS FROM OUR DATASET</a:t>
            </a:r>
            <a:endParaRPr lang="en-GB" dirty="0"/>
          </a:p>
        </p:txBody>
      </p:sp>
      <p:sp>
        <p:nvSpPr>
          <p:cNvPr id="3" name="Text Placeholder 2"/>
          <p:cNvSpPr>
            <a:spLocks noGrp="1"/>
          </p:cNvSpPr>
          <p:nvPr>
            <p:ph type="body" idx="1"/>
          </p:nvPr>
        </p:nvSpPr>
        <p:spPr/>
        <p:txBody>
          <a:bodyPr/>
          <a:lstStyle/>
          <a:p>
            <a:r>
              <a:rPr lang="en-GB" sz="1200" dirty="0">
                <a:solidFill>
                  <a:schemeClr val="bg1"/>
                </a:solidFill>
              </a:rPr>
              <a:t>➢ There are No Missing Values present </a:t>
            </a:r>
          </a:p>
          <a:p>
            <a:r>
              <a:rPr lang="en-GB" sz="1200" dirty="0">
                <a:solidFill>
                  <a:schemeClr val="bg1"/>
                </a:solidFill>
              </a:rPr>
              <a:t>➢ There are No Duplicate values present </a:t>
            </a:r>
          </a:p>
          <a:p>
            <a:r>
              <a:rPr lang="en-GB" sz="1200" dirty="0">
                <a:solidFill>
                  <a:schemeClr val="bg1"/>
                </a:solidFill>
              </a:rPr>
              <a:t>➢ There are No null values. </a:t>
            </a:r>
          </a:p>
          <a:p>
            <a:r>
              <a:rPr lang="en-GB" sz="1200" dirty="0">
                <a:solidFill>
                  <a:schemeClr val="bg1"/>
                </a:solidFill>
              </a:rPr>
              <a:t>➢ And finally we have 'rented bike count' variable which we need to predict for new observations </a:t>
            </a:r>
          </a:p>
          <a:p>
            <a:r>
              <a:rPr lang="en-GB" sz="1200" dirty="0">
                <a:solidFill>
                  <a:schemeClr val="bg1"/>
                </a:solidFill>
              </a:rPr>
              <a:t>➢ The dataset shows hourly rental data for one year (1 December 2017 to 31 November(2018)(365 days).</a:t>
            </a:r>
          </a:p>
          <a:p>
            <a:r>
              <a:rPr lang="en-GB" sz="1200" dirty="0">
                <a:solidFill>
                  <a:schemeClr val="bg1"/>
                </a:solidFill>
              </a:rPr>
              <a:t>     we consider this as a single year data </a:t>
            </a:r>
          </a:p>
          <a:p>
            <a:r>
              <a:rPr lang="en-GB" sz="1200" dirty="0">
                <a:solidFill>
                  <a:schemeClr val="bg1"/>
                </a:solidFill>
              </a:rPr>
              <a:t>➢ So we convert the "date" column into 3 different column </a:t>
            </a:r>
            <a:r>
              <a:rPr lang="en-GB" sz="1200" dirty="0" err="1">
                <a:solidFill>
                  <a:schemeClr val="bg1"/>
                </a:solidFill>
              </a:rPr>
              <a:t>i.e</a:t>
            </a:r>
            <a:r>
              <a:rPr lang="en-GB" sz="1200" dirty="0">
                <a:solidFill>
                  <a:schemeClr val="bg1"/>
                </a:solidFill>
              </a:rPr>
              <a:t> "</a:t>
            </a:r>
            <a:r>
              <a:rPr lang="en-GB" sz="1200" dirty="0" err="1">
                <a:solidFill>
                  <a:schemeClr val="bg1"/>
                </a:solidFill>
              </a:rPr>
              <a:t>year","month","day</a:t>
            </a:r>
            <a:r>
              <a:rPr lang="en-GB" sz="1200" dirty="0">
                <a:solidFill>
                  <a:schemeClr val="bg1"/>
                </a:solidFill>
              </a:rPr>
              <a:t>". </a:t>
            </a:r>
          </a:p>
          <a:p>
            <a:r>
              <a:rPr lang="en-GB" sz="1200" dirty="0">
                <a:solidFill>
                  <a:schemeClr val="bg1"/>
                </a:solidFill>
              </a:rPr>
              <a:t>➢ We change the name of some features for our convenience , they are as below '</a:t>
            </a:r>
            <a:r>
              <a:rPr lang="en-GB" sz="1200" dirty="0" err="1">
                <a:solidFill>
                  <a:schemeClr val="bg1"/>
                </a:solidFill>
              </a:rPr>
              <a:t>Rented_Bike_Count</a:t>
            </a:r>
            <a:r>
              <a:rPr lang="en-GB" sz="1200" dirty="0">
                <a:solidFill>
                  <a:schemeClr val="bg1"/>
                </a:solidFill>
              </a:rPr>
              <a:t>', 'Hour',  </a:t>
            </a:r>
          </a:p>
          <a:p>
            <a:r>
              <a:rPr lang="en-GB" sz="1200" dirty="0">
                <a:solidFill>
                  <a:schemeClr val="bg1"/>
                </a:solidFill>
              </a:rPr>
              <a:t>     'Temperature', 'Humidity', '</a:t>
            </a:r>
            <a:r>
              <a:rPr lang="en-GB" sz="1200" dirty="0" err="1">
                <a:solidFill>
                  <a:schemeClr val="bg1"/>
                </a:solidFill>
              </a:rPr>
              <a:t>Wind_speed</a:t>
            </a:r>
            <a:r>
              <a:rPr lang="en-GB" sz="1200" dirty="0">
                <a:solidFill>
                  <a:schemeClr val="bg1"/>
                </a:solidFill>
              </a:rPr>
              <a:t>', 'Visibility', ‘</a:t>
            </a:r>
            <a:r>
              <a:rPr lang="en-GB" sz="1200" dirty="0" err="1">
                <a:solidFill>
                  <a:schemeClr val="bg1"/>
                </a:solidFill>
              </a:rPr>
              <a:t>Dew_point_temperature</a:t>
            </a:r>
            <a:r>
              <a:rPr lang="en-GB" sz="1200" dirty="0">
                <a:solidFill>
                  <a:schemeClr val="bg1"/>
                </a:solidFill>
              </a:rPr>
              <a:t>', '</a:t>
            </a:r>
            <a:r>
              <a:rPr lang="en-GB" sz="1200" dirty="0" err="1">
                <a:solidFill>
                  <a:schemeClr val="bg1"/>
                </a:solidFill>
              </a:rPr>
              <a:t>Solar_Radiation</a:t>
            </a:r>
            <a:r>
              <a:rPr lang="en-GB" sz="1200" dirty="0">
                <a:solidFill>
                  <a:schemeClr val="bg1"/>
                </a:solidFill>
              </a:rPr>
              <a:t>', 'Rainfall', </a:t>
            </a:r>
          </a:p>
          <a:p>
            <a:r>
              <a:rPr lang="en-GB" sz="1200" dirty="0">
                <a:solidFill>
                  <a:schemeClr val="bg1"/>
                </a:solidFill>
              </a:rPr>
              <a:t>     'Snowfall', 'Seasons', 'Holiday', '</a:t>
            </a:r>
            <a:r>
              <a:rPr lang="en-GB" sz="1200" dirty="0" err="1">
                <a:solidFill>
                  <a:schemeClr val="bg1"/>
                </a:solidFill>
              </a:rPr>
              <a:t>Functioning_Day</a:t>
            </a:r>
            <a:r>
              <a:rPr lang="en-GB" sz="1200" dirty="0">
                <a:solidFill>
                  <a:schemeClr val="bg1"/>
                </a:solidFill>
              </a:rPr>
              <a:t>', 'month','</a:t>
            </a:r>
            <a:r>
              <a:rPr lang="en-GB" sz="1200" dirty="0" err="1">
                <a:solidFill>
                  <a:schemeClr val="bg1"/>
                </a:solidFill>
              </a:rPr>
              <a:t>weekdays_weekend</a:t>
            </a:r>
            <a:r>
              <a:rPr lang="en-GB" sz="1200" dirty="0">
                <a:solidFill>
                  <a:schemeClr val="bg1"/>
                </a:solidFill>
              </a:rPr>
              <a:t>' </a:t>
            </a:r>
          </a:p>
          <a:p>
            <a:endParaRPr lang="en-GB" dirty="0"/>
          </a:p>
        </p:txBody>
      </p:sp>
    </p:spTree>
    <p:extLst>
      <p:ext uri="{BB962C8B-B14F-4D97-AF65-F5344CB8AC3E}">
        <p14:creationId xmlns:p14="http://schemas.microsoft.com/office/powerpoint/2010/main" val="3292748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69850"/>
            <a:ext cx="8520601" cy="4941063"/>
          </a:xfrm>
        </p:spPr>
        <p:txBody>
          <a:bodyPr/>
          <a:lstStyle/>
          <a:p>
            <a:r>
              <a:rPr lang="en-GB" b="1" dirty="0" smtClean="0"/>
              <a:t>EDA</a:t>
            </a:r>
            <a:br>
              <a:rPr lang="en-GB" b="1" dirty="0" smtClean="0"/>
            </a:br>
            <a:r>
              <a:rPr lang="en-GB" sz="1050" b="1" dirty="0" smtClean="0"/>
              <a:t/>
            </a:r>
            <a:br>
              <a:rPr lang="en-GB" sz="1050" b="1" dirty="0" smtClean="0"/>
            </a:br>
            <a:r>
              <a:rPr lang="en-GB" sz="1200" dirty="0" smtClean="0">
                <a:solidFill>
                  <a:schemeClr val="bg1"/>
                </a:solidFill>
              </a:rPr>
              <a:t>Let </a:t>
            </a:r>
            <a:r>
              <a:rPr lang="en-GB" sz="1200" dirty="0">
                <a:solidFill>
                  <a:schemeClr val="bg1"/>
                </a:solidFill>
              </a:rPr>
              <a:t>us see how the values of ‘Rented Bike Count’ are distributed in given dataset. Distribution of values is highly positively skewed. </a:t>
            </a:r>
            <a:r>
              <a:rPr lang="en-GB" sz="1200" dirty="0" smtClean="0">
                <a:solidFill>
                  <a:schemeClr val="bg1"/>
                </a:solidFill>
              </a:rPr>
              <a:t>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a:solidFill>
                  <a:schemeClr val="bg1"/>
                </a:solidFill>
              </a:rPr>
              <a:t/>
            </a:r>
            <a:br>
              <a:rPr lang="en-GB" sz="1200" dirty="0">
                <a:solidFill>
                  <a:schemeClr val="bg1"/>
                </a:solidFill>
              </a:rPr>
            </a:br>
            <a:r>
              <a:rPr lang="en-GB" sz="1200" dirty="0" smtClean="0">
                <a:solidFill>
                  <a:schemeClr val="bg1"/>
                </a:solidFill>
              </a:rPr>
              <a:t/>
            </a:r>
            <a:br>
              <a:rPr lang="en-GB" sz="1200" dirty="0" smtClean="0">
                <a:solidFill>
                  <a:schemeClr val="bg1"/>
                </a:solidFill>
              </a:rPr>
            </a:br>
            <a:r>
              <a:rPr lang="en-GB" sz="1200" dirty="0" smtClean="0">
                <a:solidFill>
                  <a:schemeClr val="bg1"/>
                </a:solidFill>
              </a:rPr>
              <a:t>● </a:t>
            </a:r>
            <a:r>
              <a:rPr lang="en-GB" sz="1200" dirty="0">
                <a:solidFill>
                  <a:schemeClr val="bg1"/>
                </a:solidFill>
              </a:rPr>
              <a:t>From the above point plot and bar plot we can say that in the weekdays which represent in blue colour show that the demand of the bike higher because of the office. ● Peak Time are 7 am to 9 am and 5 pm to 7 pm ● The orange </a:t>
            </a:r>
            <a:r>
              <a:rPr lang="en-GB" sz="1200" dirty="0" err="1">
                <a:solidFill>
                  <a:schemeClr val="bg1"/>
                </a:solidFill>
              </a:rPr>
              <a:t>color</a:t>
            </a:r>
            <a:r>
              <a:rPr lang="en-GB" sz="1200" dirty="0">
                <a:solidFill>
                  <a:schemeClr val="bg1"/>
                </a:solidFill>
              </a:rPr>
              <a:t> represent the weekend days, and it show that the demand of rented bikes are very low especially in the morning hour but when the evening start from 4 pm to 8 pm the demand slightly increases. </a:t>
            </a:r>
            <a:r>
              <a:rPr lang="en-GB" sz="1200" dirty="0" smtClean="0">
                <a:solidFill>
                  <a:schemeClr val="bg1"/>
                </a:solidFill>
              </a:rPr>
              <a:t/>
            </a:r>
            <a:br>
              <a:rPr lang="en-GB" sz="1200" dirty="0" smtClean="0">
                <a:solidFill>
                  <a:schemeClr val="bg1"/>
                </a:solidFill>
              </a:rPr>
            </a:br>
            <a:r>
              <a:rPr lang="en-GB" sz="1200" dirty="0">
                <a:solidFill>
                  <a:schemeClr val="bg1"/>
                </a:solidFill>
              </a:rPr>
              <a:t>● from the month 5 to 10 the demand of the rented bike is high as compare to other months</a:t>
            </a:r>
            <a:r>
              <a:rPr lang="en-GB" sz="1200" dirty="0" smtClean="0">
                <a:solidFill>
                  <a:schemeClr val="bg1"/>
                </a:solidFill>
              </a:rPr>
              <a:t>. these </a:t>
            </a:r>
            <a:r>
              <a:rPr lang="en-GB" sz="1200" dirty="0">
                <a:solidFill>
                  <a:schemeClr val="bg1"/>
                </a:solidFill>
              </a:rPr>
              <a:t>months are comes inside the summer season</a:t>
            </a:r>
            <a:r>
              <a:rPr lang="en-GB" sz="1200" dirty="0" smtClean="0">
                <a:solidFill>
                  <a:schemeClr val="bg1"/>
                </a:solidFill>
              </a:rPr>
              <a:t>. </a:t>
            </a:r>
            <a:r>
              <a:rPr lang="en-GB" sz="1200" dirty="0">
                <a:solidFill>
                  <a:schemeClr val="bg1"/>
                </a:solidFill>
              </a:rPr>
              <a:t/>
            </a:r>
            <a:br>
              <a:rPr lang="en-GB" sz="1200" dirty="0">
                <a:solidFill>
                  <a:schemeClr val="bg1"/>
                </a:solidFill>
              </a:rPr>
            </a:br>
            <a:r>
              <a:rPr lang="en-GB" dirty="0"/>
              <a:t/>
            </a:r>
            <a:br>
              <a:rPr lang="en-GB" dirty="0"/>
            </a:br>
            <a:r>
              <a:rPr lang="en-GB" b="1" dirty="0" smtClean="0"/>
              <a:t/>
            </a:r>
            <a:br>
              <a:rPr lang="en-GB" b="1" dirty="0" smtClean="0"/>
            </a:br>
            <a:r>
              <a:rPr lang="en-GB" b="1" dirty="0" smtClean="0"/>
              <a:t/>
            </a:r>
            <a:br>
              <a:rPr lang="en-GB" b="1" dirty="0" smtClean="0"/>
            </a:br>
            <a:r>
              <a:rPr lang="en-GB" b="1" dirty="0"/>
              <a:t/>
            </a:r>
            <a:br>
              <a:rPr lang="en-GB" b="1" dirty="0"/>
            </a:br>
            <a:r>
              <a:rPr lang="en-GB" b="1" dirty="0" smtClean="0"/>
              <a:t/>
            </a:r>
            <a:br>
              <a:rPr lang="en-GB" b="1" dirty="0" smtClean="0"/>
            </a:br>
            <a:endParaRPr lang="en-GB" sz="1400" b="1" dirty="0">
              <a:solidFill>
                <a:schemeClr val="bg1"/>
              </a:solidFill>
            </a:endParaRPr>
          </a:p>
        </p:txBody>
      </p:sp>
      <p:pic>
        <p:nvPicPr>
          <p:cNvPr id="3" name="Picture 2" descr="Screenshot 2022-07-21 1414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0939" y="1111250"/>
            <a:ext cx="4161561" cy="2605841"/>
          </a:xfrm>
          <a:prstGeom prst="rect">
            <a:avLst/>
          </a:prstGeom>
          <a:noFill/>
          <a:ln>
            <a:noFill/>
          </a:ln>
        </p:spPr>
      </p:pic>
      <p:pic>
        <p:nvPicPr>
          <p:cNvPr id="4" name="Picture 3" descr="Screenshot 2022-07-21 141823"/>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5403850" y="1111250"/>
            <a:ext cx="3117790" cy="2463213"/>
          </a:xfrm>
          <a:prstGeom prst="rect">
            <a:avLst/>
          </a:prstGeom>
          <a:noFill/>
          <a:ln>
            <a:noFill/>
          </a:ln>
        </p:spPr>
      </p:pic>
    </p:spTree>
    <p:extLst>
      <p:ext uri="{BB962C8B-B14F-4D97-AF65-F5344CB8AC3E}">
        <p14:creationId xmlns:p14="http://schemas.microsoft.com/office/powerpoint/2010/main" val="9681383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a:solidFill>
                  <a:schemeClr val="bg1"/>
                </a:solidFill>
              </a:rPr>
              <a:t>Count of values of categorical features. </a:t>
            </a:r>
            <a:r>
              <a:rPr lang="en-GB" sz="1200" dirty="0" smtClean="0">
                <a:solidFill>
                  <a:schemeClr val="bg1"/>
                </a:solidFill>
              </a:rPr>
              <a:t/>
            </a:r>
            <a:br>
              <a:rPr lang="en-GB" sz="1200" dirty="0" smtClean="0">
                <a:solidFill>
                  <a:schemeClr val="bg1"/>
                </a:solidFill>
              </a:rPr>
            </a:br>
            <a:r>
              <a:rPr lang="en-GB" sz="1200" dirty="0" smtClean="0">
                <a:solidFill>
                  <a:schemeClr val="bg1"/>
                </a:solidFill>
              </a:rPr>
              <a:t>Functioning </a:t>
            </a:r>
            <a:r>
              <a:rPr lang="en-GB" sz="1200" dirty="0">
                <a:solidFill>
                  <a:schemeClr val="bg1"/>
                </a:solidFill>
              </a:rPr>
              <a:t>Day and Holiday have highly imbalanced count of values. </a:t>
            </a:r>
          </a:p>
        </p:txBody>
      </p:sp>
      <p:pic>
        <p:nvPicPr>
          <p:cNvPr id="3" name="Picture 2" descr="Screenshot 2022-07-21 1425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221698" y="603250"/>
            <a:ext cx="3350801" cy="2603500"/>
          </a:xfrm>
          <a:prstGeom prst="rect">
            <a:avLst/>
          </a:prstGeom>
          <a:noFill/>
          <a:ln>
            <a:noFill/>
          </a:ln>
        </p:spPr>
      </p:pic>
      <p:pic>
        <p:nvPicPr>
          <p:cNvPr id="4" name="Picture 3" descr="Screenshot 2022-07-21 142747"/>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20872" y="1006475"/>
            <a:ext cx="3568103" cy="1924050"/>
          </a:xfrm>
          <a:prstGeom prst="rect">
            <a:avLst/>
          </a:prstGeom>
          <a:noFill/>
          <a:ln>
            <a:noFill/>
          </a:ln>
        </p:spPr>
      </p:pic>
      <p:pic>
        <p:nvPicPr>
          <p:cNvPr id="5" name="Picture 4" descr="Screenshot 2022-07-21 142938"/>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995629" y="3067272"/>
            <a:ext cx="3561954" cy="1923827"/>
          </a:xfrm>
          <a:prstGeom prst="rect">
            <a:avLst/>
          </a:prstGeom>
          <a:noFill/>
          <a:ln>
            <a:noFill/>
          </a:ln>
        </p:spPr>
      </p:pic>
    </p:spTree>
    <p:extLst>
      <p:ext uri="{BB962C8B-B14F-4D97-AF65-F5344CB8AC3E}">
        <p14:creationId xmlns:p14="http://schemas.microsoft.com/office/powerpoint/2010/main" val="3509233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3122</TotalTime>
  <Words>503</Words>
  <Application>Microsoft Office PowerPoint</Application>
  <PresentationFormat>On-screen Show (16:9)</PresentationFormat>
  <Paragraphs>133</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Wingdings</vt:lpstr>
      <vt:lpstr>Montserrat</vt:lpstr>
      <vt:lpstr>Simple Light</vt:lpstr>
      <vt:lpstr>PowerPoint Presentation</vt:lpstr>
      <vt:lpstr>CONTENT</vt:lpstr>
      <vt:lpstr>PowerPoint Presentation</vt:lpstr>
      <vt:lpstr>   Data Summary           We are given dataset containing count of rental bikes from December 2017 to November 2018 for each day             and each hour of day. Along with count of rental bikes there are following variables also present.          (1)   Date : year-month-day          (2)   Rented Bike count - Count of bikes rented at each hour          (3)   Hour - Hour of the day          (4)   Temperature-Temperature in Celsius          (5)   Humidity - %          (6)   Wind speed - m/s          (7)   Visibility - 10m          (8)   Dew point temperature - Celsius          (9)   Solar radiation - MJ/m2         (10)  Rainfall - mm         (11)  Snowfall - cm         (12)  Seasons - Winter, Spring, Summer, Autumn         (13)  Holiday - Holiday/No holiday         (14)  Functional Day - No (Non Functional Hours), Yes(Functional hours)           ‘Rented Bike count’ is dependent variable.</vt:lpstr>
      <vt:lpstr>PowerPoint Presentation</vt:lpstr>
      <vt:lpstr>     Data Summary</vt:lpstr>
      <vt:lpstr>INSIGHTS FROM OUR DATASET</vt:lpstr>
      <vt:lpstr>EDA  Let us see how the values of ‘Rented Bike Count’ are distributed in given dataset. Distribution of values is highly positively skewed.                 ● From the above point plot and bar plot we can say that in the weekdays which represent in blue colour show that the demand of the bike higher because of the office. ● Peak Time are 7 am to 9 am and 5 pm to 7 pm ● The orange color represent the weekend days, and it show that the demand of rented bikes are very low especially in the morning hour but when the evening start from 4 pm to 8 pm the demand slightly increases.  ● from the month 5 to 10 the demand of the rented bike is high as compare to other months. these months are comes inside the summer season.       </vt:lpstr>
      <vt:lpstr>Count of values of categorical features.  Functioning Day and Holiday have highly imbalanced count of values. </vt:lpstr>
      <vt:lpstr>detect outliers in Rented Bike Count column                 ➢ The above graph shows that Rented Bike Count has moderate right skewness.  ➢ The above boxplot shows that we have detect outliers in Rented Bike Count column  ➢ Since the assumption of linear regression is that 'the distribution of dependent variable has to be normal', so we should       perform Square root operation to make it normal ➢ After applying Square root to the skewed Rented Bike Count, here we get almost normal distribution.  ➢ After applying Square root to the Rented Bike Count column, we find that there is no outliers present  </vt:lpstr>
      <vt:lpstr>        the most positively correlated variables to the rent are :     And most negatively correlated variables are: the temperature                                                                             Humidity the dew point temperature                                         Rainfall the solar radiation   </vt:lpstr>
      <vt:lpstr>Linear Regression         Looks like our r2 score value is 0.77 that means our model is able to capture most of the data variance.   The r2_score for the test set is 0.78. This means our linear model is performing well on the data.   </vt:lpstr>
      <vt:lpstr>LASSO REGRESSION                           RIDGE REGRESSION        Looks like our r2 score value is 0.40 that means our model is not able to capture most of the data variance. The r2_score for the test set is 0.38. This means our linear model is not performing well on the data.  Looks like our r2 score value is 0.77 that means our model is able to capture most of the data variance. The r2_score for the test set is 0.78. This means our linear model is performing well on the data. </vt:lpstr>
      <vt:lpstr>ELASTIC NET REGRESSION           Looks like our r2 score value is 0.62 that means our model is able to capture most of the data variance. The r2_score for the test set is 0.86. This means our linear model is performing well on the data.</vt:lpstr>
      <vt:lpstr>Features transformation        Due to presence of categorical features we cant feed data directly in ML algorithm. We need to transform categorical               features that have strings datatype to numerical datatype. For which we have used One-hot encoding and label                                 encoding for categorical features.                                                          One Hot Encoding        Similarly for ‘Holiday’ and ‘Functional Day’ feature.</vt:lpstr>
      <vt:lpstr>Applying ML Algorithms Since we have to predict the count of rented bikes required per hour. Hence, we have to use regression algorithms.  Algorithms that we will use are:  • Decision Tree  • Random Forest  • Linear Regression  • Lasso Regression  • Ridge Regression  • Elastic Net Regression</vt:lpstr>
      <vt:lpstr>Applying ML Algorithms  Applying supervised ML algorithms have following steps</vt:lpstr>
      <vt:lpstr>CHALLENGES</vt:lpstr>
      <vt:lpstr>Conclusion     In the given dataset there was no strong linear relation between dependent variable ‘Rented Bike Count’ and independent features. That’s why Linear regression model and its other regularization variant models didn’t performed well.   Out of all models we apply Decision tree and Random forest model are most accurate. Reason for this are no specific relation between features and large data.   Random Forest performed best as it is an ensemble model and result from multiple decision trees is average out to give the prediction. </vt:lpstr>
      <vt:lpstr>  1. Functioning day is the most influencing feature and temperature is at the second place for LinearRegressor.  2. Temperature is the most important feature for DecisionTree, RandomForest and GradientBoosting Regressor.  3. Functioning day is the most important feature and Winter is the second most for XGBoostRegressor.  4. RMSE Comparisons:        (a) LinearRegressor RMSE : 370.46        (b) DecissionTreeRegressor RMSE : 302.53        (c) RandomForestRegressor RMSE : 290.02        (d) XGBoostRegressor RMSE : 242.72        (e) GradientBoostingRegressor RMSE : 248.18  5. The feature temperature is on the top list for all the regressors except XGBoost.  6. XGBoost is acting different from all the regressors as it is considering whether it is winter or not. And is it a working day or       not. Though winter is also a function of temperature only but it seems this trick of XGBoost is giving better results.  7. XGBoostRegressor has the Least Root Mean Squared Error. So It can be considered as the best model for given      problem. </vt:lpstr>
      <vt:lpstr>                 THANK YOU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Hotel-Booking-Analysis</dc:title>
  <dc:creator>HP</dc:creator>
  <cp:lastModifiedBy>HP</cp:lastModifiedBy>
  <cp:revision>106</cp:revision>
  <dcterms:modified xsi:type="dcterms:W3CDTF">2022-07-31T11:02:03Z</dcterms:modified>
</cp:coreProperties>
</file>