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Georgia" panose="02040502050405020303" pitchFamily="18" charset="0"/>
      <p:regular r:id="rId20"/>
      <p:bold r:id="rId21"/>
      <p:italic r:id="rId22"/>
      <p:boldItalic r:id="rId23"/>
    </p:embeddedFont>
    <p:embeddedFont>
      <p:font typeface="Roboto" panose="020B0604020202020204" charset="0"/>
      <p:regular r:id="rId24"/>
      <p:bold r:id="rId25"/>
      <p:italic r:id="rId26"/>
      <p:boldItalic r:id="rId27"/>
    </p:embeddedFont>
    <p:embeddedFont>
      <p:font typeface="Roboto Medium" panose="020B0604020202020204" charset="0"/>
      <p:regular r:id="rId28"/>
      <p:bold r:id="rId29"/>
      <p:italic r:id="rId30"/>
      <p:boldItalic r:id="rId31"/>
    </p:embeddedFont>
    <p:embeddedFont>
      <p:font typeface="Roboto Thin"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D634EC-2804-4D21-85A8-F0B90923838A}" v="1" dt="2020-12-15T17:56:46.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a7d3cd0182_0_8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a7d3cd0182_0_8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7d3cd0182_0_8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a7d3cd0182_0_8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a7d3cd0182_0_8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a7d3cd0182_0_8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7d3cd0182_0_8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7d3cd0182_0_8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a7d3cd0182_0_89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a7d3cd0182_0_8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7d3cd0182_0_89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7d3cd0182_0_8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b11a4b1b9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b11a4b1b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a7d3cd0182_0_89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a7d3cd0182_0_8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a7d3cd0182_0_5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a7d3cd0182_0_5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7d3cd0182_0_5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a7d3cd0182_0_5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a7d3cd0182_0_56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a7d3cd0182_0_5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7d3cd0182_0_59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7d3cd0182_0_5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a7d3cd0182_0_59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a7d3cd0182_0_5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a7d3cd0182_0_59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a7d3cd0182_0_59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a7d3cd0182_0_59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a7d3cd0182_0_59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a7d3cd0182_0_59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a7d3cd0182_0_5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1"/>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70" name="Google Shape;70;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2"/>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1600"/>
              </a:spcBef>
              <a:spcAft>
                <a:spcPts val="0"/>
              </a:spcAft>
              <a:buClr>
                <a:schemeClr val="lt1"/>
              </a:buClr>
              <a:buSzPts val="1400"/>
              <a:buChar char="○"/>
              <a:defRPr>
                <a:solidFill>
                  <a:schemeClr val="lt1"/>
                </a:solidFill>
              </a:defRPr>
            </a:lvl2pPr>
            <a:lvl3pPr marL="1371600" lvl="2" indent="-317500" algn="ctr" rtl="0">
              <a:spcBef>
                <a:spcPts val="1600"/>
              </a:spcBef>
              <a:spcAft>
                <a:spcPts val="0"/>
              </a:spcAft>
              <a:buClr>
                <a:schemeClr val="lt1"/>
              </a:buClr>
              <a:buSzPts val="1400"/>
              <a:buChar char="■"/>
              <a:defRPr>
                <a:solidFill>
                  <a:schemeClr val="lt1"/>
                </a:solidFill>
              </a:defRPr>
            </a:lvl3pPr>
            <a:lvl4pPr marL="1828800" lvl="3" indent="-317500" algn="ctr" rtl="0">
              <a:spcBef>
                <a:spcPts val="1600"/>
              </a:spcBef>
              <a:spcAft>
                <a:spcPts val="0"/>
              </a:spcAft>
              <a:buClr>
                <a:schemeClr val="lt1"/>
              </a:buClr>
              <a:buSzPts val="1400"/>
              <a:buChar char="●"/>
              <a:defRPr>
                <a:solidFill>
                  <a:schemeClr val="lt1"/>
                </a:solidFill>
              </a:defRPr>
            </a:lvl4pPr>
            <a:lvl5pPr marL="2286000" lvl="4" indent="-317500" algn="ctr" rtl="0">
              <a:spcBef>
                <a:spcPts val="1600"/>
              </a:spcBef>
              <a:spcAft>
                <a:spcPts val="0"/>
              </a:spcAft>
              <a:buClr>
                <a:schemeClr val="lt1"/>
              </a:buClr>
              <a:buSzPts val="1400"/>
              <a:buChar char="○"/>
              <a:defRPr>
                <a:solidFill>
                  <a:schemeClr val="lt1"/>
                </a:solidFill>
              </a:defRPr>
            </a:lvl5pPr>
            <a:lvl6pPr marL="2743200" lvl="5" indent="-317500" algn="ctr" rtl="0">
              <a:spcBef>
                <a:spcPts val="1600"/>
              </a:spcBef>
              <a:spcAft>
                <a:spcPts val="0"/>
              </a:spcAft>
              <a:buClr>
                <a:schemeClr val="lt1"/>
              </a:buClr>
              <a:buSzPts val="1400"/>
              <a:buChar char="■"/>
              <a:defRPr>
                <a:solidFill>
                  <a:schemeClr val="lt1"/>
                </a:solidFill>
              </a:defRPr>
            </a:lvl6pPr>
            <a:lvl7pPr marL="3200400" lvl="6" indent="-317500" algn="ctr" rtl="0">
              <a:spcBef>
                <a:spcPts val="1600"/>
              </a:spcBef>
              <a:spcAft>
                <a:spcPts val="0"/>
              </a:spcAft>
              <a:buClr>
                <a:schemeClr val="lt1"/>
              </a:buClr>
              <a:buSzPts val="1400"/>
              <a:buChar char="●"/>
              <a:defRPr>
                <a:solidFill>
                  <a:schemeClr val="lt1"/>
                </a:solidFill>
              </a:defRPr>
            </a:lvl7pPr>
            <a:lvl8pPr marL="3657600" lvl="7" indent="-317500" algn="ctr" rtl="0">
              <a:spcBef>
                <a:spcPts val="1600"/>
              </a:spcBef>
              <a:spcAft>
                <a:spcPts val="0"/>
              </a:spcAft>
              <a:buClr>
                <a:schemeClr val="lt1"/>
              </a:buClr>
              <a:buSzPts val="1400"/>
              <a:buChar char="○"/>
              <a:defRPr>
                <a:solidFill>
                  <a:schemeClr val="lt1"/>
                </a:solidFill>
              </a:defRPr>
            </a:lvl8pPr>
            <a:lvl9pPr marL="4114800" lvl="8" indent="-317500" algn="ctr" rtl="0">
              <a:spcBef>
                <a:spcPts val="1600"/>
              </a:spcBef>
              <a:spcAft>
                <a:spcPts val="1600"/>
              </a:spcAft>
              <a:buClr>
                <a:schemeClr val="lt1"/>
              </a:buClr>
              <a:buSzPts val="1400"/>
              <a:buChar char="■"/>
              <a:defRPr>
                <a:solidFill>
                  <a:schemeClr val="lt1"/>
                </a:solidFill>
              </a:defRPr>
            </a:lvl9pPr>
          </a:lstStyle>
          <a:p>
            <a:endParaRPr/>
          </a:p>
        </p:txBody>
      </p:sp>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
        <p:nvSpPr>
          <p:cNvPr id="82" name="Google Shape;82;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8"/>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51" name="Google Shape;51;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2"/>
        <p:cNvGrpSpPr/>
        <p:nvPr/>
      </p:nvGrpSpPr>
      <p:grpSpPr>
        <a:xfrm>
          <a:off x="0" y="0"/>
          <a:ext cx="0" cy="0"/>
          <a:chOff x="0" y="0"/>
          <a:chExt cx="0" cy="0"/>
        </a:xfrm>
      </p:grpSpPr>
      <p:grpSp>
        <p:nvGrpSpPr>
          <p:cNvPr id="53" name="Google Shape;53;p9"/>
          <p:cNvGrpSpPr/>
          <p:nvPr/>
        </p:nvGrpSpPr>
        <p:grpSpPr>
          <a:xfrm>
            <a:off x="6098378" y="5"/>
            <a:ext cx="3045625" cy="2030570"/>
            <a:chOff x="6098378" y="5"/>
            <a:chExt cx="3045625" cy="2030570"/>
          </a:xfrm>
        </p:grpSpPr>
        <p:sp>
          <p:nvSpPr>
            <p:cNvPr id="54" name="Google Shape;54;p9"/>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9"/>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9"/>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60" name="Google Shape;60;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1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 name="Google Shape;63;p1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4" name="Google Shape;64;p10"/>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5" name="Google Shape;65;p10"/>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6" name="Google Shape;66;p10"/>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67" name="Google Shape;67;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merriam-webster.com/dictionary/algorith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towardsdatascience.com/all-machine-learning-models-explained-in-6-minutes-9fe30ff6776a"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just" rtl="0">
              <a:lnSpc>
                <a:spcPct val="115000"/>
              </a:lnSpc>
              <a:spcBef>
                <a:spcPts val="100"/>
              </a:spcBef>
              <a:spcAft>
                <a:spcPts val="0"/>
              </a:spcAft>
              <a:buNone/>
            </a:pPr>
            <a:r>
              <a:rPr lang="en" sz="2000">
                <a:latin typeface="Times New Roman"/>
                <a:ea typeface="Times New Roman"/>
                <a:cs typeface="Times New Roman"/>
                <a:sym typeface="Times New Roman"/>
              </a:rPr>
              <a:t>HEART DISEASE AND RISK PREDICTION USING MACHINE LEARNING ALGORITHMS</a:t>
            </a:r>
            <a:endParaRPr sz="2000">
              <a:latin typeface="Times New Roman"/>
              <a:ea typeface="Times New Roman"/>
              <a:cs typeface="Times New Roman"/>
              <a:sym typeface="Times New Roman"/>
            </a:endParaRPr>
          </a:p>
          <a:p>
            <a:pPr marL="0" lvl="0" indent="0" algn="l" rtl="0">
              <a:spcBef>
                <a:spcPts val="100"/>
              </a:spcBef>
              <a:spcAft>
                <a:spcPts val="0"/>
              </a:spcAft>
              <a:buNone/>
            </a:pPr>
            <a:endParaRPr/>
          </a:p>
        </p:txBody>
      </p:sp>
      <p:sp>
        <p:nvSpPr>
          <p:cNvPr id="88" name="Google Shape;88;p1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just" rtl="0">
              <a:lnSpc>
                <a:spcPct val="115000"/>
              </a:lnSpc>
              <a:spcBef>
                <a:spcPts val="100"/>
              </a:spcBef>
              <a:spcAft>
                <a:spcPts val="0"/>
              </a:spcAft>
              <a:buNone/>
            </a:pPr>
            <a:r>
              <a:rPr lang="en" sz="2000" b="1">
                <a:latin typeface="Times New Roman"/>
                <a:ea typeface="Times New Roman"/>
                <a:cs typeface="Times New Roman"/>
                <a:sym typeface="Times New Roman"/>
              </a:rPr>
              <a:t>Submitted by</a:t>
            </a:r>
            <a:endParaRPr sz="2000" b="1">
              <a:latin typeface="Times New Roman"/>
              <a:ea typeface="Times New Roman"/>
              <a:cs typeface="Times New Roman"/>
              <a:sym typeface="Times New Roman"/>
            </a:endParaRPr>
          </a:p>
          <a:p>
            <a:pPr marL="0" lvl="0" indent="0" algn="just" rtl="0">
              <a:lnSpc>
                <a:spcPct val="115000"/>
              </a:lnSpc>
              <a:spcBef>
                <a:spcPts val="100"/>
              </a:spcBef>
              <a:spcAft>
                <a:spcPts val="0"/>
              </a:spcAft>
              <a:buNone/>
            </a:pPr>
            <a:r>
              <a:rPr lang="en" sz="2000" b="1">
                <a:latin typeface="Times New Roman"/>
                <a:ea typeface="Times New Roman"/>
                <a:cs typeface="Times New Roman"/>
                <a:sym typeface="Times New Roman"/>
              </a:rPr>
              <a:t>ANUJ ANANDAKUMAR</a:t>
            </a:r>
            <a:endParaRPr sz="2000" b="1">
              <a:latin typeface="Times New Roman"/>
              <a:ea typeface="Times New Roman"/>
              <a:cs typeface="Times New Roman"/>
              <a:sym typeface="Times New Roman"/>
            </a:endParaRPr>
          </a:p>
          <a:p>
            <a:pPr marL="0" lvl="0" indent="0" algn="just" rtl="0">
              <a:lnSpc>
                <a:spcPct val="115000"/>
              </a:lnSpc>
              <a:spcBef>
                <a:spcPts val="100"/>
              </a:spcBef>
              <a:spcAft>
                <a:spcPts val="0"/>
              </a:spcAft>
              <a:buNone/>
            </a:pPr>
            <a:r>
              <a:rPr lang="en" sz="2000" b="1">
                <a:latin typeface="Times New Roman"/>
                <a:ea typeface="Times New Roman"/>
                <a:cs typeface="Times New Roman"/>
                <a:sym typeface="Times New Roman"/>
              </a:rPr>
              <a:t>1001746608                                                                    Project Advisor</a:t>
            </a:r>
            <a:endParaRPr sz="2000" b="1">
              <a:latin typeface="Times New Roman"/>
              <a:ea typeface="Times New Roman"/>
              <a:cs typeface="Times New Roman"/>
              <a:sym typeface="Times New Roman"/>
            </a:endParaRPr>
          </a:p>
          <a:p>
            <a:pPr marL="0" lvl="0" indent="0" algn="just" rtl="0">
              <a:lnSpc>
                <a:spcPct val="115000"/>
              </a:lnSpc>
              <a:spcBef>
                <a:spcPts val="100"/>
              </a:spcBef>
              <a:spcAft>
                <a:spcPts val="0"/>
              </a:spcAft>
              <a:buNone/>
            </a:pPr>
            <a:r>
              <a:rPr lang="en" sz="2000" b="1">
                <a:latin typeface="Times New Roman"/>
                <a:ea typeface="Times New Roman"/>
                <a:cs typeface="Times New Roman"/>
                <a:sym typeface="Times New Roman"/>
              </a:rPr>
              <a:t>(12/15/2020)                                                                 	  Dr Shoyui Wang</a:t>
            </a:r>
            <a:endParaRPr sz="2000" b="1">
              <a:latin typeface="Times New Roman"/>
              <a:ea typeface="Times New Roman"/>
              <a:cs typeface="Times New Roman"/>
              <a:sym typeface="Times New Roman"/>
            </a:endParaRPr>
          </a:p>
          <a:p>
            <a:pPr marL="0" lvl="0" indent="0" algn="just" rtl="0">
              <a:lnSpc>
                <a:spcPct val="115000"/>
              </a:lnSpc>
              <a:spcBef>
                <a:spcPts val="100"/>
              </a:spcBef>
              <a:spcAft>
                <a:spcPts val="0"/>
              </a:spcAft>
              <a:buNone/>
            </a:pPr>
            <a:endParaRPr sz="2000" b="1">
              <a:latin typeface="Times New Roman"/>
              <a:ea typeface="Times New Roman"/>
              <a:cs typeface="Times New Roman"/>
              <a:sym typeface="Times New Roman"/>
            </a:endParaRPr>
          </a:p>
          <a:p>
            <a:pPr marL="0" lvl="0" indent="0" algn="l" rtl="0">
              <a:spcBef>
                <a:spcPts val="100"/>
              </a:spcBef>
              <a:spcAft>
                <a:spcPts val="0"/>
              </a:spcAft>
              <a:buNone/>
            </a:pPr>
            <a:endParaRPr/>
          </a:p>
        </p:txBody>
      </p:sp>
      <p:pic>
        <p:nvPicPr>
          <p:cNvPr id="89" name="Google Shape;89;p14"/>
          <p:cNvPicPr preferRelativeResize="0"/>
          <p:nvPr/>
        </p:nvPicPr>
        <p:blipFill>
          <a:blip r:embed="rId3">
            <a:alphaModFix/>
          </a:blip>
          <a:stretch>
            <a:fillRect/>
          </a:stretch>
        </p:blipFill>
        <p:spPr>
          <a:xfrm>
            <a:off x="6290650" y="1627163"/>
            <a:ext cx="2255533" cy="16898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44" name="Google Shape;144;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grpSp>
        <p:nvGrpSpPr>
          <p:cNvPr id="145" name="Google Shape;145;p23"/>
          <p:cNvGrpSpPr/>
          <p:nvPr/>
        </p:nvGrpSpPr>
        <p:grpSpPr>
          <a:xfrm>
            <a:off x="779363" y="716175"/>
            <a:ext cx="2486829" cy="3711155"/>
            <a:chOff x="1118224" y="283725"/>
            <a:chExt cx="2090826" cy="4076400"/>
          </a:xfrm>
        </p:grpSpPr>
        <p:sp>
          <p:nvSpPr>
            <p:cNvPr id="146" name="Google Shape;146;p23"/>
            <p:cNvSpPr/>
            <p:nvPr/>
          </p:nvSpPr>
          <p:spPr>
            <a:xfrm>
              <a:off x="1178650" y="283725"/>
              <a:ext cx="2030400" cy="4076400"/>
            </a:xfrm>
            <a:prstGeom prst="rect">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a:off x="1118224" y="341749"/>
              <a:ext cx="2048100" cy="2490600"/>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a:off x="1233923" y="1225061"/>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D7E74"/>
                  </a:solidFill>
                  <a:latin typeface="Roboto Medium"/>
                  <a:ea typeface="Roboto Medium"/>
                  <a:cs typeface="Roboto Medium"/>
                  <a:sym typeface="Roboto Medium"/>
                </a:rPr>
                <a:t>Logistic regression</a:t>
              </a:r>
              <a:endParaRPr sz="1200">
                <a:solidFill>
                  <a:srgbClr val="1D7E74"/>
                </a:solidFill>
                <a:latin typeface="Roboto Medium"/>
                <a:ea typeface="Roboto Medium"/>
                <a:cs typeface="Roboto Medium"/>
                <a:sym typeface="Roboto Medium"/>
              </a:endParaRPr>
            </a:p>
          </p:txBody>
        </p:sp>
        <p:sp>
          <p:nvSpPr>
            <p:cNvPr id="149" name="Google Shape;149;p23"/>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800">
                <a:solidFill>
                  <a:srgbClr val="1D7E74"/>
                </a:solidFill>
                <a:latin typeface="Roboto"/>
                <a:ea typeface="Roboto"/>
                <a:cs typeface="Roboto"/>
                <a:sym typeface="Roboto"/>
              </a:endParaRPr>
            </a:p>
          </p:txBody>
        </p:sp>
        <p:sp>
          <p:nvSpPr>
            <p:cNvPr id="150" name="Google Shape;150;p23"/>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1D7E74"/>
                  </a:solidFill>
                  <a:latin typeface="Roboto"/>
                  <a:ea typeface="Roboto"/>
                  <a:cs typeface="Roboto"/>
                  <a:sym typeface="Roboto"/>
                </a:rPr>
                <a:t>64</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51" name="Google Shape;151;p23"/>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a:highlight>
                    <a:srgbClr val="FFFFFF"/>
                  </a:highlight>
                  <a:latin typeface="Times New Roman"/>
                  <a:ea typeface="Times New Roman"/>
                  <a:cs typeface="Times New Roman"/>
                  <a:sym typeface="Times New Roman"/>
                </a:rPr>
                <a:t>A 64% accuracy, 31% F1 Score and AUC  of 62% are observed which are not up to the mark</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800">
                <a:solidFill>
                  <a:srgbClr val="FFFFFF"/>
                </a:solidFill>
                <a:latin typeface="Roboto"/>
                <a:ea typeface="Roboto"/>
                <a:cs typeface="Roboto"/>
                <a:sym typeface="Roboto"/>
              </a:endParaRPr>
            </a:p>
          </p:txBody>
        </p:sp>
      </p:grpSp>
      <p:grpSp>
        <p:nvGrpSpPr>
          <p:cNvPr id="153" name="Google Shape;153;p23"/>
          <p:cNvGrpSpPr/>
          <p:nvPr/>
        </p:nvGrpSpPr>
        <p:grpSpPr>
          <a:xfrm>
            <a:off x="3328581" y="716175"/>
            <a:ext cx="2486829" cy="3711155"/>
            <a:chOff x="1118224" y="283725"/>
            <a:chExt cx="2090826" cy="4076400"/>
          </a:xfrm>
        </p:grpSpPr>
        <p:sp>
          <p:nvSpPr>
            <p:cNvPr id="154" name="Google Shape;154;p23"/>
            <p:cNvSpPr/>
            <p:nvPr/>
          </p:nvSpPr>
          <p:spPr>
            <a:xfrm>
              <a:off x="1178650" y="283725"/>
              <a:ext cx="2030400" cy="4076400"/>
            </a:xfrm>
            <a:prstGeom prst="rect">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3"/>
            <p:cNvSpPr/>
            <p:nvPr/>
          </p:nvSpPr>
          <p:spPr>
            <a:xfrm>
              <a:off x="1118224" y="341749"/>
              <a:ext cx="2048100" cy="2490600"/>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1233923" y="1225061"/>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D7E74"/>
                  </a:solidFill>
                  <a:latin typeface="Roboto Medium"/>
                  <a:ea typeface="Roboto Medium"/>
                  <a:cs typeface="Roboto Medium"/>
                  <a:sym typeface="Roboto Medium"/>
                </a:rPr>
                <a:t>Support Vector Machines</a:t>
              </a:r>
              <a:endParaRPr sz="1200">
                <a:solidFill>
                  <a:srgbClr val="1D7E74"/>
                </a:solidFill>
                <a:latin typeface="Roboto Medium"/>
                <a:ea typeface="Roboto Medium"/>
                <a:cs typeface="Roboto Medium"/>
                <a:sym typeface="Roboto Medium"/>
              </a:endParaRPr>
            </a:p>
          </p:txBody>
        </p:sp>
        <p:sp>
          <p:nvSpPr>
            <p:cNvPr id="157" name="Google Shape;157;p23"/>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rgbClr val="1D7E74"/>
                  </a:solidFill>
                  <a:latin typeface="Roboto"/>
                  <a:ea typeface="Roboto"/>
                  <a:cs typeface="Roboto"/>
                  <a:sym typeface="Roboto"/>
                </a:rPr>
                <a:t>.</a:t>
              </a:r>
              <a:endParaRPr sz="700">
                <a:solidFill>
                  <a:srgbClr val="1D7E74"/>
                </a:solidFill>
                <a:latin typeface="Roboto"/>
                <a:ea typeface="Roboto"/>
                <a:cs typeface="Roboto"/>
                <a:sym typeface="Roboto"/>
              </a:endParaRPr>
            </a:p>
          </p:txBody>
        </p:sp>
        <p:sp>
          <p:nvSpPr>
            <p:cNvPr id="158" name="Google Shape;158;p23"/>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1D7E74"/>
                  </a:solidFill>
                  <a:latin typeface="Roboto"/>
                  <a:ea typeface="Roboto"/>
                  <a:cs typeface="Roboto"/>
                  <a:sym typeface="Roboto"/>
                </a:rPr>
                <a:t>65.4</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59" name="Google Shape;159;p23"/>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3"/>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a:highlight>
                    <a:srgbClr val="FFFFFF"/>
                  </a:highlight>
                  <a:latin typeface="Times New Roman"/>
                  <a:ea typeface="Times New Roman"/>
                  <a:cs typeface="Times New Roman"/>
                  <a:sym typeface="Times New Roman"/>
                </a:rPr>
                <a:t>A 65.4% accuracy, 32.5% F1 Score and AUC  of 67% are observed which are not up to the mark</a:t>
              </a:r>
              <a:endParaRPr sz="1200">
                <a:highlight>
                  <a:srgbClr val="FFFFFF"/>
                </a:highlight>
                <a:latin typeface="Times New Roman"/>
                <a:ea typeface="Times New Roman"/>
                <a:cs typeface="Times New Roman"/>
                <a:sym typeface="Times New Roman"/>
              </a:endParaRPr>
            </a:p>
            <a:p>
              <a:pPr marL="457200" lvl="0" indent="-279400" algn="l" rtl="0">
                <a:lnSpc>
                  <a:spcPct val="115000"/>
                </a:lnSpc>
                <a:spcBef>
                  <a:spcPts val="1200"/>
                </a:spcBef>
                <a:spcAft>
                  <a:spcPts val="0"/>
                </a:spcAft>
                <a:buClr>
                  <a:srgbClr val="FFFFFF"/>
                </a:buClr>
                <a:buSzPts val="800"/>
                <a:buFont typeface="Roboto"/>
                <a:buChar char="●"/>
              </a:pPr>
              <a:endParaRPr sz="800">
                <a:solidFill>
                  <a:srgbClr val="FFFFFF"/>
                </a:solidFill>
                <a:latin typeface="Roboto"/>
                <a:ea typeface="Roboto"/>
                <a:cs typeface="Roboto"/>
                <a:sym typeface="Roboto"/>
              </a:endParaRPr>
            </a:p>
          </p:txBody>
        </p:sp>
      </p:grpSp>
      <p:grpSp>
        <p:nvGrpSpPr>
          <p:cNvPr id="161" name="Google Shape;161;p23"/>
          <p:cNvGrpSpPr/>
          <p:nvPr/>
        </p:nvGrpSpPr>
        <p:grpSpPr>
          <a:xfrm>
            <a:off x="5877800" y="716175"/>
            <a:ext cx="2486829" cy="3711155"/>
            <a:chOff x="1118224" y="283725"/>
            <a:chExt cx="2090826" cy="4076400"/>
          </a:xfrm>
        </p:grpSpPr>
        <p:sp>
          <p:nvSpPr>
            <p:cNvPr id="162" name="Google Shape;162;p23"/>
            <p:cNvSpPr/>
            <p:nvPr/>
          </p:nvSpPr>
          <p:spPr>
            <a:xfrm>
              <a:off x="1178650" y="283725"/>
              <a:ext cx="2030400" cy="4076400"/>
            </a:xfrm>
            <a:prstGeom prst="rect">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1118224" y="341749"/>
              <a:ext cx="2048100" cy="2490600"/>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1233923" y="1225061"/>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D7E74"/>
                  </a:solidFill>
                  <a:latin typeface="Roboto Medium"/>
                  <a:ea typeface="Roboto Medium"/>
                  <a:cs typeface="Roboto Medium"/>
                  <a:sym typeface="Roboto Medium"/>
                </a:rPr>
                <a:t>Decesion Tree</a:t>
              </a:r>
              <a:endParaRPr sz="1200">
                <a:solidFill>
                  <a:srgbClr val="1D7E74"/>
                </a:solidFill>
                <a:latin typeface="Roboto Medium"/>
                <a:ea typeface="Roboto Medium"/>
                <a:cs typeface="Roboto Medium"/>
                <a:sym typeface="Roboto Medium"/>
              </a:endParaRPr>
            </a:p>
          </p:txBody>
        </p:sp>
        <p:sp>
          <p:nvSpPr>
            <p:cNvPr id="165" name="Google Shape;165;p23"/>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rgbClr val="1D7E74"/>
                </a:solidFill>
                <a:latin typeface="Roboto"/>
                <a:ea typeface="Roboto"/>
                <a:cs typeface="Roboto"/>
                <a:sym typeface="Roboto"/>
              </a:endParaRPr>
            </a:p>
          </p:txBody>
        </p:sp>
        <p:sp>
          <p:nvSpPr>
            <p:cNvPr id="166" name="Google Shape;166;p23"/>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1D7E74"/>
                  </a:solidFill>
                  <a:latin typeface="Roboto"/>
                  <a:ea typeface="Roboto"/>
                  <a:cs typeface="Roboto"/>
                  <a:sym typeface="Roboto"/>
                </a:rPr>
                <a:t>72.2</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67" name="Google Shape;167;p23"/>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a:highlight>
                    <a:srgbClr val="FFFFFF"/>
                  </a:highlight>
                  <a:latin typeface="Times New Roman"/>
                  <a:ea typeface="Times New Roman"/>
                  <a:cs typeface="Times New Roman"/>
                  <a:sym typeface="Times New Roman"/>
                </a:rPr>
                <a:t>A 72.2% accuracy, 24.4% F1 Score and AUC  of 55.7% are observed which are really appreciated.  </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800">
                <a:solidFill>
                  <a:srgbClr val="FFFFFF"/>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4" name="Google Shape;174;p2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grpSp>
        <p:nvGrpSpPr>
          <p:cNvPr id="175" name="Google Shape;175;p24"/>
          <p:cNvGrpSpPr/>
          <p:nvPr/>
        </p:nvGrpSpPr>
        <p:grpSpPr>
          <a:xfrm>
            <a:off x="779363" y="716175"/>
            <a:ext cx="2486829" cy="3711155"/>
            <a:chOff x="1118224" y="283725"/>
            <a:chExt cx="2090826" cy="4076400"/>
          </a:xfrm>
        </p:grpSpPr>
        <p:sp>
          <p:nvSpPr>
            <p:cNvPr id="176" name="Google Shape;176;p24"/>
            <p:cNvSpPr/>
            <p:nvPr/>
          </p:nvSpPr>
          <p:spPr>
            <a:xfrm>
              <a:off x="1178650" y="283725"/>
              <a:ext cx="2030400" cy="4076400"/>
            </a:xfrm>
            <a:prstGeom prst="rect">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a:off x="1118224" y="341749"/>
              <a:ext cx="2048100" cy="2490600"/>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4"/>
            <p:cNvSpPr/>
            <p:nvPr/>
          </p:nvSpPr>
          <p:spPr>
            <a:xfrm>
              <a:off x="1233923" y="1225061"/>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D7E74"/>
                  </a:solidFill>
                  <a:latin typeface="Roboto Medium"/>
                  <a:ea typeface="Roboto Medium"/>
                  <a:cs typeface="Roboto Medium"/>
                  <a:sym typeface="Roboto Medium"/>
                </a:rPr>
                <a:t>K-nearest Neighbour</a:t>
              </a:r>
              <a:endParaRPr sz="1200">
                <a:solidFill>
                  <a:srgbClr val="1D7E74"/>
                </a:solidFill>
                <a:latin typeface="Roboto Medium"/>
                <a:ea typeface="Roboto Medium"/>
                <a:cs typeface="Roboto Medium"/>
                <a:sym typeface="Roboto Medium"/>
              </a:endParaRPr>
            </a:p>
          </p:txBody>
        </p:sp>
        <p:sp>
          <p:nvSpPr>
            <p:cNvPr id="179" name="Google Shape;179;p24"/>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a:solidFill>
                    <a:srgbClr val="1D7E74"/>
                  </a:solidFill>
                  <a:latin typeface="Roboto"/>
                  <a:ea typeface="Roboto"/>
                  <a:cs typeface="Roboto"/>
                  <a:sym typeface="Roboto"/>
                </a:rPr>
                <a:t>.</a:t>
              </a:r>
              <a:endParaRPr sz="800">
                <a:solidFill>
                  <a:srgbClr val="1D7E74"/>
                </a:solidFill>
                <a:latin typeface="Roboto"/>
                <a:ea typeface="Roboto"/>
                <a:cs typeface="Roboto"/>
                <a:sym typeface="Roboto"/>
              </a:endParaRPr>
            </a:p>
          </p:txBody>
        </p:sp>
        <p:sp>
          <p:nvSpPr>
            <p:cNvPr id="180" name="Google Shape;180;p24"/>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1D7E74"/>
                  </a:solidFill>
                  <a:latin typeface="Roboto"/>
                  <a:ea typeface="Roboto"/>
                  <a:cs typeface="Roboto"/>
                  <a:sym typeface="Roboto"/>
                </a:rPr>
                <a:t>66.3</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81" name="Google Shape;181;p24"/>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200">
                  <a:highlight>
                    <a:srgbClr val="FFFFFF"/>
                  </a:highlight>
                  <a:latin typeface="Times New Roman"/>
                  <a:ea typeface="Times New Roman"/>
                  <a:cs typeface="Times New Roman"/>
                  <a:sym typeface="Times New Roman"/>
                </a:rPr>
                <a:t>A 66.3% accuracy, 27.3% F1 Score and AUC  of  57.9% are observed which are much better than LR and SVM</a:t>
              </a:r>
              <a:endParaRPr sz="1200">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800">
                <a:solidFill>
                  <a:srgbClr val="FFFFFF"/>
                </a:solidFill>
                <a:latin typeface="Roboto"/>
                <a:ea typeface="Roboto"/>
                <a:cs typeface="Roboto"/>
                <a:sym typeface="Roboto"/>
              </a:endParaRPr>
            </a:p>
          </p:txBody>
        </p:sp>
      </p:grpSp>
      <p:grpSp>
        <p:nvGrpSpPr>
          <p:cNvPr id="183" name="Google Shape;183;p24"/>
          <p:cNvGrpSpPr/>
          <p:nvPr/>
        </p:nvGrpSpPr>
        <p:grpSpPr>
          <a:xfrm>
            <a:off x="3328581" y="716175"/>
            <a:ext cx="2486829" cy="3711155"/>
            <a:chOff x="1118224" y="283725"/>
            <a:chExt cx="2090826" cy="4076400"/>
          </a:xfrm>
        </p:grpSpPr>
        <p:sp>
          <p:nvSpPr>
            <p:cNvPr id="184" name="Google Shape;184;p24"/>
            <p:cNvSpPr/>
            <p:nvPr/>
          </p:nvSpPr>
          <p:spPr>
            <a:xfrm>
              <a:off x="1178650" y="283725"/>
              <a:ext cx="2030400" cy="4076400"/>
            </a:xfrm>
            <a:prstGeom prst="rect">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a:off x="1118224" y="341749"/>
              <a:ext cx="2048100" cy="2490600"/>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p:nvPr/>
          </p:nvSpPr>
          <p:spPr>
            <a:xfrm>
              <a:off x="1233923" y="1225061"/>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D7E74"/>
                  </a:solidFill>
                  <a:latin typeface="Roboto Medium"/>
                  <a:ea typeface="Roboto Medium"/>
                  <a:cs typeface="Roboto Medium"/>
                  <a:sym typeface="Roboto Medium"/>
                </a:rPr>
                <a:t>Random Forests</a:t>
              </a:r>
              <a:endParaRPr sz="1200">
                <a:solidFill>
                  <a:srgbClr val="1D7E74"/>
                </a:solidFill>
                <a:latin typeface="Roboto Medium"/>
                <a:ea typeface="Roboto Medium"/>
                <a:cs typeface="Roboto Medium"/>
                <a:sym typeface="Roboto Medium"/>
              </a:endParaRPr>
            </a:p>
          </p:txBody>
        </p:sp>
        <p:sp>
          <p:nvSpPr>
            <p:cNvPr id="187" name="Google Shape;187;p24"/>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rgbClr val="1D7E74"/>
                </a:solidFill>
                <a:latin typeface="Roboto"/>
                <a:ea typeface="Roboto"/>
                <a:cs typeface="Roboto"/>
                <a:sym typeface="Roboto"/>
              </a:endParaRPr>
            </a:p>
          </p:txBody>
        </p:sp>
        <p:sp>
          <p:nvSpPr>
            <p:cNvPr id="188" name="Google Shape;188;p24"/>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1D7E74"/>
                  </a:solidFill>
                  <a:latin typeface="Roboto"/>
                  <a:ea typeface="Roboto"/>
                  <a:cs typeface="Roboto"/>
                  <a:sym typeface="Roboto"/>
                </a:rPr>
                <a:t>75.1</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89" name="Google Shape;189;p24"/>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None/>
              </a:pPr>
              <a:r>
                <a:rPr lang="en" sz="1200">
                  <a:highlight>
                    <a:srgbClr val="FFFFFF"/>
                  </a:highlight>
                  <a:latin typeface="Times New Roman"/>
                  <a:ea typeface="Times New Roman"/>
                  <a:cs typeface="Times New Roman"/>
                  <a:sym typeface="Times New Roman"/>
                </a:rPr>
                <a:t>A 75.1% accuracy, 30% F1 Score and AUC  of  60% are observed which are much better than LR and SVM and is the current best</a:t>
              </a:r>
              <a:endParaRPr sz="700">
                <a:solidFill>
                  <a:srgbClr val="FFFFFF"/>
                </a:solidFill>
                <a:latin typeface="Roboto"/>
                <a:ea typeface="Roboto"/>
                <a:cs typeface="Roboto"/>
                <a:sym typeface="Roboto"/>
              </a:endParaRPr>
            </a:p>
          </p:txBody>
        </p:sp>
      </p:grpSp>
      <p:grpSp>
        <p:nvGrpSpPr>
          <p:cNvPr id="191" name="Google Shape;191;p24"/>
          <p:cNvGrpSpPr/>
          <p:nvPr/>
        </p:nvGrpSpPr>
        <p:grpSpPr>
          <a:xfrm>
            <a:off x="5877800" y="716175"/>
            <a:ext cx="2486829" cy="3711155"/>
            <a:chOff x="1118224" y="283725"/>
            <a:chExt cx="2090826" cy="4076400"/>
          </a:xfrm>
        </p:grpSpPr>
        <p:sp>
          <p:nvSpPr>
            <p:cNvPr id="192" name="Google Shape;192;p24"/>
            <p:cNvSpPr/>
            <p:nvPr/>
          </p:nvSpPr>
          <p:spPr>
            <a:xfrm>
              <a:off x="1178650" y="283725"/>
              <a:ext cx="2030400" cy="4076400"/>
            </a:xfrm>
            <a:prstGeom prst="rect">
              <a:avLst/>
            </a:prstGeom>
            <a:solidFill>
              <a:srgbClr val="1B7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a:off x="1118224" y="341749"/>
              <a:ext cx="2048100" cy="2490600"/>
            </a:xfrm>
            <a:prstGeom prst="rect">
              <a:avLst/>
            </a:prstGeom>
            <a:solidFill>
              <a:srgbClr val="FFFFFF"/>
            </a:solidFill>
            <a:ln w="19050" cap="flat" cmpd="sng">
              <a:solidFill>
                <a:srgbClr val="1D7E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a:off x="1233923" y="1225061"/>
              <a:ext cx="1815000" cy="6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D7E74"/>
                  </a:solidFill>
                  <a:latin typeface="Roboto Medium"/>
                  <a:ea typeface="Roboto Medium"/>
                  <a:cs typeface="Roboto Medium"/>
                  <a:sym typeface="Roboto Medium"/>
                </a:rPr>
                <a:t>Gradient Boosting</a:t>
              </a:r>
              <a:endParaRPr sz="1200">
                <a:solidFill>
                  <a:srgbClr val="1D7E74"/>
                </a:solidFill>
                <a:latin typeface="Roboto Medium"/>
                <a:ea typeface="Roboto Medium"/>
                <a:cs typeface="Roboto Medium"/>
                <a:sym typeface="Roboto Medium"/>
              </a:endParaRPr>
            </a:p>
          </p:txBody>
        </p:sp>
        <p:sp>
          <p:nvSpPr>
            <p:cNvPr id="195" name="Google Shape;195;p24"/>
            <p:cNvSpPr/>
            <p:nvPr/>
          </p:nvSpPr>
          <p:spPr>
            <a:xfrm>
              <a:off x="1233923" y="1846625"/>
              <a:ext cx="1815000" cy="829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a:solidFill>
                  <a:srgbClr val="1D7E74"/>
                </a:solidFill>
                <a:latin typeface="Roboto"/>
                <a:ea typeface="Roboto"/>
                <a:cs typeface="Roboto"/>
                <a:sym typeface="Roboto"/>
              </a:endParaRPr>
            </a:p>
          </p:txBody>
        </p:sp>
        <p:sp>
          <p:nvSpPr>
            <p:cNvPr id="196" name="Google Shape;196;p24"/>
            <p:cNvSpPr/>
            <p:nvPr/>
          </p:nvSpPr>
          <p:spPr>
            <a:xfrm>
              <a:off x="1233850" y="470600"/>
              <a:ext cx="1815000" cy="67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solidFill>
                    <a:srgbClr val="1D7E74"/>
                  </a:solidFill>
                  <a:latin typeface="Roboto"/>
                  <a:ea typeface="Roboto"/>
                  <a:cs typeface="Roboto"/>
                  <a:sym typeface="Roboto"/>
                </a:rPr>
                <a:t>73.6</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97" name="Google Shape;197;p24"/>
            <p:cNvSpPr/>
            <p:nvPr/>
          </p:nvSpPr>
          <p:spPr>
            <a:xfrm rot="5400000">
              <a:off x="1938871" y="2785391"/>
              <a:ext cx="389100" cy="278100"/>
            </a:xfrm>
            <a:prstGeom prst="rightArrow">
              <a:avLst>
                <a:gd name="adj1" fmla="val 34239"/>
                <a:gd name="adj2" fmla="val 57035"/>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1118308" y="3172455"/>
              <a:ext cx="2030400" cy="1085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1200"/>
                </a:spcAft>
                <a:buNone/>
              </a:pPr>
              <a:r>
                <a:rPr lang="en" sz="1200">
                  <a:highlight>
                    <a:srgbClr val="FFFFFF"/>
                  </a:highlight>
                  <a:latin typeface="Times New Roman"/>
                  <a:ea typeface="Times New Roman"/>
                  <a:cs typeface="Times New Roman"/>
                  <a:sym typeface="Times New Roman"/>
                </a:rPr>
                <a:t>A 73.6% accuracy, 32.7% F1 Score and AUC  of  62.5% are observed  which can said as 2nd best,</a:t>
              </a:r>
              <a:endParaRPr sz="700">
                <a:solidFill>
                  <a:srgbClr val="FFFFFF"/>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highlight>
                  <a:srgbClr val="FFFFFF"/>
                </a:highlight>
                <a:latin typeface="Times New Roman"/>
                <a:ea typeface="Times New Roman"/>
                <a:cs typeface="Times New Roman"/>
                <a:sym typeface="Times New Roman"/>
              </a:rPr>
              <a:t>Hyperparameter tuning for best classifier</a:t>
            </a:r>
            <a:endParaRPr sz="4000"/>
          </a:p>
        </p:txBody>
      </p:sp>
      <p:sp>
        <p:nvSpPr>
          <p:cNvPr id="204" name="Google Shape;204;p2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solidFill>
                  <a:srgbClr val="292929"/>
                </a:solidFill>
                <a:highlight>
                  <a:srgbClr val="FFFFFF"/>
                </a:highlight>
                <a:latin typeface="Georgia"/>
                <a:ea typeface="Georgia"/>
                <a:cs typeface="Georgia"/>
                <a:sym typeface="Georgia"/>
              </a:rPr>
              <a:t>Choosing appropriate hyperparameters plays a crucial role in the success of our neural network architecture. </a:t>
            </a:r>
            <a:endParaRPr sz="1900">
              <a:solidFill>
                <a:srgbClr val="292929"/>
              </a:solidFill>
              <a:highlight>
                <a:srgbClr val="FFFFFF"/>
              </a:highlight>
              <a:latin typeface="Georgia"/>
              <a:ea typeface="Georgia"/>
              <a:cs typeface="Georgia"/>
              <a:sym typeface="Georgia"/>
            </a:endParaRPr>
          </a:p>
          <a:p>
            <a:pPr marL="0" lvl="0" indent="0" algn="l" rtl="0">
              <a:spcBef>
                <a:spcPts val="1600"/>
              </a:spcBef>
              <a:spcAft>
                <a:spcPts val="0"/>
              </a:spcAft>
              <a:buNone/>
            </a:pPr>
            <a:r>
              <a:rPr lang="en" sz="1900">
                <a:solidFill>
                  <a:srgbClr val="292929"/>
                </a:solidFill>
                <a:highlight>
                  <a:srgbClr val="FFFFFF"/>
                </a:highlight>
                <a:latin typeface="Georgia"/>
                <a:ea typeface="Georgia"/>
                <a:cs typeface="Georgia"/>
                <a:sym typeface="Georgia"/>
              </a:rPr>
              <a:t>Since it makes a huge impact on the learned model. For example, if the learning rate is too low, the model will miss the important patterns in the data. If it is high, it may have collisions.</a:t>
            </a:r>
            <a:r>
              <a:rPr lang="en" sz="1900" i="1">
                <a:solidFill>
                  <a:srgbClr val="292929"/>
                </a:solidFill>
                <a:highlight>
                  <a:srgbClr val="FFFFFF"/>
                </a:highlight>
                <a:latin typeface="Georgia"/>
                <a:ea typeface="Georgia"/>
                <a:cs typeface="Georgia"/>
                <a:sym typeface="Georgia"/>
              </a:rPr>
              <a:t> </a:t>
            </a:r>
            <a:endParaRPr sz="1900" i="1">
              <a:solidFill>
                <a:srgbClr val="292929"/>
              </a:solidFill>
              <a:highlight>
                <a:srgbClr val="FFFFFF"/>
              </a:highlight>
              <a:latin typeface="Georgia"/>
              <a:ea typeface="Georgia"/>
              <a:cs typeface="Georgia"/>
              <a:sym typeface="Georgia"/>
            </a:endParaRPr>
          </a:p>
          <a:p>
            <a:pPr marL="0" lvl="0" indent="0" algn="l" rtl="0">
              <a:spcBef>
                <a:spcPts val="1600"/>
              </a:spcBef>
              <a:spcAft>
                <a:spcPts val="0"/>
              </a:spcAft>
              <a:buNone/>
            </a:pPr>
            <a:r>
              <a:rPr lang="en" sz="1900">
                <a:solidFill>
                  <a:srgbClr val="292929"/>
                </a:solidFill>
                <a:highlight>
                  <a:srgbClr val="FFFFFF"/>
                </a:highlight>
                <a:latin typeface="Georgia"/>
                <a:ea typeface="Georgia"/>
                <a:cs typeface="Georgia"/>
                <a:sym typeface="Georgia"/>
              </a:rPr>
              <a:t>Efficiently search the space of possible hyperparameters</a:t>
            </a:r>
            <a:endParaRPr sz="1900">
              <a:solidFill>
                <a:srgbClr val="292929"/>
              </a:solidFill>
              <a:highlight>
                <a:srgbClr val="FFFFFF"/>
              </a:highlight>
              <a:latin typeface="Georgia"/>
              <a:ea typeface="Georgia"/>
              <a:cs typeface="Georgia"/>
              <a:sym typeface="Georgia"/>
            </a:endParaRPr>
          </a:p>
          <a:p>
            <a:pPr marL="0" lvl="0" indent="0" algn="l" rtl="0">
              <a:lnSpc>
                <a:spcPct val="218181"/>
              </a:lnSpc>
              <a:spcBef>
                <a:spcPts val="1700"/>
              </a:spcBef>
              <a:spcAft>
                <a:spcPts val="0"/>
              </a:spcAft>
              <a:buNone/>
            </a:pPr>
            <a:r>
              <a:rPr lang="en" sz="1900">
                <a:solidFill>
                  <a:srgbClr val="292929"/>
                </a:solidFill>
                <a:highlight>
                  <a:srgbClr val="FFFFFF"/>
                </a:highlight>
                <a:latin typeface="Georgia"/>
                <a:ea typeface="Georgia"/>
                <a:cs typeface="Georgia"/>
                <a:sym typeface="Georgia"/>
              </a:rPr>
              <a:t>Easy to manage a large set of experiments for hyperparameter tuning</a:t>
            </a:r>
            <a:endParaRPr sz="1900">
              <a:solidFill>
                <a:srgbClr val="292929"/>
              </a:solidFill>
              <a:highlight>
                <a:srgbClr val="FFFFFF"/>
              </a:highlight>
              <a:latin typeface="Georgia"/>
              <a:ea typeface="Georgia"/>
              <a:cs typeface="Georgia"/>
              <a:sym typeface="Georgia"/>
            </a:endParaRPr>
          </a:p>
          <a:p>
            <a:pPr marL="0" lvl="0" indent="0" algn="l" rtl="0">
              <a:spcBef>
                <a:spcPts val="0"/>
              </a:spcBef>
              <a:spcAft>
                <a:spcPts val="1600"/>
              </a:spcAft>
              <a:buNone/>
            </a:pP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0" name="Google Shape;210;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grpSp>
        <p:nvGrpSpPr>
          <p:cNvPr id="211" name="Google Shape;211;p26"/>
          <p:cNvGrpSpPr/>
          <p:nvPr/>
        </p:nvGrpSpPr>
        <p:grpSpPr>
          <a:xfrm>
            <a:off x="3027388" y="856807"/>
            <a:ext cx="3339000" cy="3339000"/>
            <a:chOff x="2902488" y="902232"/>
            <a:chExt cx="3339000" cy="3339000"/>
          </a:xfrm>
        </p:grpSpPr>
        <p:sp>
          <p:nvSpPr>
            <p:cNvPr id="212" name="Google Shape;212;p26"/>
            <p:cNvSpPr/>
            <p:nvPr/>
          </p:nvSpPr>
          <p:spPr>
            <a:xfrm rot="-5400000">
              <a:off x="2902488" y="902232"/>
              <a:ext cx="3339000" cy="3339000"/>
            </a:xfrm>
            <a:prstGeom prst="ellipse">
              <a:avLst/>
            </a:prstGeom>
            <a:noFill/>
            <a:ln w="19050" cap="flat" cmpd="sng">
              <a:solidFill>
                <a:srgbClr val="1D7E7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3123875" y="1123625"/>
              <a:ext cx="2896500" cy="2896200"/>
            </a:xfrm>
            <a:prstGeom prst="pie">
              <a:avLst>
                <a:gd name="adj1" fmla="val 2689583"/>
                <a:gd name="adj2" fmla="val 13510993"/>
              </a:avLst>
            </a:prstGeom>
            <a:solidFill>
              <a:srgbClr val="83E3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6"/>
          <p:cNvGrpSpPr/>
          <p:nvPr/>
        </p:nvGrpSpPr>
        <p:grpSpPr>
          <a:xfrm>
            <a:off x="3664038" y="1663782"/>
            <a:ext cx="1815900" cy="1815900"/>
            <a:chOff x="3664038" y="1663782"/>
            <a:chExt cx="1815900" cy="1815900"/>
          </a:xfrm>
        </p:grpSpPr>
        <p:sp>
          <p:nvSpPr>
            <p:cNvPr id="215" name="Google Shape;215;p26"/>
            <p:cNvSpPr/>
            <p:nvPr/>
          </p:nvSpPr>
          <p:spPr>
            <a:xfrm>
              <a:off x="3664038" y="1663782"/>
              <a:ext cx="1815900" cy="1815900"/>
            </a:xfrm>
            <a:prstGeom prst="ellipse">
              <a:avLst/>
            </a:prstGeom>
            <a:solidFill>
              <a:srgbClr val="1B786E"/>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txBox="1"/>
            <p:nvPr/>
          </p:nvSpPr>
          <p:spPr>
            <a:xfrm>
              <a:off x="3899988" y="2158482"/>
              <a:ext cx="1344000" cy="826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900" b="1">
                  <a:solidFill>
                    <a:srgbClr val="FFD966"/>
                  </a:solidFill>
                  <a:latin typeface="Roboto"/>
                  <a:ea typeface="Roboto"/>
                  <a:cs typeface="Roboto"/>
                  <a:sym typeface="Roboto"/>
                </a:rPr>
                <a:t>Hyper Parameter Tuning</a:t>
              </a:r>
              <a:endParaRPr sz="1900" b="1">
                <a:solidFill>
                  <a:srgbClr val="FFD966"/>
                </a:solidFill>
                <a:latin typeface="Roboto"/>
                <a:ea typeface="Roboto"/>
                <a:cs typeface="Roboto"/>
                <a:sym typeface="Roboto"/>
              </a:endParaRPr>
            </a:p>
          </p:txBody>
        </p:sp>
      </p:grpSp>
      <p:grpSp>
        <p:nvGrpSpPr>
          <p:cNvPr id="217" name="Google Shape;217;p26"/>
          <p:cNvGrpSpPr/>
          <p:nvPr/>
        </p:nvGrpSpPr>
        <p:grpSpPr>
          <a:xfrm>
            <a:off x="658451" y="93"/>
            <a:ext cx="3269916" cy="2702276"/>
            <a:chOff x="2859873" y="853971"/>
            <a:chExt cx="1068600" cy="1068600"/>
          </a:xfrm>
        </p:grpSpPr>
        <p:sp>
          <p:nvSpPr>
            <p:cNvPr id="218" name="Google Shape;218;p26"/>
            <p:cNvSpPr/>
            <p:nvPr/>
          </p:nvSpPr>
          <p:spPr>
            <a:xfrm>
              <a:off x="2859873" y="853971"/>
              <a:ext cx="1068600" cy="1068600"/>
            </a:xfrm>
            <a:prstGeom prst="ellipse">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txBox="1"/>
            <p:nvPr/>
          </p:nvSpPr>
          <p:spPr>
            <a:xfrm>
              <a:off x="3012800" y="1022197"/>
              <a:ext cx="762600" cy="732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4000" b="1">
                  <a:solidFill>
                    <a:srgbClr val="FF0000"/>
                  </a:solidFill>
                  <a:latin typeface="Roboto"/>
                  <a:ea typeface="Roboto"/>
                  <a:cs typeface="Roboto"/>
                  <a:sym typeface="Roboto"/>
                </a:rPr>
                <a:t>Random Forests</a:t>
              </a:r>
              <a:endParaRPr sz="4000" b="1">
                <a:solidFill>
                  <a:srgbClr val="FF0000"/>
                </a:solidFill>
                <a:latin typeface="Roboto"/>
                <a:ea typeface="Roboto"/>
                <a:cs typeface="Roboto"/>
                <a:sym typeface="Roboto"/>
              </a:endParaRPr>
            </a:p>
            <a:p>
              <a:pPr marL="0" lvl="0" indent="0" algn="l" rtl="0">
                <a:lnSpc>
                  <a:spcPct val="115000"/>
                </a:lnSpc>
                <a:spcBef>
                  <a:spcPts val="0"/>
                </a:spcBef>
                <a:spcAft>
                  <a:spcPts val="0"/>
                </a:spcAft>
                <a:buNone/>
              </a:pPr>
              <a:r>
                <a:rPr lang="en" sz="4000" b="1">
                  <a:solidFill>
                    <a:srgbClr val="FF0000"/>
                  </a:solidFill>
                  <a:latin typeface="Roboto"/>
                  <a:ea typeface="Roboto"/>
                  <a:cs typeface="Roboto"/>
                  <a:sym typeface="Roboto"/>
                </a:rPr>
                <a:t>78.9</a:t>
              </a:r>
              <a:r>
                <a:rPr lang="en" sz="4000">
                  <a:solidFill>
                    <a:srgbClr val="FF0000"/>
                  </a:solidFill>
                  <a:latin typeface="Roboto Thin"/>
                  <a:ea typeface="Roboto Thin"/>
                  <a:cs typeface="Roboto Thin"/>
                  <a:sym typeface="Roboto Thin"/>
                </a:rPr>
                <a:t>%</a:t>
              </a:r>
              <a:r>
                <a:rPr lang="en" sz="800">
                  <a:solidFill>
                    <a:srgbClr val="FF0000"/>
                  </a:solidFill>
                  <a:latin typeface="Roboto"/>
                  <a:ea typeface="Roboto"/>
                  <a:cs typeface="Roboto"/>
                  <a:sym typeface="Roboto"/>
                </a:rPr>
                <a:t> </a:t>
              </a:r>
              <a:endParaRPr sz="800">
                <a:solidFill>
                  <a:srgbClr val="FF0000"/>
                </a:solidFill>
                <a:latin typeface="Roboto"/>
                <a:ea typeface="Roboto"/>
                <a:cs typeface="Roboto"/>
                <a:sym typeface="Roboto"/>
              </a:endParaRPr>
            </a:p>
          </p:txBody>
        </p:sp>
      </p:grpSp>
      <p:grpSp>
        <p:nvGrpSpPr>
          <p:cNvPr id="220" name="Google Shape;220;p26"/>
          <p:cNvGrpSpPr/>
          <p:nvPr/>
        </p:nvGrpSpPr>
        <p:grpSpPr>
          <a:xfrm>
            <a:off x="5214259" y="2452642"/>
            <a:ext cx="2892486" cy="2499990"/>
            <a:chOff x="5214448" y="3234278"/>
            <a:chExt cx="1068600" cy="1068600"/>
          </a:xfrm>
        </p:grpSpPr>
        <p:sp>
          <p:nvSpPr>
            <p:cNvPr id="221" name="Google Shape;221;p26"/>
            <p:cNvSpPr/>
            <p:nvPr/>
          </p:nvSpPr>
          <p:spPr>
            <a:xfrm>
              <a:off x="5214448" y="3234278"/>
              <a:ext cx="1068600" cy="1068600"/>
            </a:xfrm>
            <a:prstGeom prst="ellipse">
              <a:avLst/>
            </a:prstGeom>
            <a:solidFill>
              <a:srgbClr val="155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txBox="1"/>
            <p:nvPr/>
          </p:nvSpPr>
          <p:spPr>
            <a:xfrm>
              <a:off x="5367375" y="3402503"/>
              <a:ext cx="762600" cy="732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b="1">
                  <a:solidFill>
                    <a:srgbClr val="FF0000"/>
                  </a:solidFill>
                  <a:latin typeface="Roboto"/>
                  <a:ea typeface="Roboto"/>
                  <a:cs typeface="Roboto"/>
                  <a:sym typeface="Roboto"/>
                </a:rPr>
                <a:t>Gradient Boosting</a:t>
              </a:r>
              <a:endParaRPr sz="3600" b="1">
                <a:solidFill>
                  <a:srgbClr val="FF0000"/>
                </a:solidFill>
                <a:latin typeface="Roboto"/>
                <a:ea typeface="Roboto"/>
                <a:cs typeface="Roboto"/>
                <a:sym typeface="Roboto"/>
              </a:endParaRPr>
            </a:p>
            <a:p>
              <a:pPr marL="0" lvl="0" indent="0" algn="l" rtl="0">
                <a:spcBef>
                  <a:spcPts val="0"/>
                </a:spcBef>
                <a:spcAft>
                  <a:spcPts val="0"/>
                </a:spcAft>
                <a:buNone/>
              </a:pPr>
              <a:r>
                <a:rPr lang="en" sz="3600" b="1">
                  <a:solidFill>
                    <a:srgbClr val="FF0000"/>
                  </a:solidFill>
                  <a:latin typeface="Roboto"/>
                  <a:ea typeface="Roboto"/>
                  <a:cs typeface="Roboto"/>
                  <a:sym typeface="Roboto"/>
                </a:rPr>
                <a:t>75.1</a:t>
              </a:r>
              <a:r>
                <a:rPr lang="en" sz="3600">
                  <a:solidFill>
                    <a:srgbClr val="FF0000"/>
                  </a:solidFill>
                  <a:latin typeface="Roboto Thin"/>
                  <a:ea typeface="Roboto Thin"/>
                  <a:cs typeface="Roboto Thin"/>
                  <a:sym typeface="Roboto Thin"/>
                </a:rPr>
                <a:t>%</a:t>
              </a:r>
              <a:endParaRPr sz="3600">
                <a:solidFill>
                  <a:srgbClr val="FF0000"/>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28" name="Google Shape;228;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700" b="1">
                <a:solidFill>
                  <a:srgbClr val="000000"/>
                </a:solidFill>
                <a:highlight>
                  <a:srgbClr val="FFFFFF"/>
                </a:highlight>
                <a:latin typeface="Arial"/>
                <a:ea typeface="Arial"/>
                <a:cs typeface="Arial"/>
                <a:sym typeface="Arial"/>
              </a:rPr>
              <a:t>The 2 factors that we can control in our lifestyle are:</a:t>
            </a:r>
            <a:endParaRPr sz="1700" b="1">
              <a:solidFill>
                <a:srgbClr val="000000"/>
              </a:solidFill>
              <a:highlight>
                <a:srgbClr val="FFFFFF"/>
              </a:highlight>
              <a:latin typeface="Arial"/>
              <a:ea typeface="Arial"/>
              <a:cs typeface="Arial"/>
              <a:sym typeface="Arial"/>
            </a:endParaRPr>
          </a:p>
          <a:p>
            <a:pPr marL="0" lvl="0" indent="0" algn="just" rtl="0">
              <a:spcBef>
                <a:spcPts val="1200"/>
              </a:spcBef>
              <a:spcAft>
                <a:spcPts val="0"/>
              </a:spcAft>
              <a:buNone/>
            </a:pPr>
            <a:r>
              <a:rPr lang="en" sz="1700">
                <a:solidFill>
                  <a:srgbClr val="000000"/>
                </a:solidFill>
                <a:highlight>
                  <a:srgbClr val="FFFFFF"/>
                </a:highlight>
                <a:latin typeface="Arial"/>
                <a:ea typeface="Arial"/>
                <a:cs typeface="Arial"/>
                <a:sym typeface="Arial"/>
              </a:rPr>
              <a:t>Systolic Blood Pressure</a:t>
            </a:r>
            <a:r>
              <a:rPr lang="en" sz="1700" u="sng">
                <a:solidFill>
                  <a:srgbClr val="000000"/>
                </a:solidFill>
                <a:highlight>
                  <a:srgbClr val="FFFFFF"/>
                </a:highlight>
                <a:latin typeface="Arial"/>
                <a:ea typeface="Arial"/>
                <a:cs typeface="Arial"/>
                <a:sym typeface="Arial"/>
              </a:rPr>
              <a:t> </a:t>
            </a:r>
            <a:r>
              <a:rPr lang="en" sz="1700">
                <a:solidFill>
                  <a:srgbClr val="000000"/>
                </a:solidFill>
                <a:highlight>
                  <a:srgbClr val="FFFFFF"/>
                </a:highlight>
                <a:latin typeface="Arial"/>
                <a:ea typeface="Arial"/>
                <a:cs typeface="Arial"/>
                <a:sym typeface="Arial"/>
              </a:rPr>
              <a:t>is one of the most important factor to determine risk of cardiovascular disease. So keeping BP in control is essential.</a:t>
            </a:r>
            <a:endParaRPr sz="1700">
              <a:solidFill>
                <a:srgbClr val="000000"/>
              </a:solidFill>
              <a:highlight>
                <a:srgbClr val="FFFFFF"/>
              </a:highlight>
              <a:latin typeface="Arial"/>
              <a:ea typeface="Arial"/>
              <a:cs typeface="Arial"/>
              <a:sym typeface="Arial"/>
            </a:endParaRPr>
          </a:p>
          <a:p>
            <a:pPr marL="0" lvl="0" indent="0" algn="just" rtl="0">
              <a:spcBef>
                <a:spcPts val="1200"/>
              </a:spcBef>
              <a:spcAft>
                <a:spcPts val="0"/>
              </a:spcAft>
              <a:buNone/>
            </a:pPr>
            <a:r>
              <a:rPr lang="en" sz="1700">
                <a:solidFill>
                  <a:srgbClr val="000000"/>
                </a:solidFill>
                <a:highlight>
                  <a:srgbClr val="FFFFFF"/>
                </a:highlight>
                <a:latin typeface="Arial"/>
                <a:ea typeface="Arial"/>
                <a:cs typeface="Arial"/>
                <a:sym typeface="Arial"/>
              </a:rPr>
              <a:t>The number of cigarettes we smoke also have a massive Impact with the Heart disease which ultimately proves smoking kills.</a:t>
            </a:r>
            <a:endParaRPr sz="1700">
              <a:solidFill>
                <a:srgbClr val="000000"/>
              </a:solidFill>
              <a:highlight>
                <a:srgbClr val="FFFFFF"/>
              </a:highlight>
              <a:latin typeface="Arial"/>
              <a:ea typeface="Arial"/>
              <a:cs typeface="Arial"/>
              <a:sym typeface="Arial"/>
            </a:endParaRPr>
          </a:p>
          <a:p>
            <a:pPr marL="0" lvl="0" indent="0" algn="just" rtl="0">
              <a:spcBef>
                <a:spcPts val="1200"/>
              </a:spcBef>
              <a:spcAft>
                <a:spcPts val="0"/>
              </a:spcAft>
              <a:buNone/>
            </a:pPr>
            <a:r>
              <a:rPr lang="en">
                <a:solidFill>
                  <a:srgbClr val="000000"/>
                </a:solidFill>
                <a:highlight>
                  <a:srgbClr val="FFFFFF"/>
                </a:highlight>
                <a:latin typeface="Arial"/>
                <a:ea typeface="Arial"/>
                <a:cs typeface="Arial"/>
                <a:sym typeface="Arial"/>
              </a:rPr>
              <a:t>The factor which is not in control with human hands is Age, so exercise regularly, do Yoga and Practice a healthy lifestyle.</a:t>
            </a:r>
            <a:endParaRPr>
              <a:solidFill>
                <a:srgbClr val="000000"/>
              </a:solidFill>
              <a:highlight>
                <a:srgbClr val="FFFFFF"/>
              </a:highlight>
              <a:latin typeface="Arial"/>
              <a:ea typeface="Arial"/>
              <a:cs typeface="Arial"/>
              <a:sym typeface="Arial"/>
            </a:endParaRPr>
          </a:p>
          <a:p>
            <a:pPr marL="0" lvl="0" indent="0" algn="just" rtl="0">
              <a:spcBef>
                <a:spcPts val="1200"/>
              </a:spcBef>
              <a:spcAft>
                <a:spcPts val="0"/>
              </a:spcAft>
              <a:buNone/>
            </a:pPr>
            <a:endParaRPr sz="1400">
              <a:solidFill>
                <a:srgbClr val="000000"/>
              </a:solidFill>
              <a:highlight>
                <a:srgbClr val="FFFFFF"/>
              </a:highlight>
              <a:latin typeface="Arial"/>
              <a:ea typeface="Arial"/>
              <a:cs typeface="Arial"/>
              <a:sym typeface="Arial"/>
            </a:endParaRPr>
          </a:p>
          <a:p>
            <a:pPr marL="0" lvl="0" indent="0" algn="l" rtl="0">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Conclusion(contd)</a:t>
            </a:r>
            <a:endParaRPr/>
          </a:p>
          <a:p>
            <a:pPr marL="0" lvl="0" indent="0" algn="l" rtl="0">
              <a:spcBef>
                <a:spcPts val="0"/>
              </a:spcBef>
              <a:spcAft>
                <a:spcPts val="0"/>
              </a:spcAft>
              <a:buNone/>
            </a:pPr>
            <a:endParaRPr/>
          </a:p>
        </p:txBody>
      </p:sp>
      <p:sp>
        <p:nvSpPr>
          <p:cNvPr id="234" name="Google Shape;234;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700" b="1">
                <a:solidFill>
                  <a:srgbClr val="000000"/>
                </a:solidFill>
                <a:latin typeface="Times New Roman"/>
                <a:ea typeface="Times New Roman"/>
                <a:cs typeface="Times New Roman"/>
                <a:sym typeface="Times New Roman"/>
              </a:rPr>
              <a:t>Findings from the Data:</a:t>
            </a:r>
            <a:endParaRPr sz="1700" b="1">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1700">
                <a:solidFill>
                  <a:srgbClr val="000000"/>
                </a:solidFill>
                <a:latin typeface="Times New Roman"/>
                <a:ea typeface="Times New Roman"/>
                <a:cs typeface="Times New Roman"/>
                <a:sym typeface="Times New Roman"/>
              </a:rPr>
              <a:t>The data is highly unbalanced</a:t>
            </a:r>
            <a:endParaRPr sz="17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1700">
                <a:solidFill>
                  <a:srgbClr val="000000"/>
                </a:solidFill>
                <a:latin typeface="Times New Roman"/>
                <a:ea typeface="Times New Roman"/>
                <a:cs typeface="Times New Roman"/>
                <a:sym typeface="Times New Roman"/>
              </a:rPr>
              <a:t>The gradient boosting showed the highest accuracy of almost 82%. We can use this model many health organization such as hospitals.</a:t>
            </a:r>
            <a:endParaRPr sz="17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1700">
                <a:solidFill>
                  <a:srgbClr val="000000"/>
                </a:solidFill>
                <a:latin typeface="Times New Roman"/>
                <a:ea typeface="Times New Roman"/>
                <a:cs typeface="Times New Roman"/>
                <a:sym typeface="Times New Roman"/>
              </a:rPr>
              <a:t>The support vector machine had a high accuracy in terms of F1 score, precision and Recall scores. So if any information needed to be predicted based on population, age, demographic SVM can be used.</a:t>
            </a:r>
            <a:endParaRPr sz="1700">
              <a:solidFill>
                <a:srgbClr val="000000"/>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a:t>
            </a:r>
            <a:endParaRPr/>
          </a:p>
        </p:txBody>
      </p:sp>
      <p:sp>
        <p:nvSpPr>
          <p:cNvPr id="240" name="Google Shape;240;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A special gratitude I give to(IE 6318) Professor Dr Shoyui Wang, whose contribution in stimulating suggestions and encouragement, helped me to coordinate my project especially in doing my analysis work.</a:t>
            </a:r>
            <a:endParaRPr sz="2100"/>
          </a:p>
          <a:p>
            <a:pPr marL="0" lvl="0" indent="0" algn="l" rtl="0">
              <a:spcBef>
                <a:spcPts val="1600"/>
              </a:spcBef>
              <a:spcAft>
                <a:spcPts val="1600"/>
              </a:spcAft>
              <a:buNone/>
            </a:pPr>
            <a:r>
              <a:rPr lang="en" sz="2100"/>
              <a:t>I would also like to thank my Teaching Assistant Bahareh Nasirian for wonderful guidance throughout my course work</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a:t>
            </a:r>
            <a:endParaRPr/>
          </a:p>
        </p:txBody>
      </p:sp>
      <p:sp>
        <p:nvSpPr>
          <p:cNvPr id="246" name="Google Shape;246;p3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a:solidFill>
                  <a:srgbClr val="333333"/>
                </a:solidFill>
                <a:highlight>
                  <a:srgbClr val="FFFFFF"/>
                </a:highlight>
                <a:latin typeface="Times New Roman"/>
                <a:ea typeface="Times New Roman"/>
                <a:cs typeface="Times New Roman"/>
                <a:sym typeface="Times New Roman"/>
              </a:rPr>
              <a:t>Alberto, Túlio C, Johannes V Lochter, and Tiago A Almeida. "Tubespam: comment spam filtering on YouTube." In Machine Learning and Applications (Icmla), Ieee 14th International Conference on, 138–43. IEEE. (2015).</a:t>
            </a:r>
            <a:endParaRPr sz="1400">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1400">
                <a:solidFill>
                  <a:srgbClr val="333333"/>
                </a:solidFill>
                <a:highlight>
                  <a:srgbClr val="FFFFFF"/>
                </a:highlight>
                <a:latin typeface="Times New Roman"/>
                <a:ea typeface="Times New Roman"/>
                <a:cs typeface="Times New Roman"/>
                <a:sym typeface="Times New Roman"/>
              </a:rPr>
              <a:t>"Definition of Algorithm.</a:t>
            </a:r>
            <a:r>
              <a:rPr lang="en" sz="1400">
                <a:solidFill>
                  <a:srgbClr val="000000"/>
                </a:solidFill>
                <a:highlight>
                  <a:srgbClr val="FFFFFF"/>
                </a:highlight>
                <a:latin typeface="Times New Roman"/>
                <a:ea typeface="Times New Roman"/>
                <a:cs typeface="Times New Roman"/>
                <a:sym typeface="Times New Roman"/>
              </a:rPr>
              <a:t>" </a:t>
            </a:r>
            <a:r>
              <a:rPr lang="en" sz="140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https://www.merriam-webster.com/dictionary/algorithm</a:t>
            </a:r>
            <a:r>
              <a:rPr lang="en" sz="1400">
                <a:solidFill>
                  <a:srgbClr val="000000"/>
                </a:solidFill>
                <a:highlight>
                  <a:srgbClr val="FFFFFF"/>
                </a:highlight>
                <a:latin typeface="Times New Roman"/>
                <a:ea typeface="Times New Roman"/>
                <a:cs typeface="Times New Roman"/>
                <a:sym typeface="Times New Roman"/>
              </a:rPr>
              <a:t>. </a:t>
            </a:r>
            <a:r>
              <a:rPr lang="en" sz="1400">
                <a:solidFill>
                  <a:srgbClr val="333333"/>
                </a:solidFill>
                <a:highlight>
                  <a:srgbClr val="FFFFFF"/>
                </a:highlight>
                <a:latin typeface="Times New Roman"/>
                <a:ea typeface="Times New Roman"/>
                <a:cs typeface="Times New Roman"/>
                <a:sym typeface="Times New Roman"/>
              </a:rPr>
              <a:t>(2017).</a:t>
            </a:r>
            <a:endParaRPr sz="1400">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sz="900">
                <a:solidFill>
                  <a:srgbClr val="000000"/>
                </a:solidFill>
                <a:latin typeface="Times New Roman"/>
                <a:ea typeface="Times New Roman"/>
                <a:cs typeface="Times New Roman"/>
                <a:sym typeface="Times New Roman"/>
              </a:rPr>
              <a:t> </a:t>
            </a:r>
            <a:r>
              <a:rPr lang="en" sz="1400">
                <a:solidFill>
                  <a:srgbClr val="000000"/>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https://towardsdatascience.com/all-machine-learning-models-explained-in-6-minutes-9fe30ff6776a</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400">
                <a:solidFill>
                  <a:srgbClr val="000000"/>
                </a:solidFill>
                <a:latin typeface="Times New Roman"/>
                <a:ea typeface="Times New Roman"/>
                <a:cs typeface="Times New Roman"/>
                <a:sym typeface="Times New Roman"/>
              </a:rPr>
              <a:t>https://www.geeksforgeeks.org/machine-learning/</a:t>
            </a:r>
            <a:endParaRPr sz="14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1400">
                <a:solidFill>
                  <a:srgbClr val="000000"/>
                </a:solidFill>
                <a:latin typeface="Times New Roman"/>
                <a:ea typeface="Times New Roman"/>
                <a:cs typeface="Times New Roman"/>
                <a:sym typeface="Times New Roman"/>
              </a:rPr>
              <a:t>https://www.kaggle.com/datasets?utm_medium=paid&amp;utm_source=google.com+search&amp;utm_campaign=datasets&amp;gclid=CjwKCAiAq8f-BRBtEiwAGr3DgQpfwSuALLK4C6bRPCtbzrdridTANu5AtgdmVqf4FBijHLSyj11NeRoC2_8QAvD_BwE</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95" name="Google Shape;95;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dirty="0">
                <a:solidFill>
                  <a:schemeClr val="bg2">
                    <a:lumMod val="75000"/>
                  </a:schemeClr>
                </a:solidFill>
                <a:highlight>
                  <a:srgbClr val="FCFCFC"/>
                </a:highlight>
                <a:latin typeface="Times New Roman"/>
                <a:ea typeface="Times New Roman"/>
                <a:cs typeface="Times New Roman"/>
                <a:sym typeface="Times New Roman"/>
              </a:rPr>
              <a:t>Heart disease, also known as cardiovascular disease, encases various conditions that impact the heart and is the primary basis of death worldwide over the past few decades. </a:t>
            </a:r>
            <a:endParaRPr sz="1700" dirty="0">
              <a:solidFill>
                <a:schemeClr val="bg2">
                  <a:lumMod val="75000"/>
                </a:schemeClr>
              </a:solidFill>
              <a:highlight>
                <a:srgbClr val="FCFCFC"/>
              </a:highlight>
              <a:latin typeface="Times New Roman"/>
              <a:ea typeface="Times New Roman"/>
              <a:cs typeface="Times New Roman"/>
              <a:sym typeface="Times New Roman"/>
            </a:endParaRPr>
          </a:p>
          <a:p>
            <a:pPr marL="0" lvl="0" indent="0" algn="l" rtl="0">
              <a:spcBef>
                <a:spcPts val="1600"/>
              </a:spcBef>
              <a:spcAft>
                <a:spcPts val="0"/>
              </a:spcAft>
              <a:buNone/>
            </a:pPr>
            <a:r>
              <a:rPr lang="en" sz="1700" dirty="0">
                <a:solidFill>
                  <a:schemeClr val="bg2">
                    <a:lumMod val="75000"/>
                  </a:schemeClr>
                </a:solidFill>
                <a:highlight>
                  <a:srgbClr val="FCFCFC"/>
                </a:highlight>
                <a:latin typeface="Times New Roman"/>
                <a:ea typeface="Times New Roman"/>
                <a:cs typeface="Times New Roman"/>
                <a:sym typeface="Times New Roman"/>
              </a:rPr>
              <a:t>This research presents various factors related to cardiovascular disease, and the model on basis of supervised learning algorithms as Logistic regression, decision tree, K-nearest neighbor, and random forest algorithm. </a:t>
            </a:r>
            <a:endParaRPr sz="1700" dirty="0">
              <a:solidFill>
                <a:schemeClr val="bg2">
                  <a:lumMod val="75000"/>
                </a:schemeClr>
              </a:solidFill>
              <a:highlight>
                <a:srgbClr val="FCFCFC"/>
              </a:highlight>
              <a:latin typeface="Times New Roman"/>
              <a:ea typeface="Times New Roman"/>
              <a:cs typeface="Times New Roman"/>
              <a:sym typeface="Times New Roman"/>
            </a:endParaRPr>
          </a:p>
          <a:p>
            <a:pPr marL="0" lvl="0" indent="0" algn="l" rtl="0">
              <a:spcBef>
                <a:spcPts val="1600"/>
              </a:spcBef>
              <a:spcAft>
                <a:spcPts val="0"/>
              </a:spcAft>
              <a:buNone/>
            </a:pPr>
            <a:r>
              <a:rPr lang="en" sz="1700" dirty="0">
                <a:solidFill>
                  <a:schemeClr val="bg2">
                    <a:lumMod val="75000"/>
                  </a:schemeClr>
                </a:solidFill>
                <a:highlight>
                  <a:srgbClr val="FCFCFC"/>
                </a:highlight>
                <a:latin typeface="Times New Roman"/>
                <a:ea typeface="Times New Roman"/>
                <a:cs typeface="Times New Roman"/>
                <a:sym typeface="Times New Roman"/>
              </a:rPr>
              <a:t>The accuracy proposed by different techniques varies with list of attributes. </a:t>
            </a:r>
            <a:endParaRPr sz="1700" dirty="0">
              <a:solidFill>
                <a:schemeClr val="bg2">
                  <a:lumMod val="75000"/>
                </a:schemeClr>
              </a:solidFill>
              <a:highlight>
                <a:srgbClr val="FCFCFC"/>
              </a:highlight>
              <a:latin typeface="Times New Roman"/>
              <a:ea typeface="Times New Roman"/>
              <a:cs typeface="Times New Roman"/>
              <a:sym typeface="Times New Roman"/>
            </a:endParaRPr>
          </a:p>
          <a:p>
            <a:pPr marL="0" lvl="0" indent="0" algn="l" rtl="0">
              <a:spcBef>
                <a:spcPts val="1600"/>
              </a:spcBef>
              <a:spcAft>
                <a:spcPts val="1600"/>
              </a:spcAft>
              <a:buNone/>
            </a:pPr>
            <a:r>
              <a:rPr lang="en" sz="1700" dirty="0">
                <a:solidFill>
                  <a:schemeClr val="bg2">
                    <a:lumMod val="75000"/>
                  </a:schemeClr>
                </a:solidFill>
                <a:highlight>
                  <a:srgbClr val="FCFCFC"/>
                </a:highlight>
                <a:latin typeface="Times New Roman"/>
                <a:ea typeface="Times New Roman"/>
                <a:cs typeface="Times New Roman"/>
                <a:sym typeface="Times New Roman"/>
              </a:rPr>
              <a:t>This research provides diagnostic accuracy score for improvement of better health results.</a:t>
            </a:r>
            <a:endParaRPr sz="1700" dirty="0">
              <a:solidFill>
                <a:schemeClr val="bg2">
                  <a:lumMod val="75000"/>
                </a:schemeClr>
              </a:solidFill>
              <a:highlight>
                <a:srgbClr val="FCFCFC"/>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just" rtl="0">
              <a:lnSpc>
                <a:spcPct val="115000"/>
              </a:lnSpc>
              <a:spcBef>
                <a:spcPts val="100"/>
              </a:spcBef>
              <a:spcAft>
                <a:spcPts val="0"/>
              </a:spcAft>
              <a:buNone/>
            </a:pPr>
            <a:r>
              <a:rPr lang="en" sz="2200" b="1">
                <a:highlight>
                  <a:srgbClr val="FFFFFF"/>
                </a:highlight>
                <a:latin typeface="Times New Roman"/>
                <a:ea typeface="Times New Roman"/>
                <a:cs typeface="Times New Roman"/>
                <a:sym typeface="Times New Roman"/>
              </a:rPr>
              <a:t>Attributes</a:t>
            </a:r>
            <a:endParaRPr sz="2200" b="1">
              <a:highlight>
                <a:srgbClr val="FFFFFF"/>
              </a:highlight>
              <a:latin typeface="Times New Roman"/>
              <a:ea typeface="Times New Roman"/>
              <a:cs typeface="Times New Roman"/>
              <a:sym typeface="Times New Roman"/>
            </a:endParaRPr>
          </a:p>
          <a:p>
            <a:pPr marL="0" lvl="0" indent="0" algn="l" rtl="0">
              <a:spcBef>
                <a:spcPts val="100"/>
              </a:spcBef>
              <a:spcAft>
                <a:spcPts val="0"/>
              </a:spcAft>
              <a:buNone/>
            </a:pPr>
            <a:endParaRPr/>
          </a:p>
        </p:txBody>
      </p:sp>
      <p:sp>
        <p:nvSpPr>
          <p:cNvPr id="101" name="Google Shape;101;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9250" algn="just" rtl="0">
              <a:spcBef>
                <a:spcPts val="1200"/>
              </a:spcBef>
              <a:spcAft>
                <a:spcPts val="0"/>
              </a:spcAft>
              <a:buClr>
                <a:srgbClr val="292929"/>
              </a:buClr>
              <a:buSzPts val="1900"/>
              <a:buFont typeface="Arial"/>
              <a:buChar char="●"/>
            </a:pPr>
            <a:r>
              <a:rPr lang="en" sz="2000" b="1" dirty="0">
                <a:solidFill>
                  <a:srgbClr val="292929"/>
                </a:solidFill>
                <a:latin typeface="Times New Roman"/>
                <a:ea typeface="Times New Roman"/>
                <a:cs typeface="Times New Roman"/>
                <a:sym typeface="Times New Roman"/>
              </a:rPr>
              <a:t>sex</a:t>
            </a:r>
            <a:r>
              <a:rPr lang="en" sz="2000" dirty="0">
                <a:solidFill>
                  <a:srgbClr val="292929"/>
                </a:solidFill>
                <a:latin typeface="Times New Roman"/>
                <a:ea typeface="Times New Roman"/>
                <a:cs typeface="Times New Roman"/>
                <a:sym typeface="Times New Roman"/>
              </a:rPr>
              <a:t>: male or female (Nominal)</a:t>
            </a:r>
            <a:endParaRPr sz="2000" dirty="0">
              <a:solidFill>
                <a:srgbClr val="292929"/>
              </a:solidFill>
              <a:latin typeface="Times New Roman"/>
              <a:ea typeface="Times New Roman"/>
              <a:cs typeface="Times New Roman"/>
              <a:sym typeface="Times New Roman"/>
            </a:endParaRPr>
          </a:p>
          <a:p>
            <a:pPr marL="457200" lvl="0" indent="-349250" algn="just" rtl="0">
              <a:spcBef>
                <a:spcPts val="0"/>
              </a:spcBef>
              <a:spcAft>
                <a:spcPts val="0"/>
              </a:spcAft>
              <a:buClr>
                <a:srgbClr val="292929"/>
              </a:buClr>
              <a:buSzPts val="1900"/>
              <a:buFont typeface="Arial"/>
              <a:buChar char="●"/>
            </a:pPr>
            <a:r>
              <a:rPr lang="en" sz="2000" b="1" dirty="0">
                <a:solidFill>
                  <a:srgbClr val="292929"/>
                </a:solidFill>
                <a:latin typeface="Times New Roman"/>
                <a:ea typeface="Times New Roman"/>
                <a:cs typeface="Times New Roman"/>
                <a:sym typeface="Times New Roman"/>
              </a:rPr>
              <a:t>age</a:t>
            </a:r>
            <a:r>
              <a:rPr lang="en" sz="2000" dirty="0">
                <a:solidFill>
                  <a:srgbClr val="292929"/>
                </a:solidFill>
                <a:latin typeface="Times New Roman"/>
                <a:ea typeface="Times New Roman"/>
                <a:cs typeface="Times New Roman"/>
                <a:sym typeface="Times New Roman"/>
              </a:rPr>
              <a:t>: age of the patient (Continuous )</a:t>
            </a:r>
            <a:endParaRPr sz="2000" dirty="0">
              <a:solidFill>
                <a:srgbClr val="292929"/>
              </a:solidFill>
              <a:latin typeface="Times New Roman"/>
              <a:ea typeface="Times New Roman"/>
              <a:cs typeface="Times New Roman"/>
              <a:sym typeface="Times New Roman"/>
            </a:endParaRPr>
          </a:p>
          <a:p>
            <a:pPr marL="457200" lvl="0" indent="-349250" algn="just" rtl="0">
              <a:spcBef>
                <a:spcPts val="0"/>
              </a:spcBef>
              <a:spcAft>
                <a:spcPts val="0"/>
              </a:spcAft>
              <a:buClr>
                <a:srgbClr val="292929"/>
              </a:buClr>
              <a:buSzPts val="1900"/>
              <a:buFont typeface="Arial"/>
              <a:buChar char="●"/>
            </a:pPr>
            <a:r>
              <a:rPr lang="en" sz="2000" b="1" dirty="0">
                <a:solidFill>
                  <a:srgbClr val="292929"/>
                </a:solidFill>
                <a:latin typeface="Times New Roman"/>
                <a:ea typeface="Times New Roman"/>
                <a:cs typeface="Times New Roman"/>
                <a:sym typeface="Times New Roman"/>
              </a:rPr>
              <a:t>currentSmoker</a:t>
            </a:r>
            <a:r>
              <a:rPr lang="en" sz="2000" dirty="0">
                <a:solidFill>
                  <a:srgbClr val="292929"/>
                </a:solidFill>
                <a:latin typeface="Times New Roman"/>
                <a:ea typeface="Times New Roman"/>
                <a:cs typeface="Times New Roman"/>
                <a:sym typeface="Times New Roman"/>
              </a:rPr>
              <a:t>: patient is a current smoker in that zone  (Nominal)</a:t>
            </a:r>
            <a:endParaRPr sz="2000" dirty="0">
              <a:solidFill>
                <a:srgbClr val="292929"/>
              </a:solidFill>
              <a:latin typeface="Times New Roman"/>
              <a:ea typeface="Times New Roman"/>
              <a:cs typeface="Times New Roman"/>
              <a:sym typeface="Times New Roman"/>
            </a:endParaRPr>
          </a:p>
          <a:p>
            <a:pPr marL="457200" lvl="0" indent="-349250" algn="just" rtl="0">
              <a:spcBef>
                <a:spcPts val="0"/>
              </a:spcBef>
              <a:spcAft>
                <a:spcPts val="0"/>
              </a:spcAft>
              <a:buClr>
                <a:srgbClr val="292929"/>
              </a:buClr>
              <a:buSzPts val="1900"/>
              <a:buFont typeface="Arial"/>
              <a:buChar char="●"/>
            </a:pPr>
            <a:r>
              <a:rPr lang="en" sz="2000" b="1" dirty="0">
                <a:solidFill>
                  <a:srgbClr val="292929"/>
                </a:solidFill>
                <a:latin typeface="Times New Roman"/>
                <a:ea typeface="Times New Roman"/>
                <a:cs typeface="Times New Roman"/>
                <a:sym typeface="Times New Roman"/>
              </a:rPr>
              <a:t>cigsPerDay</a:t>
            </a:r>
            <a:r>
              <a:rPr lang="en" sz="2000" dirty="0">
                <a:solidFill>
                  <a:srgbClr val="292929"/>
                </a:solidFill>
                <a:latin typeface="Times New Roman"/>
                <a:ea typeface="Times New Roman"/>
                <a:cs typeface="Times New Roman"/>
                <a:sym typeface="Times New Roman"/>
              </a:rPr>
              <a:t>: the number of cigarettes that the person smokes on average in one day.(continious)</a:t>
            </a:r>
            <a:endParaRPr sz="2000" dirty="0">
              <a:solidFill>
                <a:srgbClr val="292929"/>
              </a:solidFill>
              <a:latin typeface="Times New Roman"/>
              <a:ea typeface="Times New Roman"/>
              <a:cs typeface="Times New Roman"/>
              <a:sym typeface="Times New Roman"/>
            </a:endParaRPr>
          </a:p>
          <a:p>
            <a:pPr marL="457200" lvl="0" indent="-349250" algn="just" rtl="0">
              <a:spcBef>
                <a:spcPts val="0"/>
              </a:spcBef>
              <a:spcAft>
                <a:spcPts val="0"/>
              </a:spcAft>
              <a:buClr>
                <a:srgbClr val="292929"/>
              </a:buClr>
              <a:buSzPts val="1900"/>
              <a:buFont typeface="Arial"/>
              <a:buChar char="●"/>
            </a:pPr>
            <a:r>
              <a:rPr lang="en" sz="2000" b="1" dirty="0">
                <a:solidFill>
                  <a:srgbClr val="292929"/>
                </a:solidFill>
                <a:latin typeface="Times New Roman"/>
                <a:ea typeface="Times New Roman"/>
                <a:cs typeface="Times New Roman"/>
                <a:sym typeface="Times New Roman"/>
              </a:rPr>
              <a:t>BPMeds</a:t>
            </a:r>
            <a:r>
              <a:rPr lang="en" sz="2000" dirty="0">
                <a:solidFill>
                  <a:srgbClr val="292929"/>
                </a:solidFill>
                <a:latin typeface="Times New Roman"/>
                <a:ea typeface="Times New Roman"/>
                <a:cs typeface="Times New Roman"/>
                <a:sym typeface="Times New Roman"/>
              </a:rPr>
              <a:t>: whether patient was on blood pressure medication (Nominal)</a:t>
            </a:r>
            <a:endParaRPr sz="2000" dirty="0">
              <a:solidFill>
                <a:srgbClr val="292929"/>
              </a:solidFill>
              <a:latin typeface="Times New Roman"/>
              <a:ea typeface="Times New Roman"/>
              <a:cs typeface="Times New Roman"/>
              <a:sym typeface="Times New Roman"/>
            </a:endParaRPr>
          </a:p>
          <a:p>
            <a:pPr marL="457200" lvl="0" indent="-349250" algn="just" rtl="0">
              <a:spcBef>
                <a:spcPts val="0"/>
              </a:spcBef>
              <a:spcAft>
                <a:spcPts val="0"/>
              </a:spcAft>
              <a:buClr>
                <a:srgbClr val="292929"/>
              </a:buClr>
              <a:buSzPts val="1900"/>
              <a:buFont typeface="Arial"/>
              <a:buChar char="●"/>
            </a:pPr>
            <a:r>
              <a:rPr lang="en" sz="2000" b="1" dirty="0">
                <a:solidFill>
                  <a:srgbClr val="292929"/>
                </a:solidFill>
                <a:latin typeface="Times New Roman"/>
                <a:ea typeface="Times New Roman"/>
                <a:cs typeface="Times New Roman"/>
                <a:sym typeface="Times New Roman"/>
              </a:rPr>
              <a:t>prevalentStroke</a:t>
            </a:r>
            <a:r>
              <a:rPr lang="en" sz="2000" dirty="0">
                <a:solidFill>
                  <a:srgbClr val="292929"/>
                </a:solidFill>
                <a:latin typeface="Times New Roman"/>
                <a:ea typeface="Times New Roman"/>
                <a:cs typeface="Times New Roman"/>
                <a:sym typeface="Times New Roman"/>
              </a:rPr>
              <a:t>: whether patient had previously had a stroke (Nominal)</a:t>
            </a:r>
            <a:endParaRPr sz="2000" dirty="0">
              <a:solidFill>
                <a:srgbClr val="292929"/>
              </a:solidFill>
              <a:latin typeface="Times New Roman"/>
              <a:ea typeface="Times New Roman"/>
              <a:cs typeface="Times New Roman"/>
              <a:sym typeface="Times New Roman"/>
            </a:endParaRPr>
          </a:p>
          <a:p>
            <a:pPr marL="457200" lvl="0" indent="-349250" algn="just" rtl="0">
              <a:spcBef>
                <a:spcPts val="0"/>
              </a:spcBef>
              <a:spcAft>
                <a:spcPts val="0"/>
              </a:spcAft>
              <a:buClr>
                <a:srgbClr val="292929"/>
              </a:buClr>
              <a:buSzPts val="1900"/>
              <a:buFont typeface="Arial"/>
              <a:buChar char="●"/>
            </a:pPr>
            <a:r>
              <a:rPr lang="en" sz="2000" b="1" dirty="0">
                <a:solidFill>
                  <a:srgbClr val="292929"/>
                </a:solidFill>
                <a:latin typeface="Times New Roman"/>
                <a:ea typeface="Times New Roman"/>
                <a:cs typeface="Times New Roman"/>
                <a:sym typeface="Times New Roman"/>
              </a:rPr>
              <a:t>prevalentHyp</a:t>
            </a:r>
            <a:r>
              <a:rPr lang="en" sz="2000" dirty="0">
                <a:solidFill>
                  <a:srgbClr val="292929"/>
                </a:solidFill>
                <a:latin typeface="Times New Roman"/>
                <a:ea typeface="Times New Roman"/>
                <a:cs typeface="Times New Roman"/>
                <a:sym typeface="Times New Roman"/>
              </a:rPr>
              <a:t>: whether  patient was hypertensive (Nominal)</a:t>
            </a:r>
            <a:endParaRPr sz="2000" dirty="0">
              <a:solidFill>
                <a:srgbClr val="292929"/>
              </a:solidFill>
              <a:latin typeface="Times New Roman"/>
              <a:ea typeface="Times New Roman"/>
              <a:cs typeface="Times New Roman"/>
              <a:sym typeface="Times New Roman"/>
            </a:endParaRPr>
          </a:p>
          <a:p>
            <a:pPr marL="457200" lvl="0" indent="-349250" algn="just" rtl="0">
              <a:spcBef>
                <a:spcPts val="0"/>
              </a:spcBef>
              <a:spcAft>
                <a:spcPts val="0"/>
              </a:spcAft>
              <a:buClr>
                <a:srgbClr val="292929"/>
              </a:buClr>
              <a:buSzPts val="1900"/>
              <a:buFont typeface="Arial"/>
              <a:buChar char="●"/>
            </a:pPr>
            <a:r>
              <a:rPr lang="en" sz="2000" b="1" dirty="0">
                <a:solidFill>
                  <a:srgbClr val="292929"/>
                </a:solidFill>
                <a:latin typeface="Times New Roman"/>
                <a:ea typeface="Times New Roman"/>
                <a:cs typeface="Times New Roman"/>
                <a:sym typeface="Times New Roman"/>
              </a:rPr>
              <a:t>diabetes</a:t>
            </a:r>
            <a:r>
              <a:rPr lang="en" sz="2000" dirty="0">
                <a:solidFill>
                  <a:srgbClr val="292929"/>
                </a:solidFill>
                <a:latin typeface="Times New Roman"/>
                <a:ea typeface="Times New Roman"/>
                <a:cs typeface="Times New Roman"/>
                <a:sym typeface="Times New Roman"/>
              </a:rPr>
              <a:t>: whether  patient had diabetes (Nominal)</a:t>
            </a:r>
            <a:endParaRPr sz="2000" dirty="0">
              <a:solidFill>
                <a:srgbClr val="292929"/>
              </a:solidFill>
              <a:latin typeface="Times New Roman"/>
              <a:ea typeface="Times New Roman"/>
              <a:cs typeface="Times New Roman"/>
              <a:sym typeface="Times New Roman"/>
            </a:endParaRPr>
          </a:p>
          <a:p>
            <a:pPr marL="457200" lvl="0" indent="0" algn="just" rtl="0">
              <a:spcBef>
                <a:spcPts val="1500"/>
              </a:spcBef>
              <a:spcAft>
                <a:spcPts val="0"/>
              </a:spcAft>
              <a:buNone/>
            </a:pPr>
            <a:endParaRPr sz="1200" dirty="0">
              <a:solidFill>
                <a:srgbClr val="000000"/>
              </a:solidFill>
              <a:latin typeface="Times New Roman"/>
              <a:ea typeface="Times New Roman"/>
              <a:cs typeface="Times New Roman"/>
              <a:sym typeface="Times New Roman"/>
            </a:endParaRPr>
          </a:p>
          <a:p>
            <a:pPr marL="0" lvl="0" indent="0" algn="l" rtl="0">
              <a:spcBef>
                <a:spcPts val="15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fade">
                                      <p:cBhvr>
                                        <p:cTn id="12" dur="1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just" rtl="0">
              <a:lnSpc>
                <a:spcPct val="115000"/>
              </a:lnSpc>
              <a:spcBef>
                <a:spcPts val="100"/>
              </a:spcBef>
              <a:spcAft>
                <a:spcPts val="100"/>
              </a:spcAft>
              <a:buNone/>
            </a:pPr>
            <a:r>
              <a:rPr lang="en" sz="2200" b="1">
                <a:highlight>
                  <a:srgbClr val="FFFFFF"/>
                </a:highlight>
                <a:latin typeface="Times New Roman"/>
                <a:ea typeface="Times New Roman"/>
                <a:cs typeface="Times New Roman"/>
                <a:sym typeface="Times New Roman"/>
              </a:rPr>
              <a:t>Attributes(contd)</a:t>
            </a:r>
            <a:endParaRPr/>
          </a:p>
        </p:txBody>
      </p:sp>
      <p:sp>
        <p:nvSpPr>
          <p:cNvPr id="107" name="Google Shape;107;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spcBef>
                <a:spcPts val="1200"/>
              </a:spcBef>
              <a:spcAft>
                <a:spcPts val="0"/>
              </a:spcAft>
              <a:buClr>
                <a:srgbClr val="000000"/>
              </a:buClr>
              <a:buSzPts val="1800"/>
              <a:buFont typeface="Arial"/>
              <a:buChar char="●"/>
            </a:pPr>
            <a:r>
              <a:rPr lang="en" sz="1900" b="1">
                <a:solidFill>
                  <a:srgbClr val="000000"/>
                </a:solidFill>
                <a:latin typeface="Times New Roman"/>
                <a:ea typeface="Times New Roman"/>
                <a:cs typeface="Times New Roman"/>
                <a:sym typeface="Times New Roman"/>
              </a:rPr>
              <a:t>totChol</a:t>
            </a:r>
            <a:r>
              <a:rPr lang="en" sz="1900">
                <a:solidFill>
                  <a:srgbClr val="000000"/>
                </a:solidFill>
                <a:latin typeface="Times New Roman"/>
                <a:ea typeface="Times New Roman"/>
                <a:cs typeface="Times New Roman"/>
                <a:sym typeface="Times New Roman"/>
              </a:rPr>
              <a:t>: total cholesterol level (Continuous)</a:t>
            </a:r>
            <a:endParaRPr sz="190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Arial"/>
              <a:buChar char="●"/>
            </a:pPr>
            <a:r>
              <a:rPr lang="en" sz="1900" b="1">
                <a:solidFill>
                  <a:srgbClr val="000000"/>
                </a:solidFill>
                <a:latin typeface="Times New Roman"/>
                <a:ea typeface="Times New Roman"/>
                <a:cs typeface="Times New Roman"/>
                <a:sym typeface="Times New Roman"/>
              </a:rPr>
              <a:t>sysBP</a:t>
            </a:r>
            <a:r>
              <a:rPr lang="en" sz="1900">
                <a:solidFill>
                  <a:srgbClr val="000000"/>
                </a:solidFill>
                <a:latin typeface="Times New Roman"/>
                <a:ea typeface="Times New Roman"/>
                <a:cs typeface="Times New Roman"/>
                <a:sym typeface="Times New Roman"/>
              </a:rPr>
              <a:t>: systolic blood pressure (Continuous)</a:t>
            </a:r>
            <a:endParaRPr sz="190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Arial"/>
              <a:buChar char="●"/>
            </a:pPr>
            <a:r>
              <a:rPr lang="en" sz="1900" b="1">
                <a:solidFill>
                  <a:srgbClr val="000000"/>
                </a:solidFill>
                <a:latin typeface="Times New Roman"/>
                <a:ea typeface="Times New Roman"/>
                <a:cs typeface="Times New Roman"/>
                <a:sym typeface="Times New Roman"/>
              </a:rPr>
              <a:t>diaBP</a:t>
            </a:r>
            <a:r>
              <a:rPr lang="en" sz="1900">
                <a:solidFill>
                  <a:srgbClr val="000000"/>
                </a:solidFill>
                <a:latin typeface="Times New Roman"/>
                <a:ea typeface="Times New Roman"/>
                <a:cs typeface="Times New Roman"/>
                <a:sym typeface="Times New Roman"/>
              </a:rPr>
              <a:t>: diastolic blood pressure (Continuous)</a:t>
            </a:r>
            <a:endParaRPr sz="190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Arial"/>
              <a:buChar char="●"/>
            </a:pPr>
            <a:r>
              <a:rPr lang="en" sz="1900" b="1">
                <a:solidFill>
                  <a:srgbClr val="000000"/>
                </a:solidFill>
                <a:latin typeface="Times New Roman"/>
                <a:ea typeface="Times New Roman"/>
                <a:cs typeface="Times New Roman"/>
                <a:sym typeface="Times New Roman"/>
              </a:rPr>
              <a:t>BMI</a:t>
            </a:r>
            <a:r>
              <a:rPr lang="en" sz="1900">
                <a:solidFill>
                  <a:srgbClr val="000000"/>
                </a:solidFill>
                <a:latin typeface="Times New Roman"/>
                <a:ea typeface="Times New Roman"/>
                <a:cs typeface="Times New Roman"/>
                <a:sym typeface="Times New Roman"/>
              </a:rPr>
              <a:t>: Body Mass Index (Continuous)</a:t>
            </a:r>
            <a:endParaRPr sz="190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Arial"/>
              <a:buChar char="●"/>
            </a:pPr>
            <a:r>
              <a:rPr lang="en" sz="1900" b="1">
                <a:solidFill>
                  <a:srgbClr val="000000"/>
                </a:solidFill>
                <a:latin typeface="Times New Roman"/>
                <a:ea typeface="Times New Roman"/>
                <a:cs typeface="Times New Roman"/>
                <a:sym typeface="Times New Roman"/>
              </a:rPr>
              <a:t>heartRate</a:t>
            </a:r>
            <a:r>
              <a:rPr lang="en" sz="1900">
                <a:solidFill>
                  <a:srgbClr val="000000"/>
                </a:solidFill>
                <a:latin typeface="Times New Roman"/>
                <a:ea typeface="Times New Roman"/>
                <a:cs typeface="Times New Roman"/>
                <a:sym typeface="Times New Roman"/>
              </a:rPr>
              <a:t>: heart rate (Continuous )</a:t>
            </a:r>
            <a:endParaRPr sz="190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Arial"/>
              <a:buChar char="●"/>
            </a:pPr>
            <a:r>
              <a:rPr lang="en" sz="1900" b="1">
                <a:solidFill>
                  <a:srgbClr val="000000"/>
                </a:solidFill>
                <a:latin typeface="Times New Roman"/>
                <a:ea typeface="Times New Roman"/>
                <a:cs typeface="Times New Roman"/>
                <a:sym typeface="Times New Roman"/>
              </a:rPr>
              <a:t>glucose</a:t>
            </a:r>
            <a:r>
              <a:rPr lang="en" sz="1900">
                <a:solidFill>
                  <a:srgbClr val="000000"/>
                </a:solidFill>
                <a:latin typeface="Times New Roman"/>
                <a:ea typeface="Times New Roman"/>
                <a:cs typeface="Times New Roman"/>
                <a:sym typeface="Times New Roman"/>
              </a:rPr>
              <a:t>: glucose level (Continuous)</a:t>
            </a:r>
            <a:endParaRPr sz="1900">
              <a:solidFill>
                <a:srgbClr val="000000"/>
              </a:solidFill>
              <a:latin typeface="Times New Roman"/>
              <a:ea typeface="Times New Roman"/>
              <a:cs typeface="Times New Roman"/>
              <a:sym typeface="Times New Roman"/>
            </a:endParaRPr>
          </a:p>
          <a:p>
            <a:pPr marL="457200" lvl="0" indent="-342900" algn="just" rtl="0">
              <a:spcBef>
                <a:spcPts val="0"/>
              </a:spcBef>
              <a:spcAft>
                <a:spcPts val="0"/>
              </a:spcAft>
              <a:buClr>
                <a:srgbClr val="000000"/>
              </a:buClr>
              <a:buSzPts val="1800"/>
              <a:buFont typeface="Arial"/>
              <a:buChar char="●"/>
            </a:pPr>
            <a:r>
              <a:rPr lang="en" sz="1900" b="1">
                <a:solidFill>
                  <a:srgbClr val="000000"/>
                </a:solidFill>
                <a:latin typeface="Times New Roman"/>
                <a:ea typeface="Times New Roman"/>
                <a:cs typeface="Times New Roman"/>
                <a:sym typeface="Times New Roman"/>
              </a:rPr>
              <a:t>10-year risk of coronary heart disease CHD</a:t>
            </a:r>
            <a:r>
              <a:rPr lang="en" sz="1900">
                <a:solidFill>
                  <a:srgbClr val="000000"/>
                </a:solidFill>
                <a:latin typeface="Times New Roman"/>
                <a:ea typeface="Times New Roman"/>
                <a:cs typeface="Times New Roman"/>
                <a:sym typeface="Times New Roman"/>
              </a:rPr>
              <a:t> (binary: “1” means “Yes”, “0” means “No”) - Target Variable</a:t>
            </a:r>
            <a:endParaRPr sz="1900">
              <a:solidFill>
                <a:srgbClr val="000000"/>
              </a:solidFill>
              <a:latin typeface="Times New Roman"/>
              <a:ea typeface="Times New Roman"/>
              <a:cs typeface="Times New Roman"/>
              <a:sym typeface="Times New Roman"/>
            </a:endParaRPr>
          </a:p>
          <a:p>
            <a:pPr marL="0" lvl="0" indent="0" algn="l" rtl="0">
              <a:spcBef>
                <a:spcPts val="15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3300" b="1">
                <a:solidFill>
                  <a:schemeClr val="accent1"/>
                </a:solidFill>
                <a:highlight>
                  <a:srgbClr val="FFFFFF"/>
                </a:highlight>
                <a:latin typeface="Arial"/>
                <a:ea typeface="Arial"/>
                <a:cs typeface="Arial"/>
                <a:sym typeface="Arial"/>
              </a:rPr>
              <a:t>Objective</a:t>
            </a:r>
            <a:endParaRPr sz="3300" b="1">
              <a:solidFill>
                <a:schemeClr val="accent1"/>
              </a:solidFill>
              <a:highlight>
                <a:srgbClr val="FFFFFF"/>
              </a:highlight>
              <a:latin typeface="Arial"/>
              <a:ea typeface="Arial"/>
              <a:cs typeface="Arial"/>
              <a:sym typeface="Arial"/>
            </a:endParaRPr>
          </a:p>
          <a:p>
            <a:pPr marL="0" lvl="0" indent="0" algn="l" rtl="0">
              <a:spcBef>
                <a:spcPts val="0"/>
              </a:spcBef>
              <a:spcAft>
                <a:spcPts val="0"/>
              </a:spcAft>
              <a:buNone/>
            </a:pPr>
            <a:endParaRPr sz="3600"/>
          </a:p>
        </p:txBody>
      </p:sp>
      <p:sp>
        <p:nvSpPr>
          <p:cNvPr id="113" name="Google Shape;113;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2000">
                <a:solidFill>
                  <a:srgbClr val="292929"/>
                </a:solidFill>
                <a:highlight>
                  <a:srgbClr val="FFFFFF"/>
                </a:highlight>
                <a:latin typeface="Arial"/>
                <a:ea typeface="Arial"/>
                <a:cs typeface="Arial"/>
                <a:sym typeface="Arial"/>
              </a:rPr>
              <a:t>Predict the probability of a patient suffering a coronary heart disease in the next 10 years</a:t>
            </a:r>
            <a:endParaRPr sz="2000">
              <a:solidFill>
                <a:srgbClr val="292929"/>
              </a:solidFill>
              <a:highlight>
                <a:srgbClr val="FFFFFF"/>
              </a:highlight>
              <a:latin typeface="Arial"/>
              <a:ea typeface="Arial"/>
              <a:cs typeface="Arial"/>
              <a:sym typeface="Arial"/>
            </a:endParaRPr>
          </a:p>
          <a:p>
            <a:pPr marL="0" lvl="0" indent="0" algn="just" rtl="0">
              <a:spcBef>
                <a:spcPts val="0"/>
              </a:spcBef>
              <a:spcAft>
                <a:spcPts val="0"/>
              </a:spcAft>
              <a:buNone/>
            </a:pPr>
            <a:r>
              <a:rPr lang="en" sz="2000">
                <a:solidFill>
                  <a:srgbClr val="292929"/>
                </a:solidFill>
                <a:highlight>
                  <a:srgbClr val="FFFFFF"/>
                </a:highlight>
                <a:latin typeface="Arial"/>
                <a:ea typeface="Arial"/>
                <a:cs typeface="Arial"/>
                <a:sym typeface="Arial"/>
              </a:rPr>
              <a:t>Identify the most important factors that influence for this cardiovascular disease</a:t>
            </a:r>
            <a:endParaRPr sz="2000">
              <a:solidFill>
                <a:srgbClr val="292929"/>
              </a:solidFill>
              <a:highlight>
                <a:srgbClr val="FFFFFF"/>
              </a:highlight>
              <a:latin typeface="Arial"/>
              <a:ea typeface="Arial"/>
              <a:cs typeface="Arial"/>
              <a:sym typeface="Arial"/>
            </a:endParaRPr>
          </a:p>
          <a:p>
            <a:pPr marL="0" lvl="0" indent="0" algn="just" rtl="0">
              <a:spcBef>
                <a:spcPts val="0"/>
              </a:spcBef>
              <a:spcAft>
                <a:spcPts val="0"/>
              </a:spcAft>
              <a:buNone/>
            </a:pPr>
            <a:r>
              <a:rPr lang="en" sz="2000">
                <a:solidFill>
                  <a:srgbClr val="292929"/>
                </a:solidFill>
                <a:highlight>
                  <a:srgbClr val="FFFFFF"/>
                </a:highlight>
                <a:latin typeface="Arial"/>
                <a:ea typeface="Arial"/>
                <a:cs typeface="Arial"/>
                <a:sym typeface="Arial"/>
              </a:rPr>
              <a:t>Come up with recommendations for</a:t>
            </a:r>
            <a:endParaRPr sz="2000">
              <a:solidFill>
                <a:srgbClr val="292929"/>
              </a:solidFill>
              <a:highlight>
                <a:srgbClr val="FFFFFF"/>
              </a:highlight>
              <a:latin typeface="Arial"/>
              <a:ea typeface="Arial"/>
              <a:cs typeface="Arial"/>
              <a:sym typeface="Arial"/>
            </a:endParaRPr>
          </a:p>
          <a:p>
            <a:pPr marL="0" lvl="0" indent="0" algn="just" rtl="0">
              <a:spcBef>
                <a:spcPts val="0"/>
              </a:spcBef>
              <a:spcAft>
                <a:spcPts val="0"/>
              </a:spcAft>
              <a:buNone/>
            </a:pPr>
            <a:r>
              <a:rPr lang="en" sz="2000">
                <a:solidFill>
                  <a:srgbClr val="292929"/>
                </a:solidFill>
                <a:highlight>
                  <a:srgbClr val="FFFFFF"/>
                </a:highlight>
                <a:latin typeface="Arial"/>
                <a:ea typeface="Arial"/>
                <a:cs typeface="Arial"/>
                <a:sym typeface="Arial"/>
              </a:rPr>
              <a:t>a. Preventing / reducing chances of getting the disease</a:t>
            </a:r>
            <a:endParaRPr sz="2000">
              <a:solidFill>
                <a:srgbClr val="292929"/>
              </a:solidFill>
              <a:highlight>
                <a:srgbClr val="FFFFFF"/>
              </a:highlight>
              <a:latin typeface="Arial"/>
              <a:ea typeface="Arial"/>
              <a:cs typeface="Arial"/>
              <a:sym typeface="Arial"/>
            </a:endParaRPr>
          </a:p>
          <a:p>
            <a:pPr marL="0" lvl="0" indent="0" algn="just" rtl="0">
              <a:spcBef>
                <a:spcPts val="1200"/>
              </a:spcBef>
              <a:spcAft>
                <a:spcPts val="0"/>
              </a:spcAft>
              <a:buNone/>
            </a:pPr>
            <a:r>
              <a:rPr lang="en" sz="2000">
                <a:solidFill>
                  <a:srgbClr val="292929"/>
                </a:solidFill>
                <a:highlight>
                  <a:srgbClr val="FFFFFF"/>
                </a:highlight>
                <a:latin typeface="Arial"/>
                <a:ea typeface="Arial"/>
                <a:cs typeface="Arial"/>
                <a:sym typeface="Arial"/>
              </a:rPr>
              <a:t>b. Extrapolated applications of the model we build and its results.</a:t>
            </a:r>
            <a:endParaRPr sz="2000">
              <a:solidFill>
                <a:srgbClr val="292929"/>
              </a:solidFill>
              <a:highlight>
                <a:srgbClr val="FFFFFF"/>
              </a:highlight>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accent1"/>
                </a:solidFill>
              </a:rPr>
              <a:t>Pre-Processing</a:t>
            </a:r>
            <a:endParaRPr sz="3200">
              <a:solidFill>
                <a:schemeClr val="accent1"/>
              </a:solidFill>
            </a:endParaRPr>
          </a:p>
        </p:txBody>
      </p:sp>
      <p:sp>
        <p:nvSpPr>
          <p:cNvPr id="119" name="Google Shape;119;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600" b="1">
                <a:solidFill>
                  <a:srgbClr val="292929"/>
                </a:solidFill>
                <a:highlight>
                  <a:srgbClr val="FFFFFF"/>
                </a:highlight>
                <a:latin typeface="Arial"/>
                <a:ea typeface="Arial"/>
                <a:cs typeface="Arial"/>
                <a:sym typeface="Arial"/>
              </a:rPr>
              <a:t>Cleaning of Data:</a:t>
            </a:r>
            <a:endParaRPr sz="1600" b="1">
              <a:solidFill>
                <a:srgbClr val="292929"/>
              </a:solidFill>
              <a:highlight>
                <a:srgbClr val="FFFFFF"/>
              </a:highlight>
              <a:latin typeface="Arial"/>
              <a:ea typeface="Arial"/>
              <a:cs typeface="Arial"/>
              <a:sym typeface="Arial"/>
            </a:endParaRPr>
          </a:p>
          <a:p>
            <a:pPr marL="0" lvl="0" indent="0" algn="just" rtl="0">
              <a:spcBef>
                <a:spcPts val="1200"/>
              </a:spcBef>
              <a:spcAft>
                <a:spcPts val="0"/>
              </a:spcAft>
              <a:buNone/>
            </a:pPr>
            <a:r>
              <a:rPr lang="en" sz="1700">
                <a:solidFill>
                  <a:srgbClr val="292929"/>
                </a:solidFill>
                <a:latin typeface="Times New Roman"/>
                <a:ea typeface="Times New Roman"/>
                <a:cs typeface="Times New Roman"/>
                <a:sym typeface="Times New Roman"/>
              </a:rPr>
              <a:t>We create box plot to find the percentage of outliers</a:t>
            </a:r>
            <a:endParaRPr sz="1700">
              <a:solidFill>
                <a:srgbClr val="292929"/>
              </a:solidFill>
              <a:latin typeface="Times New Roman"/>
              <a:ea typeface="Times New Roman"/>
              <a:cs typeface="Times New Roman"/>
              <a:sym typeface="Times New Roman"/>
            </a:endParaRPr>
          </a:p>
          <a:p>
            <a:pPr marL="0" lvl="0" indent="0" algn="just" rtl="0">
              <a:spcBef>
                <a:spcPts val="1200"/>
              </a:spcBef>
              <a:spcAft>
                <a:spcPts val="0"/>
              </a:spcAft>
              <a:buNone/>
            </a:pPr>
            <a:r>
              <a:rPr lang="en" sz="1700">
                <a:solidFill>
                  <a:srgbClr val="292929"/>
                </a:solidFill>
                <a:highlight>
                  <a:srgbClr val="FFFFFF"/>
                </a:highlight>
                <a:latin typeface="Times New Roman"/>
                <a:ea typeface="Times New Roman"/>
                <a:cs typeface="Times New Roman"/>
                <a:sym typeface="Times New Roman"/>
              </a:rPr>
              <a:t>We here understand the frequency distribution for various attributes using Histogram</a:t>
            </a:r>
            <a:endParaRPr sz="1700">
              <a:solidFill>
                <a:srgbClr val="292929"/>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 sz="1700" b="1">
                <a:solidFill>
                  <a:srgbClr val="292929"/>
                </a:solidFill>
                <a:highlight>
                  <a:srgbClr val="FFFFFF"/>
                </a:highlight>
                <a:latin typeface="Times New Roman"/>
                <a:ea typeface="Times New Roman"/>
                <a:cs typeface="Times New Roman"/>
                <a:sym typeface="Times New Roman"/>
              </a:rPr>
              <a:t>Exploratory Data Analysis Findings</a:t>
            </a:r>
            <a:endParaRPr sz="1700" b="1">
              <a:solidFill>
                <a:srgbClr val="292929"/>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 sz="1600" u="sng">
                <a:solidFill>
                  <a:srgbClr val="292929"/>
                </a:solidFill>
                <a:highlight>
                  <a:srgbClr val="FFFFFF"/>
                </a:highlight>
                <a:latin typeface="Arial"/>
                <a:ea typeface="Arial"/>
                <a:cs typeface="Arial"/>
                <a:sym typeface="Arial"/>
              </a:rPr>
              <a:t>Data Insights:</a:t>
            </a:r>
            <a:endParaRPr sz="1600" u="sng">
              <a:solidFill>
                <a:srgbClr val="292929"/>
              </a:solidFill>
              <a:highlight>
                <a:srgbClr val="FFFFFF"/>
              </a:highlight>
              <a:latin typeface="Arial"/>
              <a:ea typeface="Arial"/>
              <a:cs typeface="Arial"/>
              <a:sym typeface="Arial"/>
            </a:endParaRPr>
          </a:p>
          <a:p>
            <a:pPr marL="457200" lvl="0" indent="0" algn="just" rtl="0">
              <a:spcBef>
                <a:spcPts val="0"/>
              </a:spcBef>
              <a:spcAft>
                <a:spcPts val="0"/>
              </a:spcAft>
              <a:buNone/>
            </a:pPr>
            <a:r>
              <a:rPr lang="en" sz="1600">
                <a:solidFill>
                  <a:srgbClr val="292929"/>
                </a:solidFill>
                <a:highlight>
                  <a:srgbClr val="FFFFFF"/>
                </a:highlight>
                <a:latin typeface="Arial"/>
                <a:ea typeface="Arial"/>
                <a:cs typeface="Arial"/>
                <a:sym typeface="Arial"/>
              </a:rPr>
              <a:t>1.</a:t>
            </a:r>
            <a:r>
              <a:rPr lang="en" sz="1200">
                <a:solidFill>
                  <a:srgbClr val="292929"/>
                </a:solidFill>
                <a:highlight>
                  <a:srgbClr val="FFFFFF"/>
                </a:highlight>
                <a:latin typeface="Arial"/>
                <a:ea typeface="Arial"/>
                <a:cs typeface="Arial"/>
                <a:sym typeface="Arial"/>
              </a:rPr>
              <a:t>     </a:t>
            </a:r>
            <a:r>
              <a:rPr lang="en" sz="1600">
                <a:solidFill>
                  <a:srgbClr val="292929"/>
                </a:solidFill>
                <a:highlight>
                  <a:srgbClr val="FFFFFF"/>
                </a:highlight>
                <a:latin typeface="Arial"/>
                <a:ea typeface="Arial"/>
                <a:cs typeface="Arial"/>
                <a:sym typeface="Arial"/>
              </a:rPr>
              <a:t>Data is unbalanced overall.</a:t>
            </a:r>
            <a:endParaRPr sz="1600">
              <a:solidFill>
                <a:srgbClr val="292929"/>
              </a:solidFill>
              <a:highlight>
                <a:srgbClr val="FFFFFF"/>
              </a:highlight>
              <a:latin typeface="Arial"/>
              <a:ea typeface="Arial"/>
              <a:cs typeface="Arial"/>
              <a:sym typeface="Arial"/>
            </a:endParaRPr>
          </a:p>
          <a:p>
            <a:pPr marL="457200" lvl="0" indent="0" algn="just" rtl="0">
              <a:spcBef>
                <a:spcPts val="0"/>
              </a:spcBef>
              <a:spcAft>
                <a:spcPts val="0"/>
              </a:spcAft>
              <a:buNone/>
            </a:pPr>
            <a:r>
              <a:rPr lang="en" sz="1600">
                <a:solidFill>
                  <a:srgbClr val="292929"/>
                </a:solidFill>
                <a:highlight>
                  <a:srgbClr val="FFFFFF"/>
                </a:highlight>
                <a:latin typeface="Arial"/>
                <a:ea typeface="Arial"/>
                <a:cs typeface="Arial"/>
                <a:sym typeface="Arial"/>
              </a:rPr>
              <a:t>2.</a:t>
            </a:r>
            <a:r>
              <a:rPr lang="en" sz="1200">
                <a:solidFill>
                  <a:srgbClr val="292929"/>
                </a:solidFill>
                <a:highlight>
                  <a:srgbClr val="FFFFFF"/>
                </a:highlight>
                <a:latin typeface="Arial"/>
                <a:ea typeface="Arial"/>
                <a:cs typeface="Arial"/>
                <a:sym typeface="Arial"/>
              </a:rPr>
              <a:t>     </a:t>
            </a:r>
            <a:r>
              <a:rPr lang="en" sz="1600">
                <a:solidFill>
                  <a:srgbClr val="292929"/>
                </a:solidFill>
                <a:highlight>
                  <a:srgbClr val="FFFFFF"/>
                </a:highlight>
                <a:latin typeface="Arial"/>
                <a:ea typeface="Arial"/>
                <a:cs typeface="Arial"/>
                <a:sym typeface="Arial"/>
              </a:rPr>
              <a:t>Education level does not seem to be related to the heart disease risk.</a:t>
            </a:r>
            <a:endParaRPr sz="1600">
              <a:solidFill>
                <a:srgbClr val="292929"/>
              </a:solidFill>
              <a:highlight>
                <a:srgbClr val="FFFFFF"/>
              </a:highlight>
              <a:latin typeface="Arial"/>
              <a:ea typeface="Arial"/>
              <a:cs typeface="Arial"/>
              <a:sym typeface="Arial"/>
            </a:endParaRPr>
          </a:p>
          <a:p>
            <a:pPr marL="457200" lvl="0" indent="0" algn="just" rtl="0">
              <a:spcBef>
                <a:spcPts val="0"/>
              </a:spcBef>
              <a:spcAft>
                <a:spcPts val="0"/>
              </a:spcAft>
              <a:buNone/>
            </a:pPr>
            <a:r>
              <a:rPr lang="en" sz="1600">
                <a:solidFill>
                  <a:srgbClr val="292929"/>
                </a:solidFill>
                <a:highlight>
                  <a:srgbClr val="FFFFFF"/>
                </a:highlight>
                <a:latin typeface="Arial"/>
                <a:ea typeface="Arial"/>
                <a:cs typeface="Arial"/>
                <a:sym typeface="Arial"/>
              </a:rPr>
              <a:t>3.</a:t>
            </a:r>
            <a:r>
              <a:rPr lang="en" sz="1200">
                <a:solidFill>
                  <a:srgbClr val="292929"/>
                </a:solidFill>
                <a:highlight>
                  <a:srgbClr val="FFFFFF"/>
                </a:highlight>
                <a:latin typeface="Arial"/>
                <a:ea typeface="Arial"/>
                <a:cs typeface="Arial"/>
                <a:sym typeface="Arial"/>
              </a:rPr>
              <a:t>     </a:t>
            </a:r>
            <a:r>
              <a:rPr lang="en" sz="1600">
                <a:solidFill>
                  <a:srgbClr val="292929"/>
                </a:solidFill>
                <a:highlight>
                  <a:srgbClr val="FFFFFF"/>
                </a:highlight>
                <a:latin typeface="Arial"/>
                <a:ea typeface="Arial"/>
                <a:cs typeface="Arial"/>
                <a:sym typeface="Arial"/>
              </a:rPr>
              <a:t>Systolic BP &amp; Diastolic BP are highly correlated to each other.</a:t>
            </a:r>
            <a:endParaRPr sz="1600">
              <a:solidFill>
                <a:srgbClr val="292929"/>
              </a:solidFill>
              <a:highlight>
                <a:srgbClr val="FFFFFF"/>
              </a:highlight>
              <a:latin typeface="Arial"/>
              <a:ea typeface="Arial"/>
              <a:cs typeface="Arial"/>
              <a:sym typeface="Arial"/>
            </a:endParaRPr>
          </a:p>
          <a:p>
            <a:pPr marL="0" lvl="0" indent="0" algn="just" rtl="0">
              <a:spcBef>
                <a:spcPts val="1200"/>
              </a:spcBef>
              <a:spcAft>
                <a:spcPts val="0"/>
              </a:spcAft>
              <a:buNone/>
            </a:pPr>
            <a:endParaRPr sz="120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100" b="1">
                <a:solidFill>
                  <a:schemeClr val="accent1"/>
                </a:solidFill>
                <a:highlight>
                  <a:srgbClr val="FFFFFF"/>
                </a:highlight>
                <a:latin typeface="Arial"/>
                <a:ea typeface="Arial"/>
                <a:cs typeface="Arial"/>
                <a:sym typeface="Arial"/>
              </a:rPr>
              <a:t>Feature Selection</a:t>
            </a:r>
            <a:endParaRPr sz="2100" b="1">
              <a:solidFill>
                <a:schemeClr val="accent1"/>
              </a:solidFill>
              <a:highlight>
                <a:srgbClr val="FFFFFF"/>
              </a:highlight>
              <a:latin typeface="Arial"/>
              <a:ea typeface="Arial"/>
              <a:cs typeface="Arial"/>
              <a:sym typeface="Arial"/>
            </a:endParaRPr>
          </a:p>
          <a:p>
            <a:pPr marL="0" lvl="0" indent="0" algn="l" rtl="0">
              <a:spcBef>
                <a:spcPts val="0"/>
              </a:spcBef>
              <a:spcAft>
                <a:spcPts val="0"/>
              </a:spcAft>
              <a:buNone/>
            </a:pPr>
            <a:endParaRPr/>
          </a:p>
        </p:txBody>
      </p:sp>
      <p:sp>
        <p:nvSpPr>
          <p:cNvPr id="125" name="Google Shape;125;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600" dirty="0">
                <a:solidFill>
                  <a:srgbClr val="000000"/>
                </a:solidFill>
                <a:highlight>
                  <a:srgbClr val="FFFFFF"/>
                </a:highlight>
                <a:latin typeface="Arial"/>
                <a:ea typeface="Arial"/>
                <a:cs typeface="Arial"/>
                <a:sym typeface="Arial"/>
              </a:rPr>
              <a:t>There are three benefits of performing feature selection before modeling your data are:</a:t>
            </a:r>
            <a:endParaRPr sz="1600" dirty="0">
              <a:solidFill>
                <a:srgbClr val="000000"/>
              </a:solidFill>
              <a:highlight>
                <a:srgbClr val="FFFFFF"/>
              </a:highlight>
              <a:latin typeface="Arial"/>
              <a:ea typeface="Arial"/>
              <a:cs typeface="Arial"/>
              <a:sym typeface="Arial"/>
            </a:endParaRPr>
          </a:p>
          <a:p>
            <a:pPr marL="457200" lvl="0" indent="-330200" algn="just" rtl="0">
              <a:spcBef>
                <a:spcPts val="1200"/>
              </a:spcBef>
              <a:spcAft>
                <a:spcPts val="0"/>
              </a:spcAft>
              <a:buClr>
                <a:srgbClr val="000000"/>
              </a:buClr>
              <a:buSzPts val="1600"/>
              <a:buFont typeface="Arial"/>
              <a:buAutoNum type="arabicPeriod"/>
            </a:pPr>
            <a:r>
              <a:rPr lang="en" sz="1700" dirty="0">
                <a:solidFill>
                  <a:srgbClr val="000000"/>
                </a:solidFill>
                <a:highlight>
                  <a:srgbClr val="FFFFFF"/>
                </a:highlight>
                <a:latin typeface="Times New Roman"/>
                <a:ea typeface="Times New Roman"/>
                <a:cs typeface="Times New Roman"/>
                <a:sym typeface="Times New Roman"/>
              </a:rPr>
              <a:t>It reduces Overfitting.</a:t>
            </a:r>
            <a:endParaRPr sz="1700" dirty="0">
              <a:solidFill>
                <a:srgbClr val="000000"/>
              </a:solidFill>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Arial"/>
              <a:buAutoNum type="arabicPeriod"/>
            </a:pPr>
            <a:r>
              <a:rPr lang="en" sz="1700" dirty="0">
                <a:solidFill>
                  <a:srgbClr val="000000"/>
                </a:solidFill>
                <a:highlight>
                  <a:srgbClr val="FFFFFF"/>
                </a:highlight>
                <a:latin typeface="Times New Roman"/>
                <a:ea typeface="Times New Roman"/>
                <a:cs typeface="Times New Roman"/>
                <a:sym typeface="Times New Roman"/>
              </a:rPr>
              <a:t>It improves the Accuracy.</a:t>
            </a:r>
            <a:endParaRPr sz="1700" dirty="0">
              <a:solidFill>
                <a:srgbClr val="000000"/>
              </a:solidFill>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Clr>
                <a:srgbClr val="000000"/>
              </a:buClr>
              <a:buSzPts val="1600"/>
              <a:buFont typeface="Arial"/>
              <a:buAutoNum type="arabicPeriod"/>
            </a:pPr>
            <a:r>
              <a:rPr lang="en" sz="1700" dirty="0">
                <a:solidFill>
                  <a:srgbClr val="000000"/>
                </a:solidFill>
                <a:highlight>
                  <a:srgbClr val="FFFFFF"/>
                </a:highlight>
                <a:latin typeface="Times New Roman"/>
                <a:ea typeface="Times New Roman"/>
                <a:cs typeface="Times New Roman"/>
                <a:sym typeface="Times New Roman"/>
              </a:rPr>
              <a:t>It reduces the training time.</a:t>
            </a:r>
            <a:endParaRPr sz="1700" dirty="0">
              <a:solidFill>
                <a:srgbClr val="000000"/>
              </a:solidFill>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endParaRPr sz="1700" dirty="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16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1" name="Google Shape;131;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pic>
        <p:nvPicPr>
          <p:cNvPr id="132" name="Google Shape;132;p21"/>
          <p:cNvPicPr preferRelativeResize="0"/>
          <p:nvPr/>
        </p:nvPicPr>
        <p:blipFill>
          <a:blip r:embed="rId3">
            <a:alphaModFix/>
          </a:blip>
          <a:stretch>
            <a:fillRect/>
          </a:stretch>
        </p:blipFill>
        <p:spPr>
          <a:xfrm>
            <a:off x="204375" y="0"/>
            <a:ext cx="8345424" cy="386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 BUILDING</a:t>
            </a:r>
            <a:endParaRPr/>
          </a:p>
        </p:txBody>
      </p:sp>
      <p:sp>
        <p:nvSpPr>
          <p:cNvPr id="138" name="Google Shape;138;p2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Logistic Regression</a:t>
            </a:r>
            <a:endParaRPr sz="2200"/>
          </a:p>
          <a:p>
            <a:pPr marL="0" lvl="0" indent="0" algn="l" rtl="0">
              <a:spcBef>
                <a:spcPts val="1600"/>
              </a:spcBef>
              <a:spcAft>
                <a:spcPts val="0"/>
              </a:spcAft>
              <a:buNone/>
            </a:pPr>
            <a:r>
              <a:rPr lang="en" sz="2200"/>
              <a:t>Support  Vector Machines</a:t>
            </a:r>
            <a:endParaRPr sz="2200"/>
          </a:p>
          <a:p>
            <a:pPr marL="0" lvl="0" indent="0" algn="l" rtl="0">
              <a:spcBef>
                <a:spcPts val="1600"/>
              </a:spcBef>
              <a:spcAft>
                <a:spcPts val="0"/>
              </a:spcAft>
              <a:buNone/>
            </a:pPr>
            <a:r>
              <a:rPr lang="en" sz="2200"/>
              <a:t>Decision Tree</a:t>
            </a:r>
            <a:endParaRPr sz="2200"/>
          </a:p>
          <a:p>
            <a:pPr marL="0" lvl="0" indent="0" algn="l" rtl="0">
              <a:spcBef>
                <a:spcPts val="1600"/>
              </a:spcBef>
              <a:spcAft>
                <a:spcPts val="0"/>
              </a:spcAft>
              <a:buNone/>
            </a:pPr>
            <a:r>
              <a:rPr lang="en" sz="2200"/>
              <a:t>K-Nearest Neighbour</a:t>
            </a:r>
            <a:endParaRPr sz="2200"/>
          </a:p>
          <a:p>
            <a:pPr marL="0" lvl="0" indent="0" algn="l" rtl="0">
              <a:spcBef>
                <a:spcPts val="1600"/>
              </a:spcBef>
              <a:spcAft>
                <a:spcPts val="0"/>
              </a:spcAft>
              <a:buNone/>
            </a:pPr>
            <a:r>
              <a:rPr lang="en" sz="2200"/>
              <a:t>Random Forests</a:t>
            </a:r>
            <a:endParaRPr sz="2200"/>
          </a:p>
          <a:p>
            <a:pPr marL="0" lvl="0" indent="0" algn="l" rtl="0">
              <a:spcBef>
                <a:spcPts val="1600"/>
              </a:spcBef>
              <a:spcAft>
                <a:spcPts val="1600"/>
              </a:spcAft>
              <a:buNone/>
            </a:pPr>
            <a:r>
              <a:rPr lang="en" sz="2200"/>
              <a:t>Gradient Boosting</a:t>
            </a:r>
            <a:endParaRPr sz="22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1052</Words>
  <Application>Microsoft Office PowerPoint</Application>
  <PresentationFormat>On-screen Show (16:9)</PresentationFormat>
  <Paragraphs>104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Georgia</vt:lpstr>
      <vt:lpstr>Roboto Thin</vt:lpstr>
      <vt:lpstr>Roboto</vt:lpstr>
      <vt:lpstr>Arial</vt:lpstr>
      <vt:lpstr>Roboto Medium</vt:lpstr>
      <vt:lpstr>Times New Roman</vt:lpstr>
      <vt:lpstr>Geometric</vt:lpstr>
      <vt:lpstr>HEART DISEASE AND RISK PREDICTION USING MACHINE LEARNING ALGORITHMS </vt:lpstr>
      <vt:lpstr>INTRODUCTION</vt:lpstr>
      <vt:lpstr>Attributes </vt:lpstr>
      <vt:lpstr>Attributes(contd)</vt:lpstr>
      <vt:lpstr>Objective </vt:lpstr>
      <vt:lpstr>Pre-Processing</vt:lpstr>
      <vt:lpstr>Feature Selection </vt:lpstr>
      <vt:lpstr> </vt:lpstr>
      <vt:lpstr>Model BUILDING</vt:lpstr>
      <vt:lpstr> </vt:lpstr>
      <vt:lpstr> </vt:lpstr>
      <vt:lpstr>Hyperparameter tuning for best classifier</vt:lpstr>
      <vt:lpstr> </vt:lpstr>
      <vt:lpstr>Conclusion</vt:lpstr>
      <vt:lpstr>Conclusion(contd) </vt:lpstr>
      <vt:lpstr>Acknowledgement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AND RISK PREDICTION USING MACHINE LEARNING ALGORITHMS</dc:title>
  <dc:creator>ANUJ ANANDAKUMAR</dc:creator>
  <cp:lastModifiedBy>Anandakumar, Anuj</cp:lastModifiedBy>
  <cp:revision>1</cp:revision>
  <dcterms:modified xsi:type="dcterms:W3CDTF">2020-12-15T17:56:57Z</dcterms:modified>
</cp:coreProperties>
</file>