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7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2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06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3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2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8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4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6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0477-4463-4E79-A2F5-8B8276317FA8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C648-9398-4583-A3F9-31872681F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6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Telecom Churn Prediction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Analyzing and Predicting Customer Churn in the Telecom Industry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67944" y="5105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Anuj </a:t>
            </a:r>
            <a:r>
              <a:rPr lang="en-IN" b="1" dirty="0" smtClean="0"/>
              <a:t>Garg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0789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 Importance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Top Predictors of Churn:</a:t>
            </a:r>
            <a:endParaRPr lang="en-US" dirty="0" smtClean="0"/>
          </a:p>
          <a:p>
            <a:pPr lvl="1"/>
            <a:r>
              <a:rPr lang="en-US" dirty="0" smtClean="0"/>
              <a:t>Visual representation of the most important features from the Random Forest model.</a:t>
            </a:r>
          </a:p>
          <a:p>
            <a:pPr lvl="1"/>
            <a:r>
              <a:rPr lang="en-US" dirty="0" smtClean="0"/>
              <a:t>Interpretation of these features.</a:t>
            </a:r>
          </a:p>
          <a:p>
            <a:r>
              <a:rPr lang="en-US" b="1" dirty="0" smtClean="0"/>
              <a:t>Insights:</a:t>
            </a:r>
            <a:endParaRPr lang="en-US" dirty="0" smtClean="0"/>
          </a:p>
          <a:p>
            <a:pPr lvl="1"/>
            <a:r>
              <a:rPr lang="en-US" dirty="0" smtClean="0"/>
              <a:t>How these features influence customer churn.</a:t>
            </a:r>
          </a:p>
          <a:p>
            <a:pPr lvl="6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21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Business Recommendations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Strategies to Reduce Churn:</a:t>
            </a:r>
            <a:endParaRPr lang="en-US" dirty="0" smtClean="0"/>
          </a:p>
          <a:p>
            <a:pPr lvl="1"/>
            <a:r>
              <a:rPr lang="en-US" dirty="0" smtClean="0"/>
              <a:t>Targeted offers for high-value customers.</a:t>
            </a:r>
          </a:p>
          <a:p>
            <a:pPr lvl="1"/>
            <a:r>
              <a:rPr lang="en-US" dirty="0" smtClean="0"/>
              <a:t>Proactive engagement with customers showing signs of churn.</a:t>
            </a:r>
          </a:p>
          <a:p>
            <a:pPr lvl="1"/>
            <a:r>
              <a:rPr lang="en-US" dirty="0" smtClean="0"/>
              <a:t>Improving service quality in areas identified as weak spots.</a:t>
            </a:r>
          </a:p>
          <a:p>
            <a:r>
              <a:rPr lang="en-US" b="1" dirty="0" smtClean="0"/>
              <a:t>Next Steps:</a:t>
            </a:r>
            <a:endParaRPr lang="en-US" dirty="0" smtClean="0"/>
          </a:p>
          <a:p>
            <a:pPr lvl="1"/>
            <a:r>
              <a:rPr lang="en-US" dirty="0" smtClean="0"/>
              <a:t>Continuous monitoring of churn patterns.</a:t>
            </a:r>
          </a:p>
          <a:p>
            <a:pPr lvl="1"/>
            <a:r>
              <a:rPr lang="en-US" dirty="0" smtClean="0"/>
              <a:t>Implementing customer retention programs based on model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6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5320"/>
            <a:ext cx="8229600" cy="355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229600" cy="328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0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Understanding the Data</a:t>
            </a:r>
            <a:r>
              <a:rPr lang="en-US" dirty="0" smtClean="0"/>
              <a:t>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Data Overview:</a:t>
            </a:r>
          </a:p>
          <a:p>
            <a:r>
              <a:rPr lang="en-US" dirty="0" smtClean="0"/>
              <a:t>Customer-level data across four months: June, July, August, and September.</a:t>
            </a:r>
          </a:p>
          <a:p>
            <a:r>
              <a:rPr lang="en-US" dirty="0" smtClean="0"/>
              <a:t>Focus on the first three months for predicting churn in the fourth month.</a:t>
            </a:r>
          </a:p>
          <a:p>
            <a:pPr marL="0" indent="0">
              <a:buNone/>
            </a:pPr>
            <a:r>
              <a:rPr lang="en-US" b="1" dirty="0" smtClean="0"/>
              <a:t>Key Data Points:</a:t>
            </a:r>
          </a:p>
          <a:p>
            <a:r>
              <a:rPr lang="en-US" dirty="0" smtClean="0"/>
              <a:t>Customer usage metrics (calls, SMS, data usage).</a:t>
            </a:r>
          </a:p>
          <a:p>
            <a:r>
              <a:rPr lang="en-US" dirty="0" smtClean="0"/>
              <a:t>Recharge behavior and other relevant metrics.</a:t>
            </a:r>
          </a:p>
        </p:txBody>
      </p:sp>
    </p:spTree>
    <p:extLst>
      <p:ext uri="{BB962C8B-B14F-4D97-AF65-F5344CB8AC3E}">
        <p14:creationId xmlns:p14="http://schemas.microsoft.com/office/powerpoint/2010/main" val="230756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</a:t>
            </a:r>
            <a:r>
              <a:rPr lang="en-IN" b="1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Data Cleaning:</a:t>
            </a:r>
          </a:p>
          <a:p>
            <a:r>
              <a:rPr lang="en-US" dirty="0" smtClean="0"/>
              <a:t>Handling missing values.</a:t>
            </a:r>
          </a:p>
          <a:p>
            <a:r>
              <a:rPr lang="en-US" dirty="0" smtClean="0"/>
              <a:t>Filtering out low-value customers.</a:t>
            </a:r>
          </a:p>
          <a:p>
            <a:pPr marL="0" indent="0">
              <a:buNone/>
            </a:pPr>
            <a:r>
              <a:rPr lang="en-US" b="1" dirty="0" smtClean="0"/>
              <a:t>Churn Definition:</a:t>
            </a:r>
          </a:p>
          <a:p>
            <a:r>
              <a:rPr lang="en-US" dirty="0" smtClean="0"/>
              <a:t>Customers who made no calls and used no data in the ninth month were labeled as churners.</a:t>
            </a:r>
          </a:p>
          <a:p>
            <a:r>
              <a:rPr lang="en-US" dirty="0" smtClean="0"/>
              <a:t>All ninth-month data was excluded from the predictive modeling to prevent data leakage.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0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 (EDA)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Customer Behavior Patterns:</a:t>
            </a:r>
          </a:p>
          <a:p>
            <a:r>
              <a:rPr lang="en-US" dirty="0" smtClean="0"/>
              <a:t>Trends in usage during the ‘good’ and ‘action’ phases.</a:t>
            </a:r>
          </a:p>
          <a:p>
            <a:r>
              <a:rPr lang="en-US" dirty="0" smtClean="0"/>
              <a:t>Visualizations (charts or graphs showing key metrics).</a:t>
            </a:r>
          </a:p>
          <a:p>
            <a:pPr marL="0" indent="0">
              <a:buNone/>
            </a:pPr>
            <a:r>
              <a:rPr lang="en-US" b="1" dirty="0" smtClean="0"/>
              <a:t>Insights:</a:t>
            </a:r>
          </a:p>
          <a:p>
            <a:r>
              <a:rPr lang="en-US" dirty="0" smtClean="0"/>
              <a:t>Differences in usage patterns between churners and non-churners.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40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Feature Engineering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Feature Selection:</a:t>
            </a:r>
            <a:endParaRPr lang="en-IN" dirty="0" smtClean="0"/>
          </a:p>
          <a:p>
            <a:pPr lvl="1"/>
            <a:r>
              <a:rPr lang="en-IN" dirty="0" smtClean="0"/>
              <a:t>Metrics derived from customer behaviour (e.g., total recharge amount, total call duration).</a:t>
            </a:r>
          </a:p>
          <a:p>
            <a:pPr lvl="1"/>
            <a:r>
              <a:rPr lang="en-IN" dirty="0" smtClean="0"/>
              <a:t>Rationale for choosing these features.</a:t>
            </a:r>
          </a:p>
          <a:p>
            <a:r>
              <a:rPr lang="en-IN" b="1" dirty="0" smtClean="0"/>
              <a:t>Handling Categorical Variables:</a:t>
            </a:r>
            <a:endParaRPr lang="en-IN" dirty="0" smtClean="0"/>
          </a:p>
          <a:p>
            <a:pPr lvl="1"/>
            <a:r>
              <a:rPr lang="en-IN" dirty="0" smtClean="0"/>
              <a:t>Conversion of categorical variables into dummy/indicator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59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 Selection:</a:t>
            </a:r>
            <a:endParaRPr lang="en-US" dirty="0" smtClean="0"/>
          </a:p>
          <a:p>
            <a:pPr lvl="1"/>
            <a:r>
              <a:rPr lang="en-US" dirty="0" smtClean="0"/>
              <a:t>Logistic Regression and Random Forest were chosen.</a:t>
            </a:r>
          </a:p>
          <a:p>
            <a:pPr lvl="1"/>
            <a:r>
              <a:rPr lang="en-US" dirty="0" smtClean="0"/>
              <a:t>Brief explanation of why these models were selected.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25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and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split into training and test sets.</a:t>
            </a:r>
          </a:p>
          <a:p>
            <a:r>
              <a:rPr lang="en-US" dirty="0" smtClean="0"/>
              <a:t>Standardization of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47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Model Evaluation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Model Performance:</a:t>
            </a:r>
            <a:endParaRPr lang="en-IN" dirty="0" smtClean="0"/>
          </a:p>
          <a:p>
            <a:pPr lvl="1"/>
            <a:r>
              <a:rPr lang="en-IN" dirty="0" smtClean="0"/>
              <a:t>Accuracy, ROC AUC Score for both models.</a:t>
            </a:r>
          </a:p>
          <a:p>
            <a:pPr lvl="1"/>
            <a:r>
              <a:rPr lang="en-IN" dirty="0" smtClean="0"/>
              <a:t>Confusion Matrix for Random Forest.</a:t>
            </a:r>
          </a:p>
          <a:p>
            <a:pPr lvl="1"/>
            <a:r>
              <a:rPr lang="en-IN" dirty="0" smtClean="0"/>
              <a:t>Classification report highlighting precision, recall, and F1-score.</a:t>
            </a:r>
          </a:p>
          <a:p>
            <a:r>
              <a:rPr lang="en-IN" b="1" dirty="0" smtClean="0"/>
              <a:t>Comparison:</a:t>
            </a:r>
            <a:endParaRPr lang="en-IN" dirty="0" smtClean="0"/>
          </a:p>
          <a:p>
            <a:pPr lvl="1"/>
            <a:r>
              <a:rPr lang="en-IN" dirty="0" smtClean="0"/>
              <a:t>Which model performed better and why?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8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366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Telecom Churn Prediction Analysis</vt:lpstr>
      <vt:lpstr>PowerPoint Presentation</vt:lpstr>
      <vt:lpstr>Understanding the Data    </vt:lpstr>
      <vt:lpstr>Data Preprocessing</vt:lpstr>
      <vt:lpstr>Exploratory Data Analysis (EDA)</vt:lpstr>
      <vt:lpstr>Feature Engineering </vt:lpstr>
      <vt:lpstr>Model Building</vt:lpstr>
      <vt:lpstr>Training and Testing</vt:lpstr>
      <vt:lpstr>Model Evaluation </vt:lpstr>
      <vt:lpstr>Feature Importance </vt:lpstr>
      <vt:lpstr>Business Recommendations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 Analysis</dc:title>
  <dc:creator>Hp</dc:creator>
  <cp:lastModifiedBy>Hp</cp:lastModifiedBy>
  <cp:revision>3</cp:revision>
  <dcterms:created xsi:type="dcterms:W3CDTF">2024-08-19T05:34:37Z</dcterms:created>
  <dcterms:modified xsi:type="dcterms:W3CDTF">2024-08-19T05:46:51Z</dcterms:modified>
</cp:coreProperties>
</file>