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Open Sans SemiBold"/>
      <p:regular r:id="rId24"/>
      <p:bold r:id="rId25"/>
      <p:italic r:id="rId26"/>
      <p:boldItalic r:id="rId27"/>
    </p:embeddedFont>
    <p:embeddedFont>
      <p:font typeface="Josefin Sans"/>
      <p:regular r:id="rId28"/>
      <p:bold r:id="rId29"/>
      <p:italic r:id="rId30"/>
      <p:boldItalic r:id="rId31"/>
    </p:embeddedFont>
    <p:embeddedFont>
      <p:font typeface="Open Sans Medium"/>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penSansSemiBold-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SemiBold-italic.fntdata"/><Relationship Id="rId25" Type="http://schemas.openxmlformats.org/officeDocument/2006/relationships/font" Target="fonts/OpenSansSemiBold-bold.fntdata"/><Relationship Id="rId28" Type="http://schemas.openxmlformats.org/officeDocument/2006/relationships/font" Target="fonts/JosefinSans-regular.fntdata"/><Relationship Id="rId27" Type="http://schemas.openxmlformats.org/officeDocument/2006/relationships/font" Target="fonts/OpenSansSemiBol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Josefi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JosefinSans-boldItalic.fntdata"/><Relationship Id="rId30" Type="http://schemas.openxmlformats.org/officeDocument/2006/relationships/font" Target="fonts/JosefinSans-italic.fntdata"/><Relationship Id="rId11" Type="http://schemas.openxmlformats.org/officeDocument/2006/relationships/slide" Target="slides/slide7.xml"/><Relationship Id="rId33" Type="http://schemas.openxmlformats.org/officeDocument/2006/relationships/font" Target="fonts/OpenSansMedium-bold.fntdata"/><Relationship Id="rId10" Type="http://schemas.openxmlformats.org/officeDocument/2006/relationships/slide" Target="slides/slide6.xml"/><Relationship Id="rId32" Type="http://schemas.openxmlformats.org/officeDocument/2006/relationships/font" Target="fonts/OpenSansMedium-regular.fntdata"/><Relationship Id="rId13" Type="http://schemas.openxmlformats.org/officeDocument/2006/relationships/slide" Target="slides/slide9.xml"/><Relationship Id="rId35" Type="http://schemas.openxmlformats.org/officeDocument/2006/relationships/font" Target="fonts/OpenSansMedium-boldItalic.fntdata"/><Relationship Id="rId12" Type="http://schemas.openxmlformats.org/officeDocument/2006/relationships/slide" Target="slides/slide8.xml"/><Relationship Id="rId34" Type="http://schemas.openxmlformats.org/officeDocument/2006/relationships/font" Target="fonts/OpenSansMedium-italic.fntdata"/><Relationship Id="rId15" Type="http://schemas.openxmlformats.org/officeDocument/2006/relationships/slide" Target="slides/slide11.xml"/><Relationship Id="rId37" Type="http://schemas.openxmlformats.org/officeDocument/2006/relationships/font" Target="fonts/OpenSans-bold.fntdata"/><Relationship Id="rId14" Type="http://schemas.openxmlformats.org/officeDocument/2006/relationships/slide" Target="slides/slide10.xml"/><Relationship Id="rId36" Type="http://schemas.openxmlformats.org/officeDocument/2006/relationships/font" Target="fonts/OpenSans-regular.fntdata"/><Relationship Id="rId17" Type="http://schemas.openxmlformats.org/officeDocument/2006/relationships/slide" Target="slides/slide13.xml"/><Relationship Id="rId39" Type="http://schemas.openxmlformats.org/officeDocument/2006/relationships/font" Target="fonts/OpenSans-boldItalic.fntdata"/><Relationship Id="rId16" Type="http://schemas.openxmlformats.org/officeDocument/2006/relationships/slide" Target="slides/slide12.xml"/><Relationship Id="rId38" Type="http://schemas.openxmlformats.org/officeDocument/2006/relationships/font" Target="fonts/Open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ab8d1ca927_3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ab8d1ca927_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ab8d1ca927_3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ab8d1ca927_3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22ac276fc9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22ac276fc9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22ac276fc9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22ac276fc9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22ac276fc9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22ac276fc9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22ac276fc9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22ac276fc9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ab8d1ca927_3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ab8d1ca927_3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27438e796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27438e796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7438e796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27438e796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ab8d1ca927_3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ab8d1ca927_3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ab8d1ca92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ab8d1ca92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347e33a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347e33a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b55e0a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b55e0a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b8d1ca92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b8d1ca92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300">
              <a:solidFill>
                <a:srgbClr val="285E89"/>
              </a:solidFill>
              <a:latin typeface="Open Sans"/>
              <a:ea typeface="Open Sans"/>
              <a:cs typeface="Open Sans"/>
              <a:sym typeface="Open Sans"/>
            </a:endParaRPr>
          </a:p>
          <a:p>
            <a:pPr indent="0" lvl="0" marL="0" rtl="0" algn="l">
              <a:spcBef>
                <a:spcPts val="0"/>
              </a:spcBef>
              <a:spcAft>
                <a:spcPts val="0"/>
              </a:spcAft>
              <a:buNone/>
            </a:pPr>
            <a:r>
              <a:t/>
            </a:r>
            <a:endParaRPr sz="7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22ac276fc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22ac276fc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b8d1ca927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ab8d1ca927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b8d1ca927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b8d1ca927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ab8d1ca927_3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ab8d1ca927_3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11"/>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52" name="Google Shape;152;p11"/>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tents">
  <p:cSld name="CUSTOM">
    <p:spTree>
      <p:nvGrpSpPr>
        <p:cNvPr id="166" name="Shape 166"/>
        <p:cNvGrpSpPr/>
        <p:nvPr/>
      </p:nvGrpSpPr>
      <p:grpSpPr>
        <a:xfrm>
          <a:off x="0" y="0"/>
          <a:ext cx="0" cy="0"/>
          <a:chOff x="0" y="0"/>
          <a:chExt cx="0" cy="0"/>
        </a:xfrm>
      </p:grpSpPr>
      <p:sp>
        <p:nvSpPr>
          <p:cNvPr id="167" name="Google Shape;167;p13"/>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68" name="Google Shape;168;p13"/>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9" name="Google Shape;169;p13"/>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 name="Google Shape;170;p13"/>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1" name="Google Shape;171;p13"/>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2" name="Google Shape;172;p13"/>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3" name="Google Shape;173;p13"/>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4" name="Google Shape;174;p13"/>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5" name="Google Shape;175;p13"/>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6" name="Google Shape;176;p13"/>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7" name="Google Shape;177;p13"/>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8" name="Google Shape;178;p13"/>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9" name="Google Shape;179;p13"/>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94" name="Shape 194"/>
        <p:cNvGrpSpPr/>
        <p:nvPr/>
      </p:nvGrpSpPr>
      <p:grpSpPr>
        <a:xfrm>
          <a:off x="0" y="0"/>
          <a:ext cx="0" cy="0"/>
          <a:chOff x="0" y="0"/>
          <a:chExt cx="0" cy="0"/>
        </a:xfrm>
      </p:grpSpPr>
      <p:sp>
        <p:nvSpPr>
          <p:cNvPr id="195" name="Google Shape;195;p14"/>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6" name="Google Shape;196;p14"/>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7" name="Google Shape;197;p14"/>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rot="5400000">
            <a:off x="3798057" y="39407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13" name="Shape 213"/>
        <p:cNvGrpSpPr/>
        <p:nvPr/>
      </p:nvGrpSpPr>
      <p:grpSpPr>
        <a:xfrm>
          <a:off x="0" y="0"/>
          <a:ext cx="0" cy="0"/>
          <a:chOff x="0" y="0"/>
          <a:chExt cx="0" cy="0"/>
        </a:xfrm>
      </p:grpSpPr>
      <p:sp>
        <p:nvSpPr>
          <p:cNvPr id="214" name="Google Shape;214;p1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15" name="Google Shape;215;p15"/>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6" name="Google Shape;216;p15"/>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7" name="Google Shape;217;p15"/>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 name="Google Shape;218;p15"/>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9" name="Google Shape;219;p15"/>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15"/>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1" name="Google Shape;221;p15"/>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35" name="Shape 235"/>
        <p:cNvGrpSpPr/>
        <p:nvPr/>
      </p:nvGrpSpPr>
      <p:grpSpPr>
        <a:xfrm>
          <a:off x="0" y="0"/>
          <a:ext cx="0" cy="0"/>
          <a:chOff x="0" y="0"/>
          <a:chExt cx="0" cy="0"/>
        </a:xfrm>
      </p:grpSpPr>
      <p:sp>
        <p:nvSpPr>
          <p:cNvPr id="236" name="Google Shape;236;p16"/>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37" name="Google Shape;237;p16"/>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43" name="Shape 243"/>
        <p:cNvGrpSpPr/>
        <p:nvPr/>
      </p:nvGrpSpPr>
      <p:grpSpPr>
        <a:xfrm>
          <a:off x="0" y="0"/>
          <a:ext cx="0" cy="0"/>
          <a:chOff x="0" y="0"/>
          <a:chExt cx="0" cy="0"/>
        </a:xfrm>
      </p:grpSpPr>
      <p:sp>
        <p:nvSpPr>
          <p:cNvPr id="244" name="Google Shape;244;p17"/>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45" name="Google Shape;245;p17"/>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6" name="Google Shape;246;p17"/>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7" name="Google Shape;247;p17"/>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8" name="Google Shape;248;p17"/>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9" name="Google Shape;249;p17"/>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5">
    <p:spTree>
      <p:nvGrpSpPr>
        <p:cNvPr id="263" name="Shape 263"/>
        <p:cNvGrpSpPr/>
        <p:nvPr/>
      </p:nvGrpSpPr>
      <p:grpSpPr>
        <a:xfrm>
          <a:off x="0" y="0"/>
          <a:ext cx="0" cy="0"/>
          <a:chOff x="0" y="0"/>
          <a:chExt cx="0" cy="0"/>
        </a:xfrm>
      </p:grpSpPr>
      <p:sp>
        <p:nvSpPr>
          <p:cNvPr id="264" name="Google Shape;264;p18"/>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5" name="Google Shape;265;p18"/>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6" name="Google Shape;266;p18"/>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9"/>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82" name="Google Shape;282;p19"/>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3" name="Google Shape;283;p19"/>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4" name="Google Shape;284;p19"/>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5" name="Google Shape;285;p19"/>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6" name="Google Shape;286;p19"/>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7" name="Google Shape;287;p19"/>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8" name="Google Shape;288;p19"/>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9" name="Google Shape;289;p19"/>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0" name="Google Shape;290;p19"/>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1" name="Google Shape;291;p19"/>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2" name="Google Shape;292;p19"/>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3" name="Google Shape;293;p19"/>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4" name="Google Shape;294;p19"/>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308" name="Shape 308"/>
        <p:cNvGrpSpPr/>
        <p:nvPr/>
      </p:nvGrpSpPr>
      <p:grpSpPr>
        <a:xfrm>
          <a:off x="0" y="0"/>
          <a:ext cx="0" cy="0"/>
          <a:chOff x="0" y="0"/>
          <a:chExt cx="0" cy="0"/>
        </a:xfrm>
      </p:grpSpPr>
      <p:sp>
        <p:nvSpPr>
          <p:cNvPr id="309" name="Google Shape;309;p20"/>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0" name="Google Shape;310;p20"/>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1" name="Google Shape;311;p20"/>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2" name="Google Shape;312;p20"/>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3" name="Google Shape;313;p20"/>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4" name="Google Shape;314;p20"/>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5" name="Google Shape;315;p20"/>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6" name="Google Shape;316;p20"/>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7" name="Google Shape;317;p20"/>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8" name="Google Shape;318;p20"/>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8" name="Google Shape;28;p3"/>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 name="Google Shape;30;p3"/>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332" name="Shape 332"/>
        <p:cNvGrpSpPr/>
        <p:nvPr/>
      </p:nvGrpSpPr>
      <p:grpSpPr>
        <a:xfrm>
          <a:off x="0" y="0"/>
          <a:ext cx="0" cy="0"/>
          <a:chOff x="0" y="0"/>
          <a:chExt cx="0" cy="0"/>
        </a:xfrm>
      </p:grpSpPr>
      <p:sp>
        <p:nvSpPr>
          <p:cNvPr id="333" name="Google Shape;333;p21"/>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34" name="Google Shape;334;p21"/>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5" name="Google Shape;335;p21"/>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_1">
    <p:spTree>
      <p:nvGrpSpPr>
        <p:cNvPr id="349" name="Shape 349"/>
        <p:cNvGrpSpPr/>
        <p:nvPr/>
      </p:nvGrpSpPr>
      <p:grpSpPr>
        <a:xfrm>
          <a:off x="0" y="0"/>
          <a:ext cx="0" cy="0"/>
          <a:chOff x="0" y="0"/>
          <a:chExt cx="0" cy="0"/>
        </a:xfrm>
      </p:grpSpPr>
      <p:sp>
        <p:nvSpPr>
          <p:cNvPr id="350" name="Google Shape;350;p22"/>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1" name="Google Shape;351;p22"/>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2" name="Google Shape;352;p22"/>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22"/>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4" name="Google Shape;354;p22"/>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5" name="Google Shape;355;p22"/>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6" name="Google Shape;356;p22"/>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7" name="Google Shape;357;p22"/>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8" name="Google Shape;358;p22"/>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 name="Google Shape;359;p22"/>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373" name="Shape 373"/>
        <p:cNvGrpSpPr/>
        <p:nvPr/>
      </p:nvGrpSpPr>
      <p:grpSpPr>
        <a:xfrm>
          <a:off x="0" y="0"/>
          <a:ext cx="0" cy="0"/>
          <a:chOff x="0" y="0"/>
          <a:chExt cx="0" cy="0"/>
        </a:xfrm>
      </p:grpSpPr>
      <p:sp>
        <p:nvSpPr>
          <p:cNvPr id="374" name="Google Shape;374;p2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75" name="Google Shape;375;p23"/>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6" name="Google Shape;376;p23"/>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7" name="Google Shape;377;p23"/>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8" name="Google Shape;378;p23"/>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9" name="Google Shape;379;p23"/>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80" name="Google Shape;380;p23"/>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1" name="Google Shape;381;p23"/>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390" name="Shape 390"/>
        <p:cNvGrpSpPr/>
        <p:nvPr/>
      </p:nvGrpSpPr>
      <p:grpSpPr>
        <a:xfrm>
          <a:off x="0" y="0"/>
          <a:ext cx="0" cy="0"/>
          <a:chOff x="0" y="0"/>
          <a:chExt cx="0" cy="0"/>
        </a:xfrm>
      </p:grpSpPr>
      <p:sp>
        <p:nvSpPr>
          <p:cNvPr id="391" name="Google Shape;391;p24"/>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92" name="Google Shape;392;p24"/>
          <p:cNvSpPr txBox="1"/>
          <p:nvPr>
            <p:ph idx="1" type="subTitle"/>
          </p:nvPr>
        </p:nvSpPr>
        <p:spPr>
          <a:xfrm>
            <a:off x="5091350" y="37947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3" name="Google Shape;393;p24"/>
          <p:cNvSpPr txBox="1"/>
          <p:nvPr>
            <p:ph idx="2" type="subTitle"/>
          </p:nvPr>
        </p:nvSpPr>
        <p:spPr>
          <a:xfrm>
            <a:off x="4948200" y="40897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4" name="Google Shape;394;p24"/>
          <p:cNvSpPr txBox="1"/>
          <p:nvPr>
            <p:ph idx="3" type="subTitle"/>
          </p:nvPr>
        </p:nvSpPr>
        <p:spPr>
          <a:xfrm>
            <a:off x="1901200" y="37947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5" name="Google Shape;395;p24"/>
          <p:cNvSpPr txBox="1"/>
          <p:nvPr>
            <p:ph idx="4" type="subTitle"/>
          </p:nvPr>
        </p:nvSpPr>
        <p:spPr>
          <a:xfrm>
            <a:off x="1800500" y="40897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6" name="Google Shape;396;p24"/>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10" name="Shape 410"/>
        <p:cNvGrpSpPr/>
        <p:nvPr/>
      </p:nvGrpSpPr>
      <p:grpSpPr>
        <a:xfrm>
          <a:off x="0" y="0"/>
          <a:ext cx="0" cy="0"/>
          <a:chOff x="0" y="0"/>
          <a:chExt cx="0" cy="0"/>
        </a:xfrm>
      </p:grpSpPr>
      <p:sp>
        <p:nvSpPr>
          <p:cNvPr id="411" name="Google Shape;411;p25"/>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12" name="Google Shape;412;p25"/>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3" name="Google Shape;413;p25"/>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4" name="Google Shape;414;p25"/>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415" name="Google Shape;415;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5"/>
          <p:cNvGrpSpPr/>
          <p:nvPr/>
        </p:nvGrpSpPr>
        <p:grpSpPr>
          <a:xfrm rot="10800000">
            <a:off x="7695844" y="-223188"/>
            <a:ext cx="1676378" cy="6958517"/>
            <a:chOff x="-174456" y="-1522725"/>
            <a:chExt cx="1676378" cy="6958517"/>
          </a:xfrm>
        </p:grpSpPr>
        <p:sp>
          <p:nvSpPr>
            <p:cNvPr id="424" name="Google Shape;424;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5"/>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432" name="Shape 432"/>
        <p:cNvGrpSpPr/>
        <p:nvPr/>
      </p:nvGrpSpPr>
      <p:grpSpPr>
        <a:xfrm>
          <a:off x="0" y="0"/>
          <a:ext cx="0" cy="0"/>
          <a:chOff x="0" y="0"/>
          <a:chExt cx="0" cy="0"/>
        </a:xfrm>
      </p:grpSpPr>
      <p:sp>
        <p:nvSpPr>
          <p:cNvPr id="433" name="Google Shape;433;p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34" name="Google Shape;434;p26"/>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35" name="Google Shape;435;p26"/>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36" name="Google Shape;436;p26"/>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442" name="Shape 442"/>
        <p:cNvGrpSpPr/>
        <p:nvPr/>
      </p:nvGrpSpPr>
      <p:grpSpPr>
        <a:xfrm>
          <a:off x="0" y="0"/>
          <a:ext cx="0" cy="0"/>
          <a:chOff x="0" y="0"/>
          <a:chExt cx="0" cy="0"/>
        </a:xfrm>
      </p:grpSpPr>
      <p:sp>
        <p:nvSpPr>
          <p:cNvPr id="443" name="Google Shape;443;p27"/>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44" name="Google Shape;444;p27"/>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5" name="Google Shape;445;p27"/>
          <p:cNvSpPr txBox="1"/>
          <p:nvPr>
            <p:ph idx="2" type="subTitle"/>
          </p:nvPr>
        </p:nvSpPr>
        <p:spPr>
          <a:xfrm>
            <a:off x="5400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6" name="Google Shape;446;p27"/>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7" name="Google Shape;447;p27"/>
          <p:cNvSpPr txBox="1"/>
          <p:nvPr>
            <p:ph idx="4" type="subTitle"/>
          </p:nvPr>
        </p:nvSpPr>
        <p:spPr>
          <a:xfrm>
            <a:off x="44406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8" name="Google Shape;448;p27"/>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4"/>
          <p:cNvSpPr txBox="1"/>
          <p:nvPr>
            <p:ph idx="1" type="body"/>
          </p:nvPr>
        </p:nvSpPr>
        <p:spPr>
          <a:xfrm>
            <a:off x="540000" y="1028700"/>
            <a:ext cx="8064000" cy="3574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sz="12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5"/>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3" name="Google Shape;63;p5"/>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4" name="Google Shape;64;p5"/>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5" name="Google Shape;65;p5"/>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6" name="Google Shape;66;p5"/>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2" name="Google Shape;82;p6"/>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7"/>
          <p:cNvSpPr txBox="1"/>
          <p:nvPr>
            <p:ph type="title"/>
          </p:nvPr>
        </p:nvSpPr>
        <p:spPr>
          <a:xfrm>
            <a:off x="4789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7"/>
          <p:cNvSpPr txBox="1"/>
          <p:nvPr>
            <p:ph idx="1" type="subTitle"/>
          </p:nvPr>
        </p:nvSpPr>
        <p:spPr>
          <a:xfrm>
            <a:off x="4790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7"/>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8"/>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7" name="Google Shape;107;p8"/>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9"/>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6" name="Google Shape;126;p9"/>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p10"/>
          <p:cNvSpPr txBox="1"/>
          <p:nvPr>
            <p:ph idx="1" type="body"/>
          </p:nvPr>
        </p:nvSpPr>
        <p:spPr>
          <a:xfrm>
            <a:off x="540000" y="540000"/>
            <a:ext cx="3590400" cy="904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1800"/>
              <a:buNone/>
              <a:defRPr b="1" sz="3000">
                <a:solidFill>
                  <a:schemeClr val="dk1"/>
                </a:solidFill>
                <a:latin typeface="Josefin Sans"/>
                <a:ea typeface="Josefin Sans"/>
                <a:cs typeface="Josefin Sans"/>
                <a:sym typeface="Josefin Sans"/>
              </a:defRPr>
            </a:lvl1pPr>
          </a:lstStyle>
          <a:p/>
        </p:txBody>
      </p:sp>
      <p:sp>
        <p:nvSpPr>
          <p:cNvPr id="142" name="Google Shape;142;p10"/>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jpg"/><Relationship Id="rId6" Type="http://schemas.openxmlformats.org/officeDocument/2006/relationships/image" Target="../media/image7.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8"/>
          <p:cNvSpPr txBox="1"/>
          <p:nvPr>
            <p:ph type="ctrTitle"/>
          </p:nvPr>
        </p:nvSpPr>
        <p:spPr>
          <a:xfrm>
            <a:off x="678600" y="1484550"/>
            <a:ext cx="7190100" cy="1368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4500"/>
              <a:t>Face Mask Detection &amp; Alert System</a:t>
            </a:r>
            <a:endParaRPr sz="4500"/>
          </a:p>
        </p:txBody>
      </p:sp>
      <p:sp>
        <p:nvSpPr>
          <p:cNvPr id="459" name="Google Shape;459;p28"/>
          <p:cNvSpPr txBox="1"/>
          <p:nvPr>
            <p:ph idx="1" type="subTitle"/>
          </p:nvPr>
        </p:nvSpPr>
        <p:spPr>
          <a:xfrm>
            <a:off x="3396250" y="2928850"/>
            <a:ext cx="1925700" cy="3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Group-11</a:t>
            </a:r>
            <a:endParaRPr sz="2200"/>
          </a:p>
        </p:txBody>
      </p:sp>
      <p:pic>
        <p:nvPicPr>
          <p:cNvPr id="460" name="Google Shape;460;p28"/>
          <p:cNvPicPr preferRelativeResize="0"/>
          <p:nvPr/>
        </p:nvPicPr>
        <p:blipFill>
          <a:blip r:embed="rId3">
            <a:alphaModFix/>
          </a:blip>
          <a:stretch>
            <a:fillRect/>
          </a:stretch>
        </p:blipFill>
        <p:spPr>
          <a:xfrm>
            <a:off x="6718200" y="3157950"/>
            <a:ext cx="1985550" cy="1985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7"/>
          <p:cNvSpPr txBox="1"/>
          <p:nvPr>
            <p:ph type="title"/>
          </p:nvPr>
        </p:nvSpPr>
        <p:spPr>
          <a:xfrm>
            <a:off x="2568500" y="363275"/>
            <a:ext cx="488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Flow chart</a:t>
            </a:r>
            <a:endParaRPr/>
          </a:p>
        </p:txBody>
      </p:sp>
      <p:pic>
        <p:nvPicPr>
          <p:cNvPr id="544" name="Google Shape;544;p37"/>
          <p:cNvPicPr preferRelativeResize="0"/>
          <p:nvPr/>
        </p:nvPicPr>
        <p:blipFill>
          <a:blip r:embed="rId3">
            <a:alphaModFix/>
          </a:blip>
          <a:stretch>
            <a:fillRect/>
          </a:stretch>
        </p:blipFill>
        <p:spPr>
          <a:xfrm>
            <a:off x="1796350" y="935975"/>
            <a:ext cx="5944750" cy="402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8"/>
          <p:cNvSpPr txBox="1"/>
          <p:nvPr>
            <p:ph type="title"/>
          </p:nvPr>
        </p:nvSpPr>
        <p:spPr>
          <a:xfrm>
            <a:off x="2693850" y="66050"/>
            <a:ext cx="3756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ML Model </a:t>
            </a:r>
            <a:endParaRPr/>
          </a:p>
        </p:txBody>
      </p:sp>
      <p:sp>
        <p:nvSpPr>
          <p:cNvPr id="550" name="Google Shape;550;p38"/>
          <p:cNvSpPr txBox="1"/>
          <p:nvPr/>
        </p:nvSpPr>
        <p:spPr>
          <a:xfrm>
            <a:off x="953500" y="572100"/>
            <a:ext cx="7653300" cy="44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Josefin Sans"/>
                <a:ea typeface="Josefin Sans"/>
                <a:cs typeface="Josefin Sans"/>
                <a:sym typeface="Josefin Sans"/>
              </a:rPr>
              <a:t>Tensorflow : </a:t>
            </a:r>
            <a:r>
              <a:rPr lang="en" sz="1500">
                <a:solidFill>
                  <a:schemeClr val="dk2"/>
                </a:solidFill>
                <a:highlight>
                  <a:srgbClr val="FFFFFF"/>
                </a:highlight>
                <a:latin typeface="Open Sans"/>
                <a:ea typeface="Open Sans"/>
                <a:cs typeface="Open Sans"/>
                <a:sym typeface="Open Sans"/>
              </a:rPr>
              <a:t>TensorFlow is a free and open-source software library for ML.In our ML model, the whole process uses TensorFlow at backend. It is also used to reshape the data (image) in the data processing.</a:t>
            </a:r>
            <a:endParaRPr sz="15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700">
                <a:solidFill>
                  <a:schemeClr val="dk1"/>
                </a:solidFill>
                <a:latin typeface="Josefin Sans"/>
                <a:ea typeface="Josefin Sans"/>
                <a:cs typeface="Josefin Sans"/>
                <a:sym typeface="Josefin Sans"/>
              </a:rPr>
              <a:t>Keras : </a:t>
            </a:r>
            <a:r>
              <a:rPr lang="en" sz="1500">
                <a:solidFill>
                  <a:schemeClr val="dk2"/>
                </a:solidFill>
                <a:highlight>
                  <a:srgbClr val="FFFFFF"/>
                </a:highlight>
                <a:latin typeface="Open Sans"/>
                <a:ea typeface="Open Sans"/>
                <a:cs typeface="Open Sans"/>
                <a:sym typeface="Open Sans"/>
              </a:rPr>
              <a:t>Keras is an open-source software library that provides a Python interface for the TensorFlow library.It takes full advantage of the scalability and cross-platform capabilities of TensorFlow. It helps in the conversion of the class vector to the binary class matrix in data processing, and to compile the overall model. </a:t>
            </a:r>
            <a:endParaRPr sz="15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5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700">
                <a:solidFill>
                  <a:schemeClr val="dk1"/>
                </a:solidFill>
                <a:latin typeface="Josefin Sans"/>
                <a:ea typeface="Josefin Sans"/>
                <a:cs typeface="Josefin Sans"/>
                <a:sym typeface="Josefin Sans"/>
              </a:rPr>
              <a:t>Open CV : </a:t>
            </a:r>
            <a:r>
              <a:rPr lang="en" sz="1500">
                <a:solidFill>
                  <a:schemeClr val="dk2"/>
                </a:solidFill>
                <a:latin typeface="Open Sans"/>
                <a:ea typeface="Open Sans"/>
                <a:cs typeface="Open Sans"/>
                <a:sym typeface="Open Sans"/>
              </a:rPr>
              <a:t>OpenCV is a cross-platform library using which we can develop real-time </a:t>
            </a:r>
            <a:r>
              <a:rPr b="1" lang="en" sz="1500">
                <a:solidFill>
                  <a:schemeClr val="dk2"/>
                </a:solidFill>
                <a:latin typeface="Open Sans"/>
                <a:ea typeface="Open Sans"/>
                <a:cs typeface="Open Sans"/>
                <a:sym typeface="Open Sans"/>
              </a:rPr>
              <a:t>computer vision applications</a:t>
            </a:r>
            <a:r>
              <a:rPr lang="en" sz="1500">
                <a:solidFill>
                  <a:schemeClr val="dk2"/>
                </a:solidFill>
                <a:latin typeface="Open Sans"/>
                <a:ea typeface="Open Sans"/>
                <a:cs typeface="Open Sans"/>
                <a:sym typeface="Open Sans"/>
              </a:rPr>
              <a:t>. It mainly focuses on image processing, video capture and analysis including features like face detection.</a:t>
            </a:r>
            <a:endParaRPr b="1" sz="15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b="1" sz="1500">
              <a:solidFill>
                <a:schemeClr val="dk2"/>
              </a:solidFill>
              <a:latin typeface="Open Sans"/>
              <a:ea typeface="Open Sans"/>
              <a:cs typeface="Open Sans"/>
              <a:sym typeface="Open Sans"/>
            </a:endParaRPr>
          </a:p>
          <a:p>
            <a:pPr indent="0" lvl="0" marL="0" rtl="0" algn="l">
              <a:spcBef>
                <a:spcPts val="0"/>
              </a:spcBef>
              <a:spcAft>
                <a:spcPts val="0"/>
              </a:spcAft>
              <a:buNone/>
            </a:pPr>
            <a:r>
              <a:rPr b="1" lang="en" sz="1700">
                <a:solidFill>
                  <a:schemeClr val="dk1"/>
                </a:solidFill>
                <a:latin typeface="Josefin Sans"/>
                <a:ea typeface="Josefin Sans"/>
                <a:cs typeface="Josefin Sans"/>
                <a:sym typeface="Josefin Sans"/>
              </a:rPr>
              <a:t>MobileNet : </a:t>
            </a:r>
            <a:r>
              <a:rPr lang="en" sz="1500">
                <a:solidFill>
                  <a:schemeClr val="dk2"/>
                </a:solidFill>
                <a:latin typeface="Open Sans"/>
                <a:ea typeface="Open Sans"/>
                <a:cs typeface="Open Sans"/>
                <a:sym typeface="Open Sans"/>
              </a:rPr>
              <a:t>MobileNet is a type of convolutional neural network designed for mobile  and embedded vision applications.They are based on a streamlined architecture that uses depth wise separable convolutions to build lightweight deep neural networks that can have low latency for mobile and embedded devices.</a:t>
            </a:r>
            <a:endParaRPr sz="15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9"/>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Description </a:t>
            </a:r>
            <a:endParaRPr/>
          </a:p>
        </p:txBody>
      </p:sp>
      <p:sp>
        <p:nvSpPr>
          <p:cNvPr id="556" name="Google Shape;556;p39"/>
          <p:cNvSpPr txBox="1"/>
          <p:nvPr>
            <p:ph idx="4294967295" type="subTitle"/>
          </p:nvPr>
        </p:nvSpPr>
        <p:spPr>
          <a:xfrm>
            <a:off x="835450" y="1420850"/>
            <a:ext cx="7551900" cy="32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 Data collection : </a:t>
            </a:r>
            <a:r>
              <a:rPr lang="en" sz="1500"/>
              <a:t>We have collected 2 datasets with mask and without mask from kaggle and few online resources .</a:t>
            </a:r>
            <a:endParaRPr sz="1500"/>
          </a:p>
          <a:p>
            <a:pPr indent="0" lvl="0" marL="0" rtl="0" algn="l">
              <a:lnSpc>
                <a:spcPct val="100000"/>
              </a:lnSpc>
              <a:spcBef>
                <a:spcPts val="1600"/>
              </a:spcBef>
              <a:spcAft>
                <a:spcPts val="0"/>
              </a:spcAft>
              <a:buNone/>
            </a:pPr>
            <a:r>
              <a:rPr b="1" lang="en" sz="2000">
                <a:solidFill>
                  <a:schemeClr val="dk1"/>
                </a:solidFill>
                <a:latin typeface="Josefin Sans"/>
                <a:ea typeface="Josefin Sans"/>
                <a:cs typeface="Josefin Sans"/>
                <a:sym typeface="Josefin Sans"/>
              </a:rPr>
              <a:t>Data Preprocessing : </a:t>
            </a:r>
            <a:r>
              <a:rPr lang="en" sz="1500">
                <a:solidFill>
                  <a:schemeClr val="dk1"/>
                </a:solidFill>
              </a:rPr>
              <a:t>Data preprocessing involves conversion of data from a given format to much more user friendly, desired and meaningful format. The proposed method deals with image and video data using Numpy and OpenCV.</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This involves</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Data Visualization</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Conversion of RGB image to Gray image</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Image Reshaping</a:t>
            </a:r>
            <a:endParaRPr sz="2000"/>
          </a:p>
          <a:p>
            <a:pPr indent="0" lvl="0" marL="0" rtl="0" algn="l">
              <a:lnSpc>
                <a:spcPct val="100000"/>
              </a:lnSpc>
              <a:spcBef>
                <a:spcPts val="0"/>
              </a:spcBef>
              <a:spcAft>
                <a:spcPts val="0"/>
              </a:spcAft>
              <a:buNone/>
            </a:pPr>
            <a:r>
              <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p40"/>
          <p:cNvPicPr preferRelativeResize="0"/>
          <p:nvPr/>
        </p:nvPicPr>
        <p:blipFill>
          <a:blip r:embed="rId3">
            <a:alphaModFix/>
          </a:blip>
          <a:stretch>
            <a:fillRect/>
          </a:stretch>
        </p:blipFill>
        <p:spPr>
          <a:xfrm>
            <a:off x="1385038" y="257725"/>
            <a:ext cx="6373924" cy="4780450"/>
          </a:xfrm>
          <a:prstGeom prst="rect">
            <a:avLst/>
          </a:prstGeom>
          <a:noFill/>
          <a:ln>
            <a:noFill/>
          </a:ln>
        </p:spPr>
      </p:pic>
      <p:sp>
        <p:nvSpPr>
          <p:cNvPr id="562" name="Google Shape;562;p40"/>
          <p:cNvSpPr txBox="1"/>
          <p:nvPr/>
        </p:nvSpPr>
        <p:spPr>
          <a:xfrm>
            <a:off x="2804375" y="3491975"/>
            <a:ext cx="1253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Convolution </a:t>
            </a:r>
            <a:r>
              <a:rPr b="1" lang="en" sz="1100">
                <a:solidFill>
                  <a:srgbClr val="666666"/>
                </a:solidFill>
              </a:rPr>
              <a:t>converts all the pixels in its receptive field into a single value</a:t>
            </a:r>
            <a:endParaRPr>
              <a:solidFill>
                <a:srgbClr val="666666"/>
              </a:solidFill>
              <a:latin typeface="Open Sans"/>
              <a:ea typeface="Open Sans"/>
              <a:cs typeface="Open Sans"/>
              <a:sym typeface="Open Sans"/>
            </a:endParaRPr>
          </a:p>
        </p:txBody>
      </p:sp>
      <p:sp>
        <p:nvSpPr>
          <p:cNvPr id="563" name="Google Shape;563;p40"/>
          <p:cNvSpPr txBox="1"/>
          <p:nvPr/>
        </p:nvSpPr>
        <p:spPr>
          <a:xfrm>
            <a:off x="3996900" y="3011150"/>
            <a:ext cx="1150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666666"/>
                </a:solidFill>
              </a:rPr>
              <a:t>a pooling operation that calculates the maximum, or largest, value in each patch of each feature map</a:t>
            </a:r>
            <a:endParaRPr>
              <a:solidFill>
                <a:srgbClr val="666666"/>
              </a:solidFill>
            </a:endParaRPr>
          </a:p>
        </p:txBody>
      </p:sp>
      <p:sp>
        <p:nvSpPr>
          <p:cNvPr id="564" name="Google Shape;564;p40"/>
          <p:cNvSpPr txBox="1"/>
          <p:nvPr/>
        </p:nvSpPr>
        <p:spPr>
          <a:xfrm>
            <a:off x="5233950" y="3422675"/>
            <a:ext cx="1150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666666"/>
                </a:solidFill>
              </a:rPr>
              <a:t>layers where all the inputs from one layer are connected to every activation unit of the next layer</a:t>
            </a:r>
            <a:r>
              <a:rPr lang="en" sz="1100">
                <a:solidFill>
                  <a:srgbClr val="666666"/>
                </a:solidFill>
              </a:rPr>
              <a:t>.</a:t>
            </a:r>
            <a:endParaRPr>
              <a:solidFill>
                <a:srgbClr val="666666"/>
              </a:solidFill>
            </a:endParaRPr>
          </a:p>
        </p:txBody>
      </p:sp>
      <p:sp>
        <p:nvSpPr>
          <p:cNvPr id="565" name="Google Shape;565;p40"/>
          <p:cNvSpPr txBox="1"/>
          <p:nvPr/>
        </p:nvSpPr>
        <p:spPr>
          <a:xfrm>
            <a:off x="1925550" y="2881900"/>
            <a:ext cx="878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latin typeface="Open Sans Medium"/>
                <a:ea typeface="Open Sans Medium"/>
                <a:cs typeface="Open Sans Medium"/>
                <a:sym typeface="Open Sans Medium"/>
              </a:rPr>
              <a:t>Load the face mask data set </a:t>
            </a:r>
            <a:endParaRPr sz="1100">
              <a:solidFill>
                <a:srgbClr val="666666"/>
              </a:solidFill>
              <a:latin typeface="Open Sans Medium"/>
              <a:ea typeface="Open Sans Medium"/>
              <a:cs typeface="Open Sans Medium"/>
              <a:sym typeface="Open Sans Medium"/>
            </a:endParaRPr>
          </a:p>
        </p:txBody>
      </p:sp>
      <p:sp>
        <p:nvSpPr>
          <p:cNvPr id="566" name="Google Shape;566;p40"/>
          <p:cNvSpPr txBox="1"/>
          <p:nvPr/>
        </p:nvSpPr>
        <p:spPr>
          <a:xfrm>
            <a:off x="6471000" y="3011150"/>
            <a:ext cx="1020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Open Sans Medium"/>
                <a:ea typeface="Open Sans Medium"/>
                <a:cs typeface="Open Sans Medium"/>
                <a:sym typeface="Open Sans Medium"/>
              </a:rPr>
              <a:t>Testing of mask detection</a:t>
            </a: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1"/>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Test</a:t>
            </a:r>
            <a:endParaRPr>
              <a:solidFill>
                <a:schemeClr val="dk1"/>
              </a:solidFill>
            </a:endParaRPr>
          </a:p>
        </p:txBody>
      </p:sp>
      <p:sp>
        <p:nvSpPr>
          <p:cNvPr id="572" name="Google Shape;572;p41"/>
          <p:cNvSpPr txBox="1"/>
          <p:nvPr>
            <p:ph idx="1" type="body"/>
          </p:nvPr>
        </p:nvSpPr>
        <p:spPr>
          <a:xfrm>
            <a:off x="540000" y="1752400"/>
            <a:ext cx="3476400" cy="22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accuracy of our </a:t>
            </a:r>
            <a:r>
              <a:rPr lang="en" sz="1800"/>
              <a:t>training</a:t>
            </a:r>
            <a:r>
              <a:rPr lang="en" sz="1800"/>
              <a:t> model is increasing gradually.</a:t>
            </a:r>
            <a:endParaRPr sz="1800"/>
          </a:p>
          <a:p>
            <a:pPr indent="0" lvl="0" marL="0" rtl="0" algn="l">
              <a:spcBef>
                <a:spcPts val="1600"/>
              </a:spcBef>
              <a:spcAft>
                <a:spcPts val="0"/>
              </a:spcAft>
              <a:buNone/>
            </a:pPr>
            <a:r>
              <a:rPr lang="en" sz="1800"/>
              <a:t>The loss is </a:t>
            </a:r>
            <a:r>
              <a:rPr lang="en" sz="1800"/>
              <a:t>decreasing</a:t>
            </a:r>
            <a:r>
              <a:rPr lang="en" sz="1800"/>
              <a:t> </a:t>
            </a:r>
            <a:r>
              <a:rPr lang="en" sz="1800"/>
              <a:t>eventually</a:t>
            </a:r>
            <a:r>
              <a:rPr lang="en" sz="1800"/>
              <a:t> .</a:t>
            </a:r>
            <a:endParaRPr sz="1800"/>
          </a:p>
          <a:p>
            <a:pPr indent="0" lvl="0" marL="0" rtl="0" algn="l">
              <a:spcBef>
                <a:spcPts val="1600"/>
              </a:spcBef>
              <a:spcAft>
                <a:spcPts val="1600"/>
              </a:spcAft>
              <a:buNone/>
            </a:pPr>
            <a:r>
              <a:rPr lang="en" sz="1800"/>
              <a:t>So we get the good model </a:t>
            </a:r>
            <a:endParaRPr sz="1800"/>
          </a:p>
        </p:txBody>
      </p:sp>
      <p:pic>
        <p:nvPicPr>
          <p:cNvPr id="573" name="Google Shape;573;p41"/>
          <p:cNvPicPr preferRelativeResize="0"/>
          <p:nvPr/>
        </p:nvPicPr>
        <p:blipFill>
          <a:blip r:embed="rId3">
            <a:alphaModFix/>
          </a:blip>
          <a:stretch>
            <a:fillRect/>
          </a:stretch>
        </p:blipFill>
        <p:spPr>
          <a:xfrm>
            <a:off x="4016400" y="1088375"/>
            <a:ext cx="4975200" cy="373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2"/>
          <p:cNvSpPr txBox="1"/>
          <p:nvPr>
            <p:ph idx="3" type="title"/>
          </p:nvPr>
        </p:nvSpPr>
        <p:spPr>
          <a:xfrm>
            <a:off x="1738202" y="917600"/>
            <a:ext cx="5667600" cy="61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Working of GSM Module</a:t>
            </a:r>
            <a:endParaRPr sz="3000"/>
          </a:p>
        </p:txBody>
      </p:sp>
      <p:sp>
        <p:nvSpPr>
          <p:cNvPr id="579" name="Google Shape;579;p42"/>
          <p:cNvSpPr txBox="1"/>
          <p:nvPr/>
        </p:nvSpPr>
        <p:spPr>
          <a:xfrm>
            <a:off x="1279400" y="1692975"/>
            <a:ext cx="73404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highlight>
                  <a:srgbClr val="FFFFFF"/>
                </a:highlight>
                <a:latin typeface="Open Sans"/>
                <a:ea typeface="Open Sans"/>
                <a:cs typeface="Open Sans"/>
                <a:sym typeface="Open Sans"/>
              </a:rPr>
              <a:t>A GSM 900D is </a:t>
            </a:r>
            <a:r>
              <a:rPr b="1" lang="en" sz="1600">
                <a:solidFill>
                  <a:schemeClr val="dk2"/>
                </a:solidFill>
                <a:highlight>
                  <a:srgbClr val="FFFFFF"/>
                </a:highlight>
                <a:latin typeface="Open Sans"/>
                <a:ea typeface="Open Sans"/>
                <a:cs typeface="Open Sans"/>
                <a:sym typeface="Open Sans"/>
              </a:rPr>
              <a:t>a device or chip that is actually responsible for the wireless communication with the GSM Network</a:t>
            </a:r>
            <a:r>
              <a:rPr lang="en" sz="1600">
                <a:solidFill>
                  <a:schemeClr val="dk2"/>
                </a:solidFill>
                <a:highlight>
                  <a:srgbClr val="FFFFFF"/>
                </a:highlight>
                <a:latin typeface="Open Sans"/>
                <a:ea typeface="Open Sans"/>
                <a:cs typeface="Open Sans"/>
                <a:sym typeface="Open Sans"/>
              </a:rPr>
              <a:t>. A GSM MODEM is device that modulates and demodulates the signals from the Wireless Network and allows internet connectivity.</a:t>
            </a:r>
            <a:endParaRPr sz="16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6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600">
                <a:solidFill>
                  <a:schemeClr val="dk2"/>
                </a:solidFill>
                <a:highlight>
                  <a:srgbClr val="FFFFFF"/>
                </a:highlight>
                <a:latin typeface="Open Sans"/>
                <a:ea typeface="Open Sans"/>
                <a:cs typeface="Open Sans"/>
                <a:sym typeface="Open Sans"/>
              </a:rPr>
              <a:t>Commands :</a:t>
            </a:r>
            <a:endParaRPr b="1" sz="16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600">
                <a:solidFill>
                  <a:schemeClr val="dk2"/>
                </a:solidFill>
                <a:highlight>
                  <a:srgbClr val="FFFFFF"/>
                </a:highlight>
                <a:latin typeface="Open Sans"/>
                <a:ea typeface="Open Sans"/>
                <a:cs typeface="Open Sans"/>
                <a:sym typeface="Open Sans"/>
              </a:rPr>
              <a:t>AT  :  </a:t>
            </a:r>
            <a:r>
              <a:rPr lang="en" sz="1600">
                <a:solidFill>
                  <a:schemeClr val="dk2"/>
                </a:solidFill>
                <a:highlight>
                  <a:srgbClr val="FFFFFF"/>
                </a:highlight>
                <a:latin typeface="Open Sans"/>
                <a:ea typeface="Open Sans"/>
                <a:cs typeface="Open Sans"/>
                <a:sym typeface="Open Sans"/>
              </a:rPr>
              <a:t>for testing our GSM module</a:t>
            </a:r>
            <a:endParaRPr sz="16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600">
                <a:solidFill>
                  <a:schemeClr val="dk2"/>
                </a:solidFill>
                <a:highlight>
                  <a:srgbClr val="FFFFFF"/>
                </a:highlight>
                <a:latin typeface="Open Sans"/>
                <a:ea typeface="Open Sans"/>
                <a:cs typeface="Open Sans"/>
                <a:sym typeface="Open Sans"/>
              </a:rPr>
              <a:t>AT+CMGF=1  :  </a:t>
            </a:r>
            <a:r>
              <a:rPr lang="en" sz="1600">
                <a:solidFill>
                  <a:schemeClr val="dk2"/>
                </a:solidFill>
                <a:highlight>
                  <a:srgbClr val="FFFFFF"/>
                </a:highlight>
                <a:latin typeface="Open Sans"/>
                <a:ea typeface="Open Sans"/>
                <a:cs typeface="Open Sans"/>
                <a:sym typeface="Open Sans"/>
              </a:rPr>
              <a:t>converting our GSM module to text messages</a:t>
            </a:r>
            <a:endParaRPr sz="16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600">
                <a:solidFill>
                  <a:schemeClr val="dk2"/>
                </a:solidFill>
                <a:highlight>
                  <a:srgbClr val="FFFFFF"/>
                </a:highlight>
                <a:latin typeface="Open Sans"/>
                <a:ea typeface="Open Sans"/>
                <a:cs typeface="Open Sans"/>
                <a:sym typeface="Open Sans"/>
              </a:rPr>
              <a:t>AT+CMGS=”**********″  :  </a:t>
            </a:r>
            <a:r>
              <a:rPr lang="en" sz="1600">
                <a:solidFill>
                  <a:schemeClr val="dk2"/>
                </a:solidFill>
                <a:highlight>
                  <a:srgbClr val="FFFFFF"/>
                </a:highlight>
                <a:latin typeface="Open Sans"/>
                <a:ea typeface="Open Sans"/>
                <a:cs typeface="Open Sans"/>
                <a:sym typeface="Open Sans"/>
              </a:rPr>
              <a:t>Connecting to  respective mobile number</a:t>
            </a:r>
            <a:endParaRPr sz="1600">
              <a:solidFill>
                <a:schemeClr val="dk2"/>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600">
                <a:solidFill>
                  <a:schemeClr val="dk2"/>
                </a:solidFill>
                <a:highlight>
                  <a:srgbClr val="FFFFFF"/>
                </a:highlight>
                <a:latin typeface="Open Sans"/>
                <a:ea typeface="Open Sans"/>
                <a:cs typeface="Open Sans"/>
                <a:sym typeface="Open Sans"/>
              </a:rPr>
              <a:t>Ctrl+Z  :  </a:t>
            </a:r>
            <a:r>
              <a:rPr lang="en" sz="1600">
                <a:solidFill>
                  <a:schemeClr val="dk2"/>
                </a:solidFill>
                <a:highlight>
                  <a:srgbClr val="FFFFFF"/>
                </a:highlight>
                <a:latin typeface="Open Sans"/>
                <a:ea typeface="Open Sans"/>
                <a:cs typeface="Open Sans"/>
                <a:sym typeface="Open Sans"/>
              </a:rPr>
              <a:t> if the reply is </a:t>
            </a:r>
            <a:r>
              <a:rPr b="1" lang="en" sz="1600">
                <a:solidFill>
                  <a:schemeClr val="dk2"/>
                </a:solidFill>
                <a:highlight>
                  <a:srgbClr val="FFFFFF"/>
                </a:highlight>
                <a:latin typeface="Open Sans"/>
                <a:ea typeface="Open Sans"/>
                <a:cs typeface="Open Sans"/>
                <a:sym typeface="Open Sans"/>
              </a:rPr>
              <a:t>+CMGS: 01</a:t>
            </a:r>
            <a:r>
              <a:rPr lang="en" sz="1600">
                <a:solidFill>
                  <a:schemeClr val="dk2"/>
                </a:solidFill>
                <a:highlight>
                  <a:srgbClr val="FFFFFF"/>
                </a:highlight>
                <a:latin typeface="Open Sans"/>
                <a:ea typeface="Open Sans"/>
                <a:cs typeface="Open Sans"/>
                <a:sym typeface="Open Sans"/>
              </a:rPr>
              <a:t> it  means its the first SMS sent from this GSM module</a:t>
            </a:r>
            <a:endParaRPr sz="1600">
              <a:solidFill>
                <a:schemeClr val="dk2"/>
              </a:solidFill>
              <a:highlight>
                <a:srgbClr val="FFFFFF"/>
              </a:highlight>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3"/>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Simulation </a:t>
            </a:r>
            <a:endParaRPr/>
          </a:p>
        </p:txBody>
      </p:sp>
      <p:sp>
        <p:nvSpPr>
          <p:cNvPr id="585" name="Google Shape;585;p43"/>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Scalability</a:t>
            </a:r>
            <a:endParaRPr/>
          </a:p>
        </p:txBody>
      </p:sp>
      <p:sp>
        <p:nvSpPr>
          <p:cNvPr id="591" name="Google Shape;591;p44"/>
          <p:cNvSpPr txBox="1"/>
          <p:nvPr>
            <p:ph idx="1" type="body"/>
          </p:nvPr>
        </p:nvSpPr>
        <p:spPr>
          <a:xfrm>
            <a:off x="1023200" y="1157925"/>
            <a:ext cx="7304400" cy="3830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This system can therefore be used in real-time applications which require face-mask detection for safety purposes due to the outbreak of Covid-19. </a:t>
            </a:r>
            <a:endParaRPr sz="1700"/>
          </a:p>
          <a:p>
            <a:pPr indent="-336550" lvl="0" marL="457200" rtl="0" algn="l">
              <a:spcBef>
                <a:spcPts val="0"/>
              </a:spcBef>
              <a:spcAft>
                <a:spcPts val="0"/>
              </a:spcAft>
              <a:buSzPts val="1700"/>
              <a:buChar char="●"/>
            </a:pPr>
            <a:r>
              <a:rPr lang="en" sz="1700"/>
              <a:t>This project can be integrated with embedded systems for application in airports, railway stations, offices, schools, and public places to ensure that public safety guidelines are followed.</a:t>
            </a:r>
            <a:endParaRPr sz="1700"/>
          </a:p>
          <a:p>
            <a:pPr indent="-336550" lvl="0" marL="457200" rtl="0" algn="l">
              <a:spcBef>
                <a:spcPts val="0"/>
              </a:spcBef>
              <a:spcAft>
                <a:spcPts val="0"/>
              </a:spcAft>
              <a:buSzPts val="1700"/>
              <a:buChar char="●"/>
            </a:pPr>
            <a:r>
              <a:rPr lang="en" sz="1700"/>
              <a:t>By changing ml algorithm we can detect the people who are not wearing mask properly in a crowd and if the percentage of </a:t>
            </a:r>
            <a:r>
              <a:rPr lang="en" sz="1700"/>
              <a:t>people</a:t>
            </a:r>
            <a:r>
              <a:rPr lang="en" sz="1700"/>
              <a:t> not </a:t>
            </a:r>
            <a:r>
              <a:rPr lang="en" sz="1700"/>
              <a:t>wearing</a:t>
            </a:r>
            <a:r>
              <a:rPr lang="en" sz="1700"/>
              <a:t> mask is greater than the given </a:t>
            </a:r>
            <a:r>
              <a:rPr lang="en" sz="1700"/>
              <a:t>threshold</a:t>
            </a:r>
            <a:r>
              <a:rPr lang="en" sz="1700"/>
              <a:t> value then we can alert the authorities. </a:t>
            </a:r>
            <a:endParaRPr sz="1700"/>
          </a:p>
          <a:p>
            <a:pPr indent="-336550" lvl="0" marL="457200" rtl="0" algn="l">
              <a:spcBef>
                <a:spcPts val="0"/>
              </a:spcBef>
              <a:spcAft>
                <a:spcPts val="0"/>
              </a:spcAft>
              <a:buSzPts val="1700"/>
              <a:buChar char="●"/>
            </a:pPr>
            <a:r>
              <a:rPr lang="en" sz="1700"/>
              <a:t>The model can be further improved to detect if the mask is virus prone or not i.e. the type of the mask is surgical, N95 or not. </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pic>
        <p:nvPicPr>
          <p:cNvPr id="592" name="Google Shape;592;p44"/>
          <p:cNvPicPr preferRelativeResize="0"/>
          <p:nvPr/>
        </p:nvPicPr>
        <p:blipFill rotWithShape="1">
          <a:blip r:embed="rId3">
            <a:alphaModFix/>
          </a:blip>
          <a:srcRect b="0" l="16708" r="13760" t="0"/>
          <a:stretch/>
        </p:blipFill>
        <p:spPr>
          <a:xfrm>
            <a:off x="-112075" y="3238500"/>
            <a:ext cx="1324525"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5"/>
          <p:cNvSpPr txBox="1"/>
          <p:nvPr>
            <p:ph type="title"/>
          </p:nvPr>
        </p:nvSpPr>
        <p:spPr>
          <a:xfrm>
            <a:off x="540000" y="492500"/>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a:t>
            </a:r>
            <a:endParaRPr/>
          </a:p>
        </p:txBody>
      </p:sp>
      <p:sp>
        <p:nvSpPr>
          <p:cNvPr id="598" name="Google Shape;598;p45"/>
          <p:cNvSpPr txBox="1"/>
          <p:nvPr/>
        </p:nvSpPr>
        <p:spPr>
          <a:xfrm>
            <a:off x="1072650" y="1382800"/>
            <a:ext cx="734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599" name="Google Shape;599;p45"/>
          <p:cNvSpPr txBox="1"/>
          <p:nvPr/>
        </p:nvSpPr>
        <p:spPr>
          <a:xfrm>
            <a:off x="1124350" y="1382800"/>
            <a:ext cx="7340400" cy="280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700">
                <a:solidFill>
                  <a:schemeClr val="dk2"/>
                </a:solidFill>
                <a:latin typeface="Open Sans"/>
                <a:ea typeface="Open Sans"/>
                <a:cs typeface="Open Sans"/>
                <a:sym typeface="Open Sans"/>
              </a:rPr>
              <a:t>The deployed model will contribute immensely to the public health care system. Using basic ML tools and simplified techniques the method has achieved reasonably high accuracy. It can be used for a variety of applications.Wearing a mask may be obligatory in the near future, considering the Covid-19 crisis. Many public service providers will ask the customers to wear masks correctly to avail of their services.</a:t>
            </a:r>
            <a:endParaRPr sz="17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7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6"/>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Thank </a:t>
            </a:r>
            <a:r>
              <a:rPr lang="en" sz="4500"/>
              <a:t>you!! </a:t>
            </a:r>
            <a:endParaRPr sz="3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9"/>
          <p:cNvSpPr txBox="1"/>
          <p:nvPr>
            <p:ph type="title"/>
          </p:nvPr>
        </p:nvSpPr>
        <p:spPr>
          <a:xfrm>
            <a:off x="2610425" y="1173325"/>
            <a:ext cx="373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Team Members</a:t>
            </a:r>
            <a:endParaRPr sz="3300"/>
          </a:p>
        </p:txBody>
      </p:sp>
      <p:sp>
        <p:nvSpPr>
          <p:cNvPr id="466" name="Google Shape;466;p29"/>
          <p:cNvSpPr txBox="1"/>
          <p:nvPr>
            <p:ph idx="1" type="body"/>
          </p:nvPr>
        </p:nvSpPr>
        <p:spPr>
          <a:xfrm>
            <a:off x="2442425" y="2159150"/>
            <a:ext cx="4067700" cy="1490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200"/>
              <a:t>M.Joshasree (19BCS069)</a:t>
            </a:r>
            <a:br>
              <a:rPr lang="en" sz="2200"/>
            </a:br>
            <a:r>
              <a:rPr lang="en" sz="2200"/>
              <a:t>P.Lalithaanjale(19BCS087)</a:t>
            </a:r>
            <a:br>
              <a:rPr lang="en" sz="2200"/>
            </a:br>
            <a:r>
              <a:rPr lang="en" sz="2200"/>
              <a:t>S.Pranay Sai Teja(19BCS102)</a:t>
            </a:r>
            <a:br>
              <a:rPr lang="en" sz="2200"/>
            </a:br>
            <a:r>
              <a:rPr lang="en" sz="2200"/>
              <a:t>M.Anupama(19BCS123)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0"/>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72" name="Google Shape;472;p30"/>
          <p:cNvSpPr txBox="1"/>
          <p:nvPr/>
        </p:nvSpPr>
        <p:spPr>
          <a:xfrm>
            <a:off x="2775600" y="1379400"/>
            <a:ext cx="35928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Font typeface="Open Sans"/>
              <a:buAutoNum type="arabicPeriod"/>
            </a:pPr>
            <a:r>
              <a:rPr lang="en" sz="1700">
                <a:solidFill>
                  <a:schemeClr val="dk2"/>
                </a:solidFill>
                <a:latin typeface="Open Sans"/>
                <a:ea typeface="Open Sans"/>
                <a:cs typeface="Open Sans"/>
                <a:sym typeface="Open Sans"/>
              </a:rPr>
              <a:t>Motivation </a:t>
            </a:r>
            <a:endParaRPr sz="1700">
              <a:solidFill>
                <a:schemeClr val="dk2"/>
              </a:solidFill>
              <a:latin typeface="Open Sans"/>
              <a:ea typeface="Open Sans"/>
              <a:cs typeface="Open Sans"/>
              <a:sym typeface="Open Sans"/>
            </a:endParaRPr>
          </a:p>
          <a:p>
            <a:pPr indent="-336550" lvl="0" marL="457200" rtl="0" algn="l">
              <a:spcBef>
                <a:spcPts val="0"/>
              </a:spcBef>
              <a:spcAft>
                <a:spcPts val="0"/>
              </a:spcAft>
              <a:buClr>
                <a:schemeClr val="dk2"/>
              </a:buClr>
              <a:buSzPts val="1700"/>
              <a:buFont typeface="Open Sans"/>
              <a:buAutoNum type="arabicPeriod"/>
            </a:pPr>
            <a:r>
              <a:rPr lang="en" sz="1700">
                <a:solidFill>
                  <a:schemeClr val="dk2"/>
                </a:solidFill>
                <a:latin typeface="Open Sans"/>
                <a:ea typeface="Open Sans"/>
                <a:cs typeface="Open Sans"/>
                <a:sym typeface="Open Sans"/>
              </a:rPr>
              <a:t>Introduction </a:t>
            </a:r>
            <a:endParaRPr sz="1700">
              <a:solidFill>
                <a:schemeClr val="dk2"/>
              </a:solidFill>
              <a:latin typeface="Open Sans"/>
              <a:ea typeface="Open Sans"/>
              <a:cs typeface="Open Sans"/>
              <a:sym typeface="Open Sans"/>
            </a:endParaRPr>
          </a:p>
          <a:p>
            <a:pPr indent="-336550" lvl="0" marL="457200" rtl="0" algn="l">
              <a:spcBef>
                <a:spcPts val="0"/>
              </a:spcBef>
              <a:spcAft>
                <a:spcPts val="0"/>
              </a:spcAft>
              <a:buClr>
                <a:schemeClr val="dk2"/>
              </a:buClr>
              <a:buSzPts val="1700"/>
              <a:buFont typeface="Open Sans"/>
              <a:buAutoNum type="arabicPeriod"/>
            </a:pPr>
            <a:r>
              <a:rPr lang="en" sz="1700">
                <a:solidFill>
                  <a:schemeClr val="dk2"/>
                </a:solidFill>
                <a:latin typeface="Open Sans"/>
                <a:ea typeface="Open Sans"/>
                <a:cs typeface="Open Sans"/>
                <a:sym typeface="Open Sans"/>
              </a:rPr>
              <a:t>Objective</a:t>
            </a:r>
            <a:endParaRPr sz="1700">
              <a:solidFill>
                <a:schemeClr val="dk2"/>
              </a:solidFill>
              <a:latin typeface="Open Sans"/>
              <a:ea typeface="Open Sans"/>
              <a:cs typeface="Open Sans"/>
              <a:sym typeface="Open Sans"/>
            </a:endParaRPr>
          </a:p>
          <a:p>
            <a:pPr indent="-336550" lvl="0" marL="457200" rtl="0" algn="l">
              <a:spcBef>
                <a:spcPts val="0"/>
              </a:spcBef>
              <a:spcAft>
                <a:spcPts val="0"/>
              </a:spcAft>
              <a:buClr>
                <a:schemeClr val="dk2"/>
              </a:buClr>
              <a:buSzPts val="1700"/>
              <a:buFont typeface="Open Sans"/>
              <a:buAutoNum type="arabicPeriod"/>
            </a:pPr>
            <a:r>
              <a:rPr lang="en" sz="1700">
                <a:solidFill>
                  <a:schemeClr val="dk2"/>
                </a:solidFill>
                <a:latin typeface="Open Sans"/>
                <a:ea typeface="Open Sans"/>
                <a:cs typeface="Open Sans"/>
                <a:sym typeface="Open Sans"/>
              </a:rPr>
              <a:t>Requirements</a:t>
            </a:r>
            <a:endParaRPr sz="1700">
              <a:solidFill>
                <a:schemeClr val="dk2"/>
              </a:solidFill>
              <a:latin typeface="Open Sans"/>
              <a:ea typeface="Open Sans"/>
              <a:cs typeface="Open Sans"/>
              <a:sym typeface="Open Sans"/>
            </a:endParaRPr>
          </a:p>
          <a:p>
            <a:pPr indent="-336550" lvl="0" marL="457200" rtl="0" algn="l">
              <a:spcBef>
                <a:spcPts val="0"/>
              </a:spcBef>
              <a:spcAft>
                <a:spcPts val="0"/>
              </a:spcAft>
              <a:buClr>
                <a:schemeClr val="dk2"/>
              </a:buClr>
              <a:buSzPts val="1700"/>
              <a:buFont typeface="Open Sans"/>
              <a:buAutoNum type="arabicPeriod"/>
            </a:pPr>
            <a:r>
              <a:rPr lang="en" sz="1700">
                <a:solidFill>
                  <a:schemeClr val="dk2"/>
                </a:solidFill>
                <a:latin typeface="Open Sans"/>
                <a:ea typeface="Open Sans"/>
                <a:cs typeface="Open Sans"/>
                <a:sym typeface="Open Sans"/>
              </a:rPr>
              <a:t>Flow chart</a:t>
            </a:r>
            <a:endParaRPr sz="1700">
              <a:solidFill>
                <a:schemeClr val="dk2"/>
              </a:solidFill>
              <a:latin typeface="Open Sans"/>
              <a:ea typeface="Open Sans"/>
              <a:cs typeface="Open Sans"/>
              <a:sym typeface="Open Sans"/>
            </a:endParaRPr>
          </a:p>
          <a:p>
            <a:pPr indent="-336550" lvl="0" marL="457200" rtl="0" algn="l">
              <a:spcBef>
                <a:spcPts val="0"/>
              </a:spcBef>
              <a:spcAft>
                <a:spcPts val="0"/>
              </a:spcAft>
              <a:buClr>
                <a:schemeClr val="dk2"/>
              </a:buClr>
              <a:buSzPts val="1700"/>
              <a:buFont typeface="Open Sans"/>
              <a:buAutoNum type="arabicPeriod"/>
            </a:pPr>
            <a:r>
              <a:rPr lang="en" sz="1700">
                <a:solidFill>
                  <a:schemeClr val="dk2"/>
                </a:solidFill>
                <a:latin typeface="Open Sans"/>
                <a:ea typeface="Open Sans"/>
                <a:cs typeface="Open Sans"/>
                <a:sym typeface="Open Sans"/>
              </a:rPr>
              <a:t>Procedure</a:t>
            </a:r>
            <a:endParaRPr sz="1700">
              <a:solidFill>
                <a:schemeClr val="dk2"/>
              </a:solidFill>
              <a:latin typeface="Open Sans"/>
              <a:ea typeface="Open Sans"/>
              <a:cs typeface="Open Sans"/>
              <a:sym typeface="Open Sans"/>
            </a:endParaRPr>
          </a:p>
          <a:p>
            <a:pPr indent="-336550" lvl="0" marL="457200" rtl="0" algn="l">
              <a:spcBef>
                <a:spcPts val="0"/>
              </a:spcBef>
              <a:spcAft>
                <a:spcPts val="0"/>
              </a:spcAft>
              <a:buClr>
                <a:schemeClr val="dk2"/>
              </a:buClr>
              <a:buSzPts val="1700"/>
              <a:buFont typeface="Open Sans"/>
              <a:buAutoNum type="arabicPeriod"/>
            </a:pPr>
            <a:r>
              <a:rPr lang="en" sz="1700">
                <a:solidFill>
                  <a:schemeClr val="dk2"/>
                </a:solidFill>
                <a:latin typeface="Open Sans"/>
                <a:ea typeface="Open Sans"/>
                <a:cs typeface="Open Sans"/>
                <a:sym typeface="Open Sans"/>
              </a:rPr>
              <a:t>Simulation </a:t>
            </a:r>
            <a:endParaRPr sz="1700">
              <a:solidFill>
                <a:schemeClr val="dk2"/>
              </a:solidFill>
              <a:latin typeface="Open Sans"/>
              <a:ea typeface="Open Sans"/>
              <a:cs typeface="Open Sans"/>
              <a:sym typeface="Open Sans"/>
            </a:endParaRPr>
          </a:p>
          <a:p>
            <a:pPr indent="-336550" lvl="0" marL="457200" rtl="0" algn="l">
              <a:spcBef>
                <a:spcPts val="0"/>
              </a:spcBef>
              <a:spcAft>
                <a:spcPts val="0"/>
              </a:spcAft>
              <a:buClr>
                <a:schemeClr val="dk2"/>
              </a:buClr>
              <a:buSzPts val="1700"/>
              <a:buFont typeface="Open Sans"/>
              <a:buAutoNum type="arabicPeriod"/>
            </a:pPr>
            <a:r>
              <a:rPr lang="en" sz="1700">
                <a:solidFill>
                  <a:schemeClr val="dk2"/>
                </a:solidFill>
                <a:latin typeface="Open Sans"/>
                <a:ea typeface="Open Sans"/>
                <a:cs typeface="Open Sans"/>
                <a:sym typeface="Open Sans"/>
              </a:rPr>
              <a:t>Results</a:t>
            </a:r>
            <a:endParaRPr sz="1700">
              <a:solidFill>
                <a:schemeClr val="dk2"/>
              </a:solidFill>
              <a:latin typeface="Open Sans"/>
              <a:ea typeface="Open Sans"/>
              <a:cs typeface="Open Sans"/>
              <a:sym typeface="Open Sans"/>
            </a:endParaRPr>
          </a:p>
          <a:p>
            <a:pPr indent="-336550" lvl="0" marL="457200" rtl="0" algn="l">
              <a:spcBef>
                <a:spcPts val="0"/>
              </a:spcBef>
              <a:spcAft>
                <a:spcPts val="0"/>
              </a:spcAft>
              <a:buClr>
                <a:schemeClr val="dk2"/>
              </a:buClr>
              <a:buSzPts val="1700"/>
              <a:buFont typeface="Open Sans"/>
              <a:buAutoNum type="arabicPeriod"/>
            </a:pPr>
            <a:r>
              <a:rPr lang="en" sz="1700">
                <a:solidFill>
                  <a:schemeClr val="dk2"/>
                </a:solidFill>
                <a:latin typeface="Open Sans"/>
                <a:ea typeface="Open Sans"/>
                <a:cs typeface="Open Sans"/>
                <a:sym typeface="Open Sans"/>
              </a:rPr>
              <a:t>Scalability &amp; Future scope</a:t>
            </a:r>
            <a:endParaRPr sz="1700">
              <a:solidFill>
                <a:schemeClr val="dk2"/>
              </a:solidFill>
              <a:latin typeface="Open Sans"/>
              <a:ea typeface="Open Sans"/>
              <a:cs typeface="Open Sans"/>
              <a:sym typeface="Open Sans"/>
            </a:endParaRPr>
          </a:p>
          <a:p>
            <a:pPr indent="-336550" lvl="0" marL="457200" rtl="0" algn="l">
              <a:spcBef>
                <a:spcPts val="0"/>
              </a:spcBef>
              <a:spcAft>
                <a:spcPts val="0"/>
              </a:spcAft>
              <a:buClr>
                <a:schemeClr val="dk2"/>
              </a:buClr>
              <a:buSzPts val="1700"/>
              <a:buFont typeface="Open Sans"/>
              <a:buAutoNum type="arabicPeriod"/>
            </a:pPr>
            <a:r>
              <a:rPr lang="en" sz="1700">
                <a:solidFill>
                  <a:schemeClr val="dk2"/>
                </a:solidFill>
                <a:latin typeface="Open Sans"/>
                <a:ea typeface="Open Sans"/>
                <a:cs typeface="Open Sans"/>
                <a:sym typeface="Open Sans"/>
              </a:rPr>
              <a:t>Conclusion </a:t>
            </a:r>
            <a:endParaRPr sz="17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1"/>
          <p:cNvSpPr txBox="1"/>
          <p:nvPr/>
        </p:nvSpPr>
        <p:spPr>
          <a:xfrm>
            <a:off x="3095050" y="579125"/>
            <a:ext cx="2857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Josefin Sans"/>
                <a:ea typeface="Josefin Sans"/>
                <a:cs typeface="Josefin Sans"/>
                <a:sym typeface="Josefin Sans"/>
              </a:rPr>
              <a:t>Motivation</a:t>
            </a:r>
            <a:r>
              <a:rPr b="1" lang="en" sz="3600">
                <a:solidFill>
                  <a:schemeClr val="dk1"/>
                </a:solidFill>
                <a:latin typeface="Josefin Sans"/>
                <a:ea typeface="Josefin Sans"/>
                <a:cs typeface="Josefin Sans"/>
                <a:sym typeface="Josefin Sans"/>
              </a:rPr>
              <a:t> </a:t>
            </a:r>
            <a:endParaRPr b="1" sz="3600">
              <a:solidFill>
                <a:schemeClr val="dk1"/>
              </a:solidFill>
              <a:latin typeface="Josefin Sans"/>
              <a:ea typeface="Josefin Sans"/>
              <a:cs typeface="Josefin Sans"/>
              <a:sym typeface="Josefin Sans"/>
            </a:endParaRPr>
          </a:p>
        </p:txBody>
      </p:sp>
      <p:sp>
        <p:nvSpPr>
          <p:cNvPr id="478" name="Google Shape;478;p31"/>
          <p:cNvSpPr txBox="1"/>
          <p:nvPr/>
        </p:nvSpPr>
        <p:spPr>
          <a:xfrm>
            <a:off x="1166275" y="1485900"/>
            <a:ext cx="6982500" cy="227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solidFill>
                  <a:schemeClr val="dk2"/>
                </a:solidFill>
                <a:latin typeface="Open Sans"/>
                <a:ea typeface="Open Sans"/>
                <a:cs typeface="Open Sans"/>
                <a:sym typeface="Open Sans"/>
              </a:rPr>
              <a:t>Covid-19 pandemic is having devastating effects on societies and economies around the world. The increase in the number of COVID-19 tests gives more information about the epidemic spread, which may lead to the possibility of further infections. However, wearing a face mask that prevents the transmission of droplets in the air and maintaining an appropriate physical distance between people, and reducing close contact with each other can still be beneficial in combating this pandemic.</a:t>
            </a:r>
            <a:endParaRPr sz="17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2"/>
          <p:cNvSpPr txBox="1"/>
          <p:nvPr>
            <p:ph type="title"/>
          </p:nvPr>
        </p:nvSpPr>
        <p:spPr>
          <a:xfrm>
            <a:off x="2872150" y="605800"/>
            <a:ext cx="28581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Introduction</a:t>
            </a:r>
            <a:endParaRPr sz="3600"/>
          </a:p>
        </p:txBody>
      </p:sp>
      <p:sp>
        <p:nvSpPr>
          <p:cNvPr id="484" name="Google Shape;484;p32"/>
          <p:cNvSpPr txBox="1"/>
          <p:nvPr>
            <p:ph idx="1" type="subTitle"/>
          </p:nvPr>
        </p:nvSpPr>
        <p:spPr>
          <a:xfrm>
            <a:off x="1227725" y="1499725"/>
            <a:ext cx="6914100" cy="195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2"/>
                </a:solidFill>
              </a:rPr>
              <a:t>According to the WHO’s official Situation Report – 205, coronavirus disease has started in 2019 and has globally infected over 20 million people causing over 0.7 million deaths.Our</a:t>
            </a:r>
            <a:r>
              <a:rPr lang="en" sz="1700">
                <a:solidFill>
                  <a:schemeClr val="dk2"/>
                </a:solidFill>
              </a:rPr>
              <a:t> proposed solution verifies if the people wearing a mask or not. If there is any violation, then a message will be sent to concerned authorities. Also it detects the temperature after detecting the mask and opens the gate if temperature lies in the threshold limit.</a:t>
            </a:r>
            <a:endParaRPr sz="1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3"/>
          <p:cNvSpPr txBox="1"/>
          <p:nvPr>
            <p:ph type="title"/>
          </p:nvPr>
        </p:nvSpPr>
        <p:spPr>
          <a:xfrm>
            <a:off x="3274900" y="636625"/>
            <a:ext cx="27897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Objective </a:t>
            </a:r>
            <a:endParaRPr sz="3600"/>
          </a:p>
        </p:txBody>
      </p:sp>
      <p:sp>
        <p:nvSpPr>
          <p:cNvPr id="490" name="Google Shape;490;p33"/>
          <p:cNvSpPr txBox="1"/>
          <p:nvPr/>
        </p:nvSpPr>
        <p:spPr>
          <a:xfrm>
            <a:off x="1111425" y="1770500"/>
            <a:ext cx="72630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Open Sans"/>
                <a:ea typeface="Open Sans"/>
                <a:cs typeface="Open Sans"/>
                <a:sym typeface="Open Sans"/>
              </a:rPr>
              <a:t>The main objective of our project is to make people to wear mask when they are going to public areas by  detecting the mask and the </a:t>
            </a:r>
            <a:r>
              <a:rPr lang="en" sz="1700">
                <a:solidFill>
                  <a:schemeClr val="dk2"/>
                </a:solidFill>
                <a:latin typeface="Open Sans"/>
                <a:ea typeface="Open Sans"/>
                <a:cs typeface="Open Sans"/>
                <a:sym typeface="Open Sans"/>
              </a:rPr>
              <a:t>temperature</a:t>
            </a:r>
            <a:r>
              <a:rPr lang="en" sz="1700">
                <a:solidFill>
                  <a:schemeClr val="dk2"/>
                </a:solidFill>
                <a:latin typeface="Open Sans"/>
                <a:ea typeface="Open Sans"/>
                <a:cs typeface="Open Sans"/>
                <a:sym typeface="Open Sans"/>
              </a:rPr>
              <a:t> of a person </a:t>
            </a:r>
            <a:r>
              <a:rPr lang="en" sz="1700">
                <a:solidFill>
                  <a:schemeClr val="dk2"/>
                </a:solidFill>
                <a:latin typeface="Open Sans"/>
                <a:ea typeface="Open Sans"/>
                <a:cs typeface="Open Sans"/>
                <a:sym typeface="Open Sans"/>
              </a:rPr>
              <a:t>when</a:t>
            </a:r>
            <a:r>
              <a:rPr lang="en" sz="1700">
                <a:solidFill>
                  <a:schemeClr val="dk2"/>
                </a:solidFill>
                <a:latin typeface="Open Sans"/>
                <a:ea typeface="Open Sans"/>
                <a:cs typeface="Open Sans"/>
                <a:sym typeface="Open Sans"/>
              </a:rPr>
              <a:t> he is </a:t>
            </a:r>
            <a:r>
              <a:rPr lang="en" sz="1700">
                <a:solidFill>
                  <a:schemeClr val="dk2"/>
                </a:solidFill>
                <a:latin typeface="Open Sans"/>
                <a:ea typeface="Open Sans"/>
                <a:cs typeface="Open Sans"/>
                <a:sym typeface="Open Sans"/>
              </a:rPr>
              <a:t>entering</a:t>
            </a:r>
            <a:r>
              <a:rPr lang="en" sz="1700">
                <a:solidFill>
                  <a:schemeClr val="dk2"/>
                </a:solidFill>
                <a:latin typeface="Open Sans"/>
                <a:ea typeface="Open Sans"/>
                <a:cs typeface="Open Sans"/>
                <a:sym typeface="Open Sans"/>
              </a:rPr>
              <a:t> into the shopping mall or college or any public areas and sending the information to </a:t>
            </a:r>
            <a:r>
              <a:rPr lang="en" sz="1700">
                <a:solidFill>
                  <a:schemeClr val="dk2"/>
                </a:solidFill>
                <a:latin typeface="Open Sans"/>
                <a:ea typeface="Open Sans"/>
                <a:cs typeface="Open Sans"/>
                <a:sym typeface="Open Sans"/>
              </a:rPr>
              <a:t>the</a:t>
            </a:r>
            <a:r>
              <a:rPr lang="en" sz="1700">
                <a:solidFill>
                  <a:schemeClr val="dk2"/>
                </a:solidFill>
                <a:latin typeface="Open Sans"/>
                <a:ea typeface="Open Sans"/>
                <a:cs typeface="Open Sans"/>
                <a:sym typeface="Open Sans"/>
              </a:rPr>
              <a:t> respective authority.So that, the spread of covid-19 will be controlled to maximum extent.</a:t>
            </a:r>
            <a:endParaRPr sz="17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4"/>
          <p:cNvSpPr txBox="1"/>
          <p:nvPr>
            <p:ph type="title"/>
          </p:nvPr>
        </p:nvSpPr>
        <p:spPr>
          <a:xfrm>
            <a:off x="1652150" y="1497525"/>
            <a:ext cx="48600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Requirements</a:t>
            </a:r>
            <a:r>
              <a:rPr lang="en" sz="3000"/>
              <a:t> </a:t>
            </a:r>
            <a:endParaRPr sz="3000"/>
          </a:p>
        </p:txBody>
      </p:sp>
      <p:sp>
        <p:nvSpPr>
          <p:cNvPr id="496" name="Google Shape;496;p34"/>
          <p:cNvSpPr txBox="1"/>
          <p:nvPr>
            <p:ph idx="1" type="subTitle"/>
          </p:nvPr>
        </p:nvSpPr>
        <p:spPr>
          <a:xfrm>
            <a:off x="1952650" y="2622375"/>
            <a:ext cx="4860000" cy="6849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dk2"/>
              </a:buClr>
              <a:buSzPts val="2000"/>
              <a:buChar char="●"/>
            </a:pPr>
            <a:r>
              <a:rPr lang="en" sz="2000">
                <a:solidFill>
                  <a:schemeClr val="dk2"/>
                </a:solidFill>
              </a:rPr>
              <a:t>Soft</a:t>
            </a:r>
            <a:r>
              <a:rPr lang="en" sz="2000">
                <a:solidFill>
                  <a:schemeClr val="dk2"/>
                </a:solidFill>
              </a:rPr>
              <a:t>ware requirements </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Hardware requirements </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Compim module</a:t>
            </a:r>
            <a:endParaRPr sz="2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5"/>
          <p:cNvSpPr txBox="1"/>
          <p:nvPr>
            <p:ph idx="1" type="subTitle"/>
          </p:nvPr>
        </p:nvSpPr>
        <p:spPr>
          <a:xfrm>
            <a:off x="5069450" y="2810738"/>
            <a:ext cx="28848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VSPE</a:t>
            </a:r>
            <a:endParaRPr sz="2500"/>
          </a:p>
        </p:txBody>
      </p:sp>
      <p:sp>
        <p:nvSpPr>
          <p:cNvPr id="502" name="Google Shape;502;p35"/>
          <p:cNvSpPr txBox="1"/>
          <p:nvPr>
            <p:ph idx="2" type="subTitle"/>
          </p:nvPr>
        </p:nvSpPr>
        <p:spPr>
          <a:xfrm>
            <a:off x="5069450" y="3116500"/>
            <a:ext cx="2884800" cy="106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Virtual</a:t>
            </a:r>
            <a:r>
              <a:rPr lang="en"/>
              <a:t> serial port emulator</a:t>
            </a:r>
            <a:endParaRPr/>
          </a:p>
          <a:p>
            <a:pPr indent="0" lvl="0" marL="0" rtl="0" algn="ctr">
              <a:spcBef>
                <a:spcPts val="0"/>
              </a:spcBef>
              <a:spcAft>
                <a:spcPts val="0"/>
              </a:spcAft>
              <a:buNone/>
            </a:pPr>
            <a:r>
              <a:rPr lang="en"/>
              <a:t>It help </a:t>
            </a:r>
            <a:r>
              <a:rPr lang="en"/>
              <a:t>developers to create/debug/test applications that use serial ports.</a:t>
            </a:r>
            <a:endParaRPr/>
          </a:p>
        </p:txBody>
      </p:sp>
      <p:sp>
        <p:nvSpPr>
          <p:cNvPr id="503" name="Google Shape;503;p35"/>
          <p:cNvSpPr txBox="1"/>
          <p:nvPr>
            <p:ph idx="3" type="subTitle"/>
          </p:nvPr>
        </p:nvSpPr>
        <p:spPr>
          <a:xfrm>
            <a:off x="1057050" y="2855100"/>
            <a:ext cx="33903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Proteus 8 simulator</a:t>
            </a:r>
            <a:r>
              <a:rPr lang="en"/>
              <a:t> </a:t>
            </a:r>
            <a:endParaRPr/>
          </a:p>
        </p:txBody>
      </p:sp>
      <p:sp>
        <p:nvSpPr>
          <p:cNvPr id="504" name="Google Shape;504;p35"/>
          <p:cNvSpPr txBox="1"/>
          <p:nvPr>
            <p:ph idx="4" type="subTitle"/>
          </p:nvPr>
        </p:nvSpPr>
        <p:spPr>
          <a:xfrm>
            <a:off x="1215600" y="3256450"/>
            <a:ext cx="2884800" cy="78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The </a:t>
            </a:r>
            <a:r>
              <a:rPr b="1" lang="en">
                <a:solidFill>
                  <a:schemeClr val="dk2"/>
                </a:solidFill>
              </a:rPr>
              <a:t>Proteus Design Suite</a:t>
            </a:r>
            <a:r>
              <a:rPr lang="en">
                <a:solidFill>
                  <a:schemeClr val="dk2"/>
                </a:solidFill>
              </a:rPr>
              <a:t> is a proprietary software tool suite used primarily for </a:t>
            </a:r>
            <a:r>
              <a:rPr lang="en">
                <a:solidFill>
                  <a:schemeClr val="dk2"/>
                </a:solidFill>
              </a:rPr>
              <a:t>electronic</a:t>
            </a:r>
            <a:r>
              <a:rPr lang="en">
                <a:solidFill>
                  <a:schemeClr val="dk2"/>
                </a:solidFill>
              </a:rPr>
              <a:t> design </a:t>
            </a:r>
            <a:r>
              <a:rPr lang="en">
                <a:solidFill>
                  <a:schemeClr val="dk2"/>
                </a:solidFill>
              </a:rPr>
              <a:t>automation</a:t>
            </a:r>
            <a:r>
              <a:rPr lang="en">
                <a:solidFill>
                  <a:schemeClr val="dk2"/>
                </a:solidFill>
              </a:rPr>
              <a:t> </a:t>
            </a:r>
            <a:endParaRPr sz="1700">
              <a:solidFill>
                <a:schemeClr val="dk2"/>
              </a:solidFill>
            </a:endParaRPr>
          </a:p>
        </p:txBody>
      </p:sp>
      <p:sp>
        <p:nvSpPr>
          <p:cNvPr id="505" name="Google Shape;505;p35"/>
          <p:cNvSpPr txBox="1"/>
          <p:nvPr/>
        </p:nvSpPr>
        <p:spPr>
          <a:xfrm>
            <a:off x="2255900" y="714025"/>
            <a:ext cx="443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Josefin Sans"/>
                <a:ea typeface="Josefin Sans"/>
                <a:cs typeface="Josefin Sans"/>
                <a:sym typeface="Josefin Sans"/>
              </a:rPr>
              <a:t>Soft</a:t>
            </a:r>
            <a:r>
              <a:rPr b="1" lang="en" sz="3000">
                <a:solidFill>
                  <a:schemeClr val="dk1"/>
                </a:solidFill>
                <a:latin typeface="Josefin Sans"/>
                <a:ea typeface="Josefin Sans"/>
                <a:cs typeface="Josefin Sans"/>
                <a:sym typeface="Josefin Sans"/>
              </a:rPr>
              <a:t>ware Requirements</a:t>
            </a:r>
            <a:endParaRPr/>
          </a:p>
        </p:txBody>
      </p:sp>
      <p:pic>
        <p:nvPicPr>
          <p:cNvPr id="506" name="Google Shape;506;p35"/>
          <p:cNvPicPr preferRelativeResize="0"/>
          <p:nvPr/>
        </p:nvPicPr>
        <p:blipFill>
          <a:blip r:embed="rId3">
            <a:alphaModFix/>
          </a:blip>
          <a:stretch>
            <a:fillRect/>
          </a:stretch>
        </p:blipFill>
        <p:spPr>
          <a:xfrm>
            <a:off x="2259000" y="1806219"/>
            <a:ext cx="986400" cy="1004531"/>
          </a:xfrm>
          <a:prstGeom prst="rect">
            <a:avLst/>
          </a:prstGeom>
          <a:noFill/>
          <a:ln>
            <a:noFill/>
          </a:ln>
        </p:spPr>
      </p:pic>
      <p:grpSp>
        <p:nvGrpSpPr>
          <p:cNvPr id="507" name="Google Shape;507;p35"/>
          <p:cNvGrpSpPr/>
          <p:nvPr/>
        </p:nvGrpSpPr>
        <p:grpSpPr>
          <a:xfrm>
            <a:off x="6085106" y="1806224"/>
            <a:ext cx="669207" cy="782107"/>
            <a:chOff x="-25834600" y="3176875"/>
            <a:chExt cx="296950" cy="296950"/>
          </a:xfrm>
        </p:grpSpPr>
        <p:sp>
          <p:nvSpPr>
            <p:cNvPr id="508" name="Google Shape;508;p35"/>
            <p:cNvSpPr/>
            <p:nvPr/>
          </p:nvSpPr>
          <p:spPr>
            <a:xfrm>
              <a:off x="-25625875" y="3316275"/>
              <a:ext cx="69325" cy="85875"/>
            </a:xfrm>
            <a:custGeom>
              <a:rect b="b" l="l" r="r" t="t"/>
              <a:pathLst>
                <a:path extrusionOk="0" h="3435" w="2773">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5"/>
            <p:cNvSpPr/>
            <p:nvPr/>
          </p:nvSpPr>
          <p:spPr>
            <a:xfrm>
              <a:off x="-25729075" y="3176875"/>
              <a:ext cx="191425" cy="296950"/>
            </a:xfrm>
            <a:custGeom>
              <a:rect b="b" l="l" r="r" t="t"/>
              <a:pathLst>
                <a:path extrusionOk="0" h="11878" w="7657">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5"/>
            <p:cNvSpPr/>
            <p:nvPr/>
          </p:nvSpPr>
          <p:spPr>
            <a:xfrm>
              <a:off x="-25834600" y="3350150"/>
              <a:ext cx="69325" cy="96100"/>
            </a:xfrm>
            <a:custGeom>
              <a:rect b="b" l="l" r="r" t="t"/>
              <a:pathLst>
                <a:path extrusionOk="0" h="3844" w="2773">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5"/>
            <p:cNvSpPr/>
            <p:nvPr/>
          </p:nvSpPr>
          <p:spPr>
            <a:xfrm>
              <a:off x="-25799950" y="3368250"/>
              <a:ext cx="104775" cy="104000"/>
            </a:xfrm>
            <a:custGeom>
              <a:rect b="b" l="l" r="r" t="t"/>
              <a:pathLst>
                <a:path extrusionOk="0" h="4160" w="4191">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5"/>
            <p:cNvSpPr/>
            <p:nvPr/>
          </p:nvSpPr>
          <p:spPr>
            <a:xfrm>
              <a:off x="-25712525" y="3317075"/>
              <a:ext cx="34675" cy="86650"/>
            </a:xfrm>
            <a:custGeom>
              <a:rect b="b" l="l" r="r" t="t"/>
              <a:pathLst>
                <a:path extrusionOk="0" h="3466" w="1387">
                  <a:moveTo>
                    <a:pt x="1" y="0"/>
                  </a:moveTo>
                  <a:lnTo>
                    <a:pt x="1" y="1764"/>
                  </a:lnTo>
                  <a:cubicBezTo>
                    <a:pt x="631" y="2111"/>
                    <a:pt x="1072" y="2709"/>
                    <a:pt x="1261" y="3466"/>
                  </a:cubicBezTo>
                  <a:lnTo>
                    <a:pt x="1387" y="3466"/>
                  </a:lnTo>
                  <a:lnTo>
                    <a:pt x="13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6"/>
          <p:cNvSpPr txBox="1"/>
          <p:nvPr>
            <p:ph type="title"/>
          </p:nvPr>
        </p:nvSpPr>
        <p:spPr>
          <a:xfrm>
            <a:off x="2110100" y="195675"/>
            <a:ext cx="486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Requirements </a:t>
            </a:r>
            <a:endParaRPr/>
          </a:p>
        </p:txBody>
      </p:sp>
      <p:sp>
        <p:nvSpPr>
          <p:cNvPr id="518" name="Google Shape;518;p36"/>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Gsm </a:t>
            </a:r>
            <a:r>
              <a:rPr lang="en" sz="2500"/>
              <a:t>sim900d</a:t>
            </a:r>
            <a:endParaRPr sz="2500"/>
          </a:p>
        </p:txBody>
      </p:sp>
      <p:sp>
        <p:nvSpPr>
          <p:cNvPr id="519" name="Google Shape;519;p36"/>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Gsm sim is to send the message </a:t>
            </a:r>
            <a:endParaRPr/>
          </a:p>
        </p:txBody>
      </p:sp>
      <p:sp>
        <p:nvSpPr>
          <p:cNvPr id="520" name="Google Shape;520;p36"/>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Raspberry pi</a:t>
            </a:r>
            <a:endParaRPr/>
          </a:p>
        </p:txBody>
      </p:sp>
      <p:sp>
        <p:nvSpPr>
          <p:cNvPr id="521" name="Google Shape;521;p36"/>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Raspberry pi </a:t>
            </a:r>
            <a:r>
              <a:rPr lang="en"/>
              <a:t> is a tiny  computer</a:t>
            </a:r>
            <a:endParaRPr/>
          </a:p>
        </p:txBody>
      </p:sp>
      <p:sp>
        <p:nvSpPr>
          <p:cNvPr id="522" name="Google Shape;522;p36"/>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Motor</a:t>
            </a:r>
            <a:endParaRPr/>
          </a:p>
        </p:txBody>
      </p:sp>
      <p:sp>
        <p:nvSpPr>
          <p:cNvPr id="523" name="Google Shape;523;p36"/>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Motor is to open the gate </a:t>
            </a:r>
            <a:endParaRPr/>
          </a:p>
        </p:txBody>
      </p:sp>
      <p:sp>
        <p:nvSpPr>
          <p:cNvPr id="524" name="Google Shape;524;p36"/>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MCP3208</a:t>
            </a:r>
            <a:endParaRPr/>
          </a:p>
        </p:txBody>
      </p:sp>
      <p:sp>
        <p:nvSpPr>
          <p:cNvPr id="525" name="Google Shape;525;p36"/>
          <p:cNvSpPr txBox="1"/>
          <p:nvPr>
            <p:ph idx="8" type="subTitle"/>
          </p:nvPr>
        </p:nvSpPr>
        <p:spPr>
          <a:xfrm>
            <a:off x="941675" y="4133624"/>
            <a:ext cx="1922100" cy="81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 is a sensor to collect the temperature</a:t>
            </a:r>
            <a:endParaRPr/>
          </a:p>
        </p:txBody>
      </p:sp>
      <p:sp>
        <p:nvSpPr>
          <p:cNvPr id="526" name="Google Shape;526;p36"/>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LCD</a:t>
            </a:r>
            <a:endParaRPr/>
          </a:p>
        </p:txBody>
      </p:sp>
      <p:sp>
        <p:nvSpPr>
          <p:cNvPr id="527" name="Google Shape;527;p36"/>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Lcd is a flat panel display</a:t>
            </a:r>
            <a:endParaRPr/>
          </a:p>
          <a:p>
            <a:pPr indent="0" lvl="0" marL="0" rtl="0" algn="ctr">
              <a:spcBef>
                <a:spcPts val="0"/>
              </a:spcBef>
              <a:spcAft>
                <a:spcPts val="0"/>
              </a:spcAft>
              <a:buNone/>
            </a:pPr>
            <a:r>
              <a:t/>
            </a:r>
            <a:endParaRPr/>
          </a:p>
        </p:txBody>
      </p:sp>
      <p:sp>
        <p:nvSpPr>
          <p:cNvPr id="528" name="Google Shape;528;p36"/>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L293D </a:t>
            </a:r>
            <a:endParaRPr/>
          </a:p>
        </p:txBody>
      </p:sp>
      <p:sp>
        <p:nvSpPr>
          <p:cNvPr id="529" name="Google Shape;529;p36"/>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 is a motor driver module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530" name="Google Shape;530;p36"/>
          <p:cNvGrpSpPr/>
          <p:nvPr/>
        </p:nvGrpSpPr>
        <p:grpSpPr>
          <a:xfrm>
            <a:off x="6834922" y="1082848"/>
            <a:ext cx="705104" cy="728440"/>
            <a:chOff x="-23245675" y="3148525"/>
            <a:chExt cx="296150" cy="296150"/>
          </a:xfrm>
        </p:grpSpPr>
        <p:sp>
          <p:nvSpPr>
            <p:cNvPr id="531" name="Google Shape;531;p36"/>
            <p:cNvSpPr/>
            <p:nvPr/>
          </p:nvSpPr>
          <p:spPr>
            <a:xfrm>
              <a:off x="-23192925" y="3251700"/>
              <a:ext cx="192225" cy="105550"/>
            </a:xfrm>
            <a:custGeom>
              <a:rect b="b" l="l" r="r" t="t"/>
              <a:pathLst>
                <a:path extrusionOk="0" h="4222" w="7689">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23193700" y="3200500"/>
              <a:ext cx="192200" cy="106350"/>
            </a:xfrm>
            <a:custGeom>
              <a:rect b="b" l="l" r="r" t="t"/>
              <a:pathLst>
                <a:path extrusionOk="0" h="4254" w="7688">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23245675" y="3148525"/>
              <a:ext cx="296150" cy="296150"/>
            </a:xfrm>
            <a:custGeom>
              <a:rect b="b" l="l" r="r" t="t"/>
              <a:pathLst>
                <a:path extrusionOk="0" h="11846" w="11846">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4" name="Google Shape;534;p36"/>
          <p:cNvPicPr preferRelativeResize="0"/>
          <p:nvPr/>
        </p:nvPicPr>
        <p:blipFill>
          <a:blip r:embed="rId3">
            <a:alphaModFix/>
          </a:blip>
          <a:stretch>
            <a:fillRect/>
          </a:stretch>
        </p:blipFill>
        <p:spPr>
          <a:xfrm>
            <a:off x="1406125" y="1152466"/>
            <a:ext cx="705100" cy="687045"/>
          </a:xfrm>
          <a:prstGeom prst="rect">
            <a:avLst/>
          </a:prstGeom>
          <a:noFill/>
          <a:ln>
            <a:noFill/>
          </a:ln>
        </p:spPr>
      </p:pic>
      <p:pic>
        <p:nvPicPr>
          <p:cNvPr id="535" name="Google Shape;535;p36"/>
          <p:cNvPicPr preferRelativeResize="0"/>
          <p:nvPr/>
        </p:nvPicPr>
        <p:blipFill>
          <a:blip r:embed="rId4">
            <a:alphaModFix/>
          </a:blip>
          <a:stretch>
            <a:fillRect/>
          </a:stretch>
        </p:blipFill>
        <p:spPr>
          <a:xfrm>
            <a:off x="4090213" y="1040725"/>
            <a:ext cx="765708" cy="812700"/>
          </a:xfrm>
          <a:prstGeom prst="rect">
            <a:avLst/>
          </a:prstGeom>
          <a:noFill/>
          <a:ln>
            <a:noFill/>
          </a:ln>
        </p:spPr>
      </p:pic>
      <p:pic>
        <p:nvPicPr>
          <p:cNvPr id="536" name="Google Shape;536;p36"/>
          <p:cNvPicPr preferRelativeResize="0"/>
          <p:nvPr/>
        </p:nvPicPr>
        <p:blipFill>
          <a:blip r:embed="rId5">
            <a:alphaModFix/>
          </a:blip>
          <a:stretch>
            <a:fillRect/>
          </a:stretch>
        </p:blipFill>
        <p:spPr>
          <a:xfrm>
            <a:off x="1430338" y="3056914"/>
            <a:ext cx="944774" cy="634180"/>
          </a:xfrm>
          <a:prstGeom prst="rect">
            <a:avLst/>
          </a:prstGeom>
          <a:noFill/>
          <a:ln>
            <a:noFill/>
          </a:ln>
        </p:spPr>
      </p:pic>
      <p:pic>
        <p:nvPicPr>
          <p:cNvPr id="537" name="Google Shape;537;p36"/>
          <p:cNvPicPr preferRelativeResize="0"/>
          <p:nvPr/>
        </p:nvPicPr>
        <p:blipFill>
          <a:blip r:embed="rId6">
            <a:alphaModFix/>
          </a:blip>
          <a:stretch>
            <a:fillRect/>
          </a:stretch>
        </p:blipFill>
        <p:spPr>
          <a:xfrm>
            <a:off x="6705475" y="2842200"/>
            <a:ext cx="1086085" cy="975425"/>
          </a:xfrm>
          <a:prstGeom prst="rect">
            <a:avLst/>
          </a:prstGeom>
          <a:noFill/>
          <a:ln>
            <a:noFill/>
          </a:ln>
        </p:spPr>
      </p:pic>
      <p:pic>
        <p:nvPicPr>
          <p:cNvPr id="538" name="Google Shape;538;p36"/>
          <p:cNvPicPr preferRelativeResize="0"/>
          <p:nvPr/>
        </p:nvPicPr>
        <p:blipFill>
          <a:blip r:embed="rId7">
            <a:alphaModFix/>
          </a:blip>
          <a:stretch>
            <a:fillRect/>
          </a:stretch>
        </p:blipFill>
        <p:spPr>
          <a:xfrm>
            <a:off x="4165642" y="2922005"/>
            <a:ext cx="812700" cy="81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