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3" r:id="rId4"/>
    <p:sldId id="259" r:id="rId5"/>
    <p:sldId id="257" r:id="rId6"/>
    <p:sldId id="258" r:id="rId7"/>
    <p:sldId id="268" r:id="rId8"/>
    <p:sldId id="260" r:id="rId9"/>
    <p:sldId id="261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DE2AB6-F974-4F3B-902B-F8C347772322}">
          <p14:sldIdLst>
            <p14:sldId id="256"/>
            <p14:sldId id="267"/>
            <p14:sldId id="263"/>
            <p14:sldId id="259"/>
            <p14:sldId id="257"/>
            <p14:sldId id="258"/>
            <p14:sldId id="268"/>
          </p14:sldIdLst>
        </p14:section>
        <p14:section name="Finetuning" id="{3866DD78-F7F7-4B28-97C0-765DEF742C62}">
          <p14:sldIdLst>
            <p14:sldId id="260"/>
            <p14:sldId id="261"/>
            <p14:sldId id="262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29792-7EA1-4B2B-8709-3E8E502B8F6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421CB-180F-46CA-8050-BB5FBCFDC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0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https://blog.adyog.com/2025/02/01/how-deepseek-r1-was-built-architecture-and-training-explained/?utm_source=chatgpt.com</a:t>
            </a:r>
          </a:p>
          <a:p>
            <a:r>
              <a:rPr lang="en-IN" dirty="0"/>
              <a:t>https://www.vellum.ai/blog/the-training-of-deepseek-r1-and-ways-to-use-it?utm_source=chatgpt.com</a:t>
            </a:r>
          </a:p>
          <a:p>
            <a:r>
              <a:rPr lang="en-IN" dirty="0"/>
              <a:t>https://aipapersacademy.com/deepseek-r1/?utm_source=chatgpt.com</a:t>
            </a:r>
          </a:p>
          <a:p>
            <a:r>
              <a:rPr lang="en-IN" dirty="0"/>
              <a:t>https://github.com/deepseek-ai/DeepSeek-R1?utm_source=chatgpt.com</a:t>
            </a:r>
          </a:p>
          <a:p>
            <a:r>
              <a:rPr lang="en-IN" dirty="0"/>
              <a:t>https://www.geeky-gadgets.com/the-story-of-deepseek-r1/?utm_source=chatgpt.com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4421CB-180F-46CA-8050-BB5FBCFDC67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6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0FC7-2450-FB5E-3012-1A9319F52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E72A-854D-B566-22A9-EB2CC8A2B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59EF-CEFC-A113-E0F2-F1DF89F4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DBFA-9826-0470-A7E2-3D5D3677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62FC-7EAD-34D1-05BF-99154E8C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F9AC-4C66-F8D2-6660-6B3857B8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12CD7-0131-25F0-9A5A-F4CEF4A1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5B862-B3A8-35F0-0600-1A02AB11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386F8-CF52-9EE9-BB22-048B8EFC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DC55-CC1E-7AF0-E437-7F64EA64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9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A282C-B52A-E2F6-6E7B-B37736556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B5706-B94F-72F3-3918-BCD172051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94191-6CBF-1274-A394-0CD07152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2A30E-D92D-B85A-38EB-7D7672CF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DC39-3872-C66F-1950-71A4E930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1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893E-C470-3154-84CB-DD8D1F9E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203C-8478-4FFC-5F8A-8DDB871B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3F9F-10DD-4D4A-9C3C-F4638BBA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4DAB-AB0B-515D-DE09-C30A4BD5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E4556-9D95-CFC5-470C-ECE29C59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19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C29E-BD4C-C3CD-44BA-17E29299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2C4AA-D217-959F-2555-EEDC1AB7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84B2-CE4A-E26C-668A-BA06FC66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4E3F-F043-F84B-C4A5-F89E34F8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2A54-0C0F-E6C0-972E-6A004156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6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E77-2473-DDCB-2F00-98A94973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2A3A-2069-9646-D2FF-75BE96BE9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5B62-4DA8-4B5D-732C-0950BB117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09377-5499-1E03-4CCB-7CF019FB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4C89E-C064-C074-07BC-57C38F5A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E2BD7-6834-D917-29C1-B425F79F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19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A716-C94B-A51C-F0FA-05A3E02C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41FB-DFA5-F3D7-503F-62D9810E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AF3FE-788E-ED3D-5A0D-73D4F08A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D289E-2800-54B6-09E3-29AF61466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E5BA3-FB43-F3C7-979E-34A42CBD0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A66F0-577A-7375-CD7E-81FD1933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0056A-18FA-C335-8120-3DDB0019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E0E9B-3BB7-B130-A18F-940410D4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0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D7A4-A521-1C22-7B9C-FA20E5DC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19167-CC89-B62D-7C84-202F96E4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3F2ED-717D-D1DC-8F14-F0A2669A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835AB-8F56-0005-86BE-56FF749A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9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D2BCA-4B2F-701F-705E-D58726E6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43CE8-BB72-5A5E-EEA2-E1CC2C1B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DD0C9-7AC9-DFC8-C2A4-16025AD5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33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0234-C99D-41E1-FCAF-4B5FA052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52DB-504C-BE48-8506-E3055466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D8142-2932-D4B1-1470-10F4E9B63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3F259-D254-4FAF-35DE-41408798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C3810-89A9-A149-6590-5F526497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305D1-B267-D195-BEC8-B1A28B9F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4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0C4F-2AEF-7225-4604-AFAE8038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EEDA4-93A6-DCA4-8648-13C5E253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60584-199B-B517-DF85-2740BFD92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3A000-71B6-7920-773A-7F532A45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8AB5C-3BBB-A3E9-45CE-904FA624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E122D-40D6-6591-5871-C3C071CC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6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4F0F54-F727-3B6B-D05A-724AE2C3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94F9-B45C-9678-42CE-02778AC7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D3EA-574C-9631-9EFB-D54F26CFD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6875-1D2B-4540-8691-E7178A06F5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EDE2-31D4-80C5-6CD8-9030D8985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4609-A306-B08E-C516-2D416A31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513B5-B6A6-474B-9D7D-6923B41640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pseek-ai/DeepSeek-R1?utm_source=chatgpt.com" TargetMode="External"/><Relationship Id="rId3" Type="http://schemas.openxmlformats.org/officeDocument/2006/relationships/hyperlink" Target="https://blog.adyog.com/2025/02/01/how-deepseek-r1-was-built-architecture-and-training-explained/?utm_source=chatgpt.com" TargetMode="External"/><Relationship Id="rId7" Type="http://schemas.openxmlformats.org/officeDocument/2006/relationships/hyperlink" Target="https://www.geeky-gadgets.com/the-story-of-deepseek-r1/?utm_source=chatgp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dular.com/ai-resources/deepseek-r1-technical-insights-into-the-latest-model?utm_source=chatgpt.com" TargetMode="External"/><Relationship Id="rId5" Type="http://schemas.openxmlformats.org/officeDocument/2006/relationships/hyperlink" Target="https://aipapersacademy.com/deepseek-r1/?utm_source=chatgpt.com" TargetMode="External"/><Relationship Id="rId4" Type="http://schemas.openxmlformats.org/officeDocument/2006/relationships/hyperlink" Target="https://www.vellum.ai/blog/the-training-of-deepseek-r1-and-ways-to-use-it?utm_source=chatgpt.co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9CC2-7E99-39DD-A1BD-7C11EBEAF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8561C-F6A4-D503-2B6A-1754BC837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4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866F-5439-F50E-C37E-C6B4D583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0F7A-1C67-AFBB-AA1C-822E8816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Distillation</a:t>
            </a:r>
            <a:r>
              <a:rPr lang="en-IN" dirty="0"/>
              <a:t> is a technique where a </a:t>
            </a:r>
            <a:r>
              <a:rPr lang="en-IN" b="1" dirty="0"/>
              <a:t>smaller "student" model</a:t>
            </a:r>
            <a:r>
              <a:rPr lang="en-IN" dirty="0"/>
              <a:t> learns from a </a:t>
            </a:r>
            <a:r>
              <a:rPr lang="en-IN" b="1" dirty="0"/>
              <a:t>larger "teacher" model</a:t>
            </a:r>
            <a:r>
              <a:rPr lang="en-IN" dirty="0"/>
              <a:t>, replicating its knowledge with fewer parameters.</a:t>
            </a:r>
          </a:p>
          <a:p>
            <a:r>
              <a:rPr lang="en-IN" dirty="0"/>
              <a:t>🔹 </a:t>
            </a:r>
            <a:r>
              <a:rPr lang="en-IN" b="1" dirty="0"/>
              <a:t>How Model Distillation Works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Train a </a:t>
            </a:r>
            <a:r>
              <a:rPr lang="en-IN" b="1" dirty="0"/>
              <a:t>large teacher model</a:t>
            </a:r>
            <a:r>
              <a:rPr lang="en-IN" dirty="0"/>
              <a:t> on a dataset.</a:t>
            </a:r>
          </a:p>
          <a:p>
            <a:pPr>
              <a:buFont typeface="+mj-lt"/>
              <a:buAutoNum type="arabicPeriod"/>
            </a:pPr>
            <a:r>
              <a:rPr lang="en-IN" dirty="0"/>
              <a:t>Transfer knowledge via </a:t>
            </a:r>
            <a:r>
              <a:rPr lang="en-IN" b="1" dirty="0"/>
              <a:t>soft labels and logits</a:t>
            </a:r>
            <a:r>
              <a:rPr lang="en-IN" dirty="0"/>
              <a:t> instead of raw labels.</a:t>
            </a:r>
          </a:p>
          <a:p>
            <a:pPr>
              <a:buFont typeface="+mj-lt"/>
              <a:buAutoNum type="arabicPeriod"/>
            </a:pPr>
            <a:r>
              <a:rPr lang="en-IN" dirty="0"/>
              <a:t>Train a </a:t>
            </a:r>
            <a:r>
              <a:rPr lang="en-IN" b="1" dirty="0"/>
              <a:t>smaller student model</a:t>
            </a:r>
            <a:r>
              <a:rPr lang="en-IN" dirty="0"/>
              <a:t> to mimic the teacher’s outputs.</a:t>
            </a:r>
          </a:p>
          <a:p>
            <a:r>
              <a:rPr lang="en-IN" dirty="0"/>
              <a:t>🔹 </a:t>
            </a:r>
            <a:r>
              <a:rPr lang="en-IN" b="1" dirty="0"/>
              <a:t>Advantages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Reduces model size</a:t>
            </a:r>
            <a:r>
              <a:rPr lang="en-IN" dirty="0"/>
              <a:t> – Makes models more lightweight for deployment.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Faster inference</a:t>
            </a:r>
            <a:r>
              <a:rPr lang="en-IN" dirty="0"/>
              <a:t> – Smaller models process data more quickly.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Lower computational cost</a:t>
            </a:r>
            <a:r>
              <a:rPr lang="en-IN" dirty="0"/>
              <a:t> – Requires less energy and hardware.</a:t>
            </a:r>
          </a:p>
          <a:p>
            <a:r>
              <a:rPr lang="en-IN" dirty="0"/>
              <a:t>🔹 </a:t>
            </a:r>
            <a:r>
              <a:rPr lang="en-IN" b="1" dirty="0"/>
              <a:t>Use Cases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Deploying </a:t>
            </a:r>
            <a:r>
              <a:rPr lang="en-IN" b="1" dirty="0"/>
              <a:t>efficient AI assistants</a:t>
            </a:r>
            <a:r>
              <a:rPr lang="en-IN" dirty="0"/>
              <a:t> on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Reducing </a:t>
            </a:r>
            <a:r>
              <a:rPr lang="en-IN" b="1" dirty="0"/>
              <a:t>latency in real-time applications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Creating </a:t>
            </a:r>
            <a:r>
              <a:rPr lang="en-IN" b="1" dirty="0"/>
              <a:t>customized AI models</a:t>
            </a:r>
            <a:r>
              <a:rPr lang="en-IN" dirty="0"/>
              <a:t> with near-teacher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33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AC9C-8E0A-8A02-AD37-EEC860D8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Prompt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ED3BE-5B33-2D69-F8A3-4478D0CC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994"/>
            <a:ext cx="10515600" cy="4593969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Prompt Tuning</a:t>
            </a:r>
            <a:r>
              <a:rPr lang="en-US" dirty="0"/>
              <a:t> is a </a:t>
            </a:r>
            <a:r>
              <a:rPr lang="en-US" b="1" dirty="0"/>
              <a:t>parameter-efficient fine-tuning</a:t>
            </a:r>
            <a:r>
              <a:rPr lang="en-US" dirty="0"/>
              <a:t> technique where </a:t>
            </a:r>
            <a:r>
              <a:rPr lang="en-US" b="1" dirty="0"/>
              <a:t>small trainable embeddings</a:t>
            </a:r>
            <a:r>
              <a:rPr lang="en-US" dirty="0"/>
              <a:t> (soft prompts) are added to the input of a </a:t>
            </a:r>
            <a:r>
              <a:rPr lang="en-US" b="1" dirty="0"/>
              <a:t>frozen pre-trained model</a:t>
            </a:r>
            <a:r>
              <a:rPr lang="en-US" dirty="0"/>
              <a:t>, optimizing performance for specific tasks </a:t>
            </a:r>
            <a:r>
              <a:rPr lang="en-US" b="1" dirty="0"/>
              <a:t>without modifying model weights</a:t>
            </a:r>
            <a:r>
              <a:rPr lang="en-US" dirty="0"/>
              <a:t>.</a:t>
            </a:r>
          </a:p>
          <a:p>
            <a:r>
              <a:rPr lang="en-US" dirty="0"/>
              <a:t>🔹 </a:t>
            </a:r>
            <a:r>
              <a:rPr lang="en-US" b="1" dirty="0"/>
              <a:t>How It Works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Pre-trained model remains frozen</a:t>
            </a:r>
            <a:r>
              <a:rPr lang="en-US" dirty="0"/>
              <a:t> → No need to fine-tune full model.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Trainable prompt embeddings</a:t>
            </a:r>
            <a:r>
              <a:rPr lang="en-US" dirty="0"/>
              <a:t> are added to input text.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Only the prompt embeddings are optimized</a:t>
            </a:r>
            <a:r>
              <a:rPr lang="en-US" dirty="0"/>
              <a:t>, guiding the model’s responses.</a:t>
            </a:r>
          </a:p>
          <a:p>
            <a:r>
              <a:rPr lang="en-US" dirty="0"/>
              <a:t>🔹 </a:t>
            </a:r>
            <a:r>
              <a:rPr lang="en-US" b="1" dirty="0"/>
              <a:t>Advantages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Efficient</a:t>
            </a:r>
            <a:r>
              <a:rPr lang="en-US" dirty="0"/>
              <a:t> – Requires training </a:t>
            </a:r>
            <a:r>
              <a:rPr lang="en-US" b="1" dirty="0"/>
              <a:t>only a small number of parameters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Memory-friendly</a:t>
            </a:r>
            <a:r>
              <a:rPr lang="en-US" dirty="0"/>
              <a:t> – Works with </a:t>
            </a:r>
            <a:r>
              <a:rPr lang="en-US" b="1" dirty="0"/>
              <a:t>large models without full fine-tuning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Task adaptability</a:t>
            </a:r>
            <a:r>
              <a:rPr lang="en-US" dirty="0"/>
              <a:t> – Enables LLMs to specialize in </a:t>
            </a:r>
            <a:r>
              <a:rPr lang="en-US" b="1" dirty="0"/>
              <a:t>new domains</a:t>
            </a:r>
            <a:r>
              <a:rPr lang="en-US" dirty="0"/>
              <a:t> (e.g., legal, medical).</a:t>
            </a:r>
          </a:p>
          <a:p>
            <a:r>
              <a:rPr lang="en-US" dirty="0"/>
              <a:t>🔹 </a:t>
            </a:r>
            <a:r>
              <a:rPr lang="en-US" b="1" dirty="0"/>
              <a:t>Real-World Example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Improving ChatGPT for Legal Assistance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fine-tuning the full model, </a:t>
            </a:r>
            <a:r>
              <a:rPr lang="en-US" b="1" dirty="0"/>
              <a:t>custom soft prompts</a:t>
            </a:r>
            <a:r>
              <a:rPr lang="en-US" dirty="0"/>
              <a:t> train it to </a:t>
            </a:r>
            <a:r>
              <a:rPr lang="en-US" b="1" dirty="0"/>
              <a:t>better interpret legal queries</a:t>
            </a:r>
            <a:r>
              <a:rPr lang="en-US" dirty="0"/>
              <a:t> without retraining millions of parameters.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427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8218-91C8-E664-F101-67B931B1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0212-0B1E-9408-E5B8-16A0C283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Prefix Tuning</a:t>
            </a:r>
            <a:r>
              <a:rPr lang="en-US" dirty="0"/>
              <a:t> is a </a:t>
            </a:r>
            <a:r>
              <a:rPr lang="en-US" b="1" dirty="0"/>
              <a:t>parameter-efficient fine-tuning</a:t>
            </a:r>
            <a:r>
              <a:rPr lang="en-US" dirty="0"/>
              <a:t> technique where a </a:t>
            </a:r>
            <a:r>
              <a:rPr lang="en-US" b="1" dirty="0"/>
              <a:t>trainable prefix (continuous embeddings)</a:t>
            </a:r>
            <a:r>
              <a:rPr lang="en-US" dirty="0"/>
              <a:t> is prepended to the model’s activations at every layer, guiding its responses </a:t>
            </a:r>
            <a:r>
              <a:rPr lang="en-US" b="1" dirty="0"/>
              <a:t>without modifying model weights</a:t>
            </a:r>
            <a:r>
              <a:rPr lang="en-US" dirty="0"/>
              <a:t>.</a:t>
            </a:r>
          </a:p>
          <a:p>
            <a:r>
              <a:rPr lang="en-US" dirty="0"/>
              <a:t>🔹 </a:t>
            </a:r>
            <a:r>
              <a:rPr lang="en-US" b="1" dirty="0"/>
              <a:t>How It Works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Pre-trained model remains frozen</a:t>
            </a:r>
            <a:r>
              <a:rPr lang="en-US" dirty="0"/>
              <a:t> → No need to update millions of parameters.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Learnable prefix embeddings</a:t>
            </a:r>
            <a:r>
              <a:rPr lang="en-US" dirty="0"/>
              <a:t> are added to each layer's input.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Only the prefix embeddings are optimized</a:t>
            </a:r>
            <a:r>
              <a:rPr lang="en-US" dirty="0"/>
              <a:t>, influencing how the model processes text.</a:t>
            </a:r>
          </a:p>
          <a:p>
            <a:r>
              <a:rPr lang="en-US" dirty="0"/>
              <a:t>🔹 </a:t>
            </a:r>
            <a:r>
              <a:rPr lang="en-US" b="1" dirty="0"/>
              <a:t>Advantages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More flexible than Prompt Tuning</a:t>
            </a:r>
            <a:r>
              <a:rPr lang="en-US" dirty="0"/>
              <a:t> – Works across all layers, not just the input.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Memory-efficient</a:t>
            </a:r>
            <a:r>
              <a:rPr lang="en-US" dirty="0"/>
              <a:t> – Requires fewer trainable parameters than full fine-tuning.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Better control over model behavior</a:t>
            </a:r>
            <a:r>
              <a:rPr lang="en-US" dirty="0"/>
              <a:t> – Effective for specialized tasks (e.g., summarization, creative writing).</a:t>
            </a:r>
          </a:p>
          <a:p>
            <a:r>
              <a:rPr lang="en-US" dirty="0"/>
              <a:t>🔹 </a:t>
            </a:r>
            <a:r>
              <a:rPr lang="en-US" b="1" dirty="0"/>
              <a:t>Real-World Example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Customizing GPT-3 for Medical Q&amp;A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fine-tuning the entire model, </a:t>
            </a:r>
            <a:r>
              <a:rPr lang="en-US" b="1" dirty="0"/>
              <a:t>Prefix Tuning</a:t>
            </a:r>
            <a:r>
              <a:rPr lang="en-US" dirty="0"/>
              <a:t> trains </a:t>
            </a:r>
            <a:r>
              <a:rPr lang="en-US" b="1" dirty="0"/>
              <a:t>specialized prefix embeddings</a:t>
            </a:r>
            <a:r>
              <a:rPr lang="en-US" dirty="0"/>
              <a:t> to guide responses toward </a:t>
            </a:r>
            <a:r>
              <a:rPr lang="en-US" b="1" dirty="0"/>
              <a:t>accurate medical advice</a:t>
            </a:r>
            <a:r>
              <a:rPr lang="en-US" dirty="0"/>
              <a:t>.</a:t>
            </a:r>
          </a:p>
          <a:p>
            <a:r>
              <a:rPr lang="en-IN" b="1" dirty="0"/>
              <a:t>Visual Diagram Suggestion:</a:t>
            </a:r>
          </a:p>
          <a:p>
            <a:r>
              <a:rPr lang="en-IN" dirty="0"/>
              <a:t>✅ </a:t>
            </a:r>
            <a:r>
              <a:rPr lang="en-IN" b="1" dirty="0"/>
              <a:t>Side-by-side comparison of Fine-Tuning vs. Prefix Tuning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Fine-Tuning:</a:t>
            </a:r>
            <a:r>
              <a:rPr lang="en-IN" dirty="0"/>
              <a:t> Changes all 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Prefix Tuning:</a:t>
            </a:r>
            <a:r>
              <a:rPr lang="en-IN" dirty="0"/>
              <a:t> </a:t>
            </a:r>
            <a:r>
              <a:rPr lang="en-IN" b="1" dirty="0"/>
              <a:t>Only optimizes small trainable embeddings added to each layer</a:t>
            </a:r>
            <a:r>
              <a:rPr lang="en-IN" dirty="0"/>
              <a:t>.</a:t>
            </a:r>
          </a:p>
          <a:p>
            <a:r>
              <a:rPr lang="en-IN" dirty="0"/>
              <a:t>Would you like </a:t>
            </a:r>
            <a:r>
              <a:rPr lang="en-IN" b="1" dirty="0"/>
              <a:t>a comparison table of Prefix Tuning vs. Prompt Tuning vs. </a:t>
            </a:r>
            <a:r>
              <a:rPr lang="en-IN" b="1" dirty="0" err="1"/>
              <a:t>LoRA</a:t>
            </a:r>
            <a:r>
              <a:rPr lang="en-IN" b="1" dirty="0"/>
              <a:t>?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77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9653-9846-884F-D764-C8556761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>
            <a:normAutofit/>
          </a:bodyPr>
          <a:lstStyle/>
          <a:p>
            <a:r>
              <a:rPr lang="en-US" sz="2800" dirty="0"/>
              <a:t>Comparison: Prefix Tuning vs. Prompt Tuning vs. </a:t>
            </a:r>
            <a:r>
              <a:rPr lang="en-US" sz="2800" dirty="0" err="1"/>
              <a:t>LoRA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770EAB-E24A-1469-1BC2-3EC80CCD8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164657"/>
              </p:ext>
            </p:extLst>
          </p:nvPr>
        </p:nvGraphicFramePr>
        <p:xfrm>
          <a:off x="324464" y="1244908"/>
          <a:ext cx="11562736" cy="4926544"/>
        </p:xfrm>
        <a:graphic>
          <a:graphicData uri="http://schemas.openxmlformats.org/drawingml/2006/table">
            <a:tbl>
              <a:tblPr/>
              <a:tblGrid>
                <a:gridCol w="2890684">
                  <a:extLst>
                    <a:ext uri="{9D8B030D-6E8A-4147-A177-3AD203B41FA5}">
                      <a16:colId xmlns:a16="http://schemas.microsoft.com/office/drawing/2014/main" val="4052923080"/>
                    </a:ext>
                  </a:extLst>
                </a:gridCol>
                <a:gridCol w="2890684">
                  <a:extLst>
                    <a:ext uri="{9D8B030D-6E8A-4147-A177-3AD203B41FA5}">
                      <a16:colId xmlns:a16="http://schemas.microsoft.com/office/drawing/2014/main" val="452775297"/>
                    </a:ext>
                  </a:extLst>
                </a:gridCol>
                <a:gridCol w="2890684">
                  <a:extLst>
                    <a:ext uri="{9D8B030D-6E8A-4147-A177-3AD203B41FA5}">
                      <a16:colId xmlns:a16="http://schemas.microsoft.com/office/drawing/2014/main" val="3566805260"/>
                    </a:ext>
                  </a:extLst>
                </a:gridCol>
                <a:gridCol w="2890684">
                  <a:extLst>
                    <a:ext uri="{9D8B030D-6E8A-4147-A177-3AD203B41FA5}">
                      <a16:colId xmlns:a16="http://schemas.microsoft.com/office/drawing/2014/main" val="2430621569"/>
                    </a:ext>
                  </a:extLst>
                </a:gridCol>
              </a:tblGrid>
              <a:tr h="274784">
                <a:tc>
                  <a:txBody>
                    <a:bodyPr/>
                    <a:lstStyle/>
                    <a:p>
                      <a:r>
                        <a:rPr lang="en-IN" sz="1200"/>
                        <a:t>Feature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Prefix Tuning</a:t>
                      </a:r>
                      <a:r>
                        <a:rPr lang="en-IN" sz="1200"/>
                        <a:t> 🟠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Prompt Tuning</a:t>
                      </a:r>
                      <a:r>
                        <a:rPr lang="en-IN" sz="1200"/>
                        <a:t> 🔵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LoRA</a:t>
                      </a:r>
                      <a:r>
                        <a:rPr lang="en-IN" sz="1200"/>
                        <a:t> 🟢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749003"/>
                  </a:ext>
                </a:extLst>
              </a:tr>
              <a:tr h="682513">
                <a:tc>
                  <a:txBody>
                    <a:bodyPr/>
                    <a:lstStyle/>
                    <a:p>
                      <a:r>
                        <a:rPr lang="en-IN" sz="1200" b="1"/>
                        <a:t>Definition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Adds </a:t>
                      </a:r>
                      <a:r>
                        <a:rPr lang="en-US" sz="1200" b="1"/>
                        <a:t>trainable prefix embeddings</a:t>
                      </a:r>
                      <a:r>
                        <a:rPr lang="en-US" sz="1200"/>
                        <a:t> to model activations at each layer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Adds </a:t>
                      </a:r>
                      <a:r>
                        <a:rPr lang="en-US" sz="1200" b="1" dirty="0"/>
                        <a:t>trainable prompt embeddings</a:t>
                      </a:r>
                      <a:r>
                        <a:rPr lang="en-US" sz="1200" dirty="0"/>
                        <a:t> to input tokens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Injects </a:t>
                      </a:r>
                      <a:r>
                        <a:rPr lang="en-US" sz="1200" b="1"/>
                        <a:t>trainable low-rank matrices</a:t>
                      </a:r>
                      <a:r>
                        <a:rPr lang="en-US" sz="1200"/>
                        <a:t> into model layers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752107"/>
                  </a:ext>
                </a:extLst>
              </a:tr>
              <a:tr h="477760">
                <a:tc>
                  <a:txBody>
                    <a:bodyPr/>
                    <a:lstStyle/>
                    <a:p>
                      <a:r>
                        <a:rPr lang="en-IN" sz="1200" b="1"/>
                        <a:t>Model Weights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Frozen</a:t>
                      </a:r>
                      <a:r>
                        <a:rPr lang="en-US" sz="1200"/>
                        <a:t> (only prefix embeddings updated)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Frozen</a:t>
                      </a:r>
                      <a:r>
                        <a:rPr lang="en-US" sz="1200" dirty="0"/>
                        <a:t> (only prompt embeddings updated)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Frozen</a:t>
                      </a:r>
                      <a:r>
                        <a:rPr lang="en-US" sz="1200"/>
                        <a:t> (only LoRA layers trained)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0475"/>
                  </a:ext>
                </a:extLst>
              </a:tr>
              <a:tr h="481316">
                <a:tc>
                  <a:txBody>
                    <a:bodyPr/>
                    <a:lstStyle/>
                    <a:p>
                      <a:r>
                        <a:rPr lang="en-IN" sz="1200" b="1"/>
                        <a:t>Optimization Scope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Entire model (multiple layers)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Input layer only</a:t>
                      </a:r>
                      <a:endParaRPr lang="en-IN" sz="1200" dirty="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Targeted model layers</a:t>
                      </a:r>
                      <a:r>
                        <a:rPr lang="en-US" sz="1200"/>
                        <a:t> (e.g., attention layers)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646505"/>
                  </a:ext>
                </a:extLst>
              </a:tr>
              <a:tr h="682513">
                <a:tc>
                  <a:txBody>
                    <a:bodyPr/>
                    <a:lstStyle/>
                    <a:p>
                      <a:r>
                        <a:rPr lang="en-IN" sz="1200" b="1"/>
                        <a:t>Efficiency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Moderate memory usage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Most memory-efficient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Requires </a:t>
                      </a:r>
                      <a:r>
                        <a:rPr lang="en-US" sz="1200" b="1"/>
                        <a:t>more memory than tuning methods</a:t>
                      </a:r>
                      <a:r>
                        <a:rPr lang="en-US" sz="1200"/>
                        <a:t> but less than full fine-tuning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659784"/>
                  </a:ext>
                </a:extLst>
              </a:tr>
              <a:tr h="481316">
                <a:tc>
                  <a:txBody>
                    <a:bodyPr/>
                    <a:lstStyle/>
                    <a:p>
                      <a:r>
                        <a:rPr lang="en-IN" sz="1200" b="1"/>
                        <a:t>Performance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Higher flexibility</a:t>
                      </a:r>
                      <a:r>
                        <a:rPr lang="en-US" sz="1200"/>
                        <a:t> (influences all layers)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Lower control</a:t>
                      </a:r>
                      <a:r>
                        <a:rPr lang="en-US" sz="1200" dirty="0"/>
                        <a:t> (affects only input interpretation)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Better balance of efficiency &amp; performance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90690"/>
                  </a:ext>
                </a:extLst>
              </a:tr>
              <a:tr h="682513">
                <a:tc>
                  <a:txBody>
                    <a:bodyPr/>
                    <a:lstStyle/>
                    <a:p>
                      <a:r>
                        <a:rPr lang="en-IN" sz="1200" b="1"/>
                        <a:t>Best for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Text generation, summarization, question answering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Few-shot learning, task-specific adjustments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Domain adaptation, personalization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849751"/>
                  </a:ext>
                </a:extLst>
              </a:tr>
              <a:tr h="481316">
                <a:tc>
                  <a:txBody>
                    <a:bodyPr/>
                    <a:lstStyle/>
                    <a:p>
                      <a:r>
                        <a:rPr lang="en-IN" sz="1200" b="1"/>
                        <a:t>Real-World Example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Customizing GPT-3 for </a:t>
                      </a:r>
                      <a:r>
                        <a:rPr lang="en-US" sz="1200" b="1"/>
                        <a:t>scientific writing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Adapting LLaMA for </a:t>
                      </a:r>
                      <a:r>
                        <a:rPr lang="en-IN" sz="1200" b="1"/>
                        <a:t>customer service queries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Fine-tuning LLaMA-7B for </a:t>
                      </a:r>
                      <a:r>
                        <a:rPr lang="en-US" sz="1200" b="1"/>
                        <a:t>legal AI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39956"/>
                  </a:ext>
                </a:extLst>
              </a:tr>
              <a:tr h="682513">
                <a:tc>
                  <a:txBody>
                    <a:bodyPr/>
                    <a:lstStyle/>
                    <a:p>
                      <a:r>
                        <a:rPr lang="en-IN" sz="1200" b="1"/>
                        <a:t>Computational Cost</a:t>
                      </a:r>
                      <a:endParaRPr lang="en-IN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Lower than full fine-tuning</a:t>
                      </a:r>
                      <a:r>
                        <a:rPr lang="en-US" sz="1200"/>
                        <a:t>, but higher than Prompt Tuning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Lowest</a:t>
                      </a:r>
                      <a:r>
                        <a:rPr lang="en-US" sz="1200"/>
                        <a:t> (only affects input layer)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Higher than Prefix &amp; Prompt Tuning, but optimized for efficiency</a:t>
                      </a:r>
                      <a:endParaRPr lang="en-US" sz="1200" dirty="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7612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E1D0A9E-5C79-6324-BF16-E04A75AA1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15" y="108604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7FD7E3-9BEE-7A14-8036-2B6D44446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49" y="64866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Prompt 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you need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lightest memory footprint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quick task adaptation.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Prefix 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deeper model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keeping efficiency.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 performance is critical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you still need efficiency.</a:t>
            </a:r>
          </a:p>
        </p:txBody>
      </p:sp>
    </p:spTree>
    <p:extLst>
      <p:ext uri="{BB962C8B-B14F-4D97-AF65-F5344CB8AC3E}">
        <p14:creationId xmlns:p14="http://schemas.microsoft.com/office/powerpoint/2010/main" val="19398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50D8-8D0B-8D25-93B9-20F7BC6B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WordPiece</a:t>
            </a:r>
            <a:r>
              <a:rPr lang="en-IN" dirty="0"/>
              <a:t> Tokenization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98F3-C53B-C2FF-46A9-D37F6CD2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WordPiece</a:t>
            </a:r>
            <a:r>
              <a:rPr lang="en-US" b="1" dirty="0"/>
              <a:t> Tokenization</a:t>
            </a:r>
            <a:r>
              <a:rPr lang="en-US" dirty="0"/>
              <a:t> is a </a:t>
            </a:r>
            <a:r>
              <a:rPr lang="en-US" b="1" dirty="0" err="1"/>
              <a:t>subword</a:t>
            </a:r>
            <a:r>
              <a:rPr lang="en-US" b="1" dirty="0"/>
              <a:t>-based algorithm</a:t>
            </a:r>
            <a:r>
              <a:rPr lang="en-US" dirty="0"/>
              <a:t> that breaks words into </a:t>
            </a:r>
            <a:r>
              <a:rPr lang="en-US" b="1" dirty="0"/>
              <a:t>smaller meaningful units</a:t>
            </a:r>
            <a:r>
              <a:rPr lang="en-US" dirty="0"/>
              <a:t> (</a:t>
            </a:r>
            <a:r>
              <a:rPr lang="en-US" dirty="0" err="1"/>
              <a:t>subwords</a:t>
            </a:r>
            <a:r>
              <a:rPr lang="en-US" dirty="0"/>
              <a:t>), improving handling of </a:t>
            </a:r>
            <a:r>
              <a:rPr lang="en-US" b="1" dirty="0"/>
              <a:t>rare words</a:t>
            </a:r>
            <a:r>
              <a:rPr lang="en-US" dirty="0"/>
              <a:t> and </a:t>
            </a:r>
            <a:r>
              <a:rPr lang="en-US" b="1" dirty="0"/>
              <a:t>out-of-vocabulary (OOV) words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</a:t>
            </a:r>
            <a:r>
              <a:rPr lang="en-US" b="1" dirty="0"/>
              <a:t>BERT, </a:t>
            </a:r>
            <a:r>
              <a:rPr lang="en-US" b="1" dirty="0" err="1"/>
              <a:t>DistilBERT</a:t>
            </a:r>
            <a:r>
              <a:rPr lang="en-US" b="1" dirty="0"/>
              <a:t>, and other Transformer models</a:t>
            </a:r>
            <a:r>
              <a:rPr lang="en-US" dirty="0"/>
              <a:t>.</a:t>
            </a:r>
          </a:p>
          <a:p>
            <a:r>
              <a:rPr lang="en-US" dirty="0"/>
              <a:t>🔹 </a:t>
            </a:r>
            <a:r>
              <a:rPr lang="en-US" b="1" dirty="0"/>
              <a:t>How It Works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Start with individual characters</a:t>
            </a:r>
            <a:r>
              <a:rPr lang="en-US" dirty="0"/>
              <a:t> as tokens.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Iteratively merge most frequent token pairs</a:t>
            </a:r>
            <a:r>
              <a:rPr lang="en-US" dirty="0"/>
              <a:t> into new </a:t>
            </a:r>
            <a:r>
              <a:rPr lang="en-US" dirty="0" err="1"/>
              <a:t>subwords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Stops when predefined vocabulary size is reached.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Uncommon words get broken into </a:t>
            </a:r>
            <a:r>
              <a:rPr lang="en-US" b="1" dirty="0" err="1"/>
              <a:t>subwords</a:t>
            </a:r>
            <a:r>
              <a:rPr lang="en-US" dirty="0"/>
              <a:t> (e.g., “unhappiness” → “un ##happiness”).</a:t>
            </a:r>
          </a:p>
          <a:p>
            <a:r>
              <a:rPr lang="en-US" dirty="0"/>
              <a:t>🔹 </a:t>
            </a:r>
            <a:r>
              <a:rPr lang="en-US" b="1" dirty="0"/>
              <a:t>Advantages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Handles rare &amp; unseen words</a:t>
            </a:r>
            <a:r>
              <a:rPr lang="en-US" dirty="0"/>
              <a:t> by decomposing them into known </a:t>
            </a:r>
            <a:r>
              <a:rPr lang="en-US" dirty="0" err="1"/>
              <a:t>subwords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Efficient vocabulary size</a:t>
            </a:r>
            <a:r>
              <a:rPr lang="en-US" dirty="0"/>
              <a:t> – Balances between character-based and full-word tokenization.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Improves multilingual model performance</a:t>
            </a:r>
            <a:r>
              <a:rPr lang="en-US" dirty="0"/>
              <a:t> by reusing </a:t>
            </a:r>
            <a:r>
              <a:rPr lang="en-US" dirty="0" err="1"/>
              <a:t>subwords</a:t>
            </a:r>
            <a:r>
              <a:rPr lang="en-US" dirty="0"/>
              <a:t> across languages.</a:t>
            </a:r>
          </a:p>
          <a:p>
            <a:r>
              <a:rPr lang="en-US" dirty="0"/>
              <a:t>🔹 </a:t>
            </a:r>
            <a:r>
              <a:rPr lang="en-US" b="1" dirty="0"/>
              <a:t>Real-World Example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BERT’s Tokenization Process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"Playing" → ["Play", "##</a:t>
            </a:r>
            <a:r>
              <a:rPr lang="en-US" dirty="0" err="1"/>
              <a:t>ing</a:t>
            </a:r>
            <a:r>
              <a:rPr lang="en-US" dirty="0"/>
              <a:t>"]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err="1"/>
              <a:t>NewYork</a:t>
            </a:r>
            <a:r>
              <a:rPr lang="en-US" dirty="0"/>
              <a:t>" → ["New", "##York"]</a:t>
            </a:r>
          </a:p>
          <a:p>
            <a:r>
              <a:rPr lang="en-US" b="1" dirty="0"/>
              <a:t>Visual Diagram Suggestion:</a:t>
            </a:r>
          </a:p>
          <a:p>
            <a:r>
              <a:rPr lang="en-US" dirty="0"/>
              <a:t>✅ </a:t>
            </a:r>
            <a:r>
              <a:rPr lang="en-US" b="1" dirty="0"/>
              <a:t>Step-by-step breakdown of merging token pairs into </a:t>
            </a:r>
            <a:r>
              <a:rPr lang="en-US" b="1" dirty="0" err="1"/>
              <a:t>subwords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Comparison: Whole word vs. </a:t>
            </a:r>
            <a:r>
              <a:rPr lang="en-US" b="1" dirty="0" err="1"/>
              <a:t>WordPiece</a:t>
            </a:r>
            <a:r>
              <a:rPr lang="en-US" b="1" dirty="0"/>
              <a:t> Tokenization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01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32D6-AC2E-E91F-2B40-D7D5C095D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of thought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86AB-CBAB-3D7B-2D05-A9AAC9FF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Graph of Thought (</a:t>
            </a:r>
            <a:r>
              <a:rPr lang="en-US" b="1" dirty="0" err="1"/>
              <a:t>GoT</a:t>
            </a:r>
            <a:r>
              <a:rPr lang="en-US" b="1" dirty="0"/>
              <a:t>)</a:t>
            </a:r>
            <a:r>
              <a:rPr lang="en-US" dirty="0"/>
              <a:t> is a framework for </a:t>
            </a:r>
            <a:r>
              <a:rPr lang="en-US" b="1" dirty="0"/>
              <a:t>structured reasoning in AI</a:t>
            </a:r>
            <a:r>
              <a:rPr lang="en-US" dirty="0"/>
              <a:t>, where thoughts (ideas, concepts, or steps in reasoning) are represented as nodes in a </a:t>
            </a:r>
            <a:r>
              <a:rPr lang="en-US" b="1" dirty="0"/>
              <a:t>graph</a:t>
            </a:r>
            <a:r>
              <a:rPr lang="en-US" dirty="0"/>
              <a:t> instead of a linear sequence.</a:t>
            </a:r>
          </a:p>
          <a:p>
            <a:r>
              <a:rPr lang="en-US" dirty="0"/>
              <a:t>🔹 </a:t>
            </a:r>
            <a:r>
              <a:rPr lang="en-US" b="1" dirty="0"/>
              <a:t>How It Works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Nodes represent thoughts</a:t>
            </a:r>
            <a:r>
              <a:rPr lang="en-US" dirty="0"/>
              <a:t> → Individual ideas or reasoning steps.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Edges define relationships</a:t>
            </a:r>
            <a:r>
              <a:rPr lang="en-US" dirty="0"/>
              <a:t> → Links between thoughts, enabling multi-step reasoning.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Parallel &amp; recursive paths</a:t>
            </a:r>
            <a:r>
              <a:rPr lang="en-US" dirty="0"/>
              <a:t> → AI can explore multiple reasoning paths simultaneously.</a:t>
            </a:r>
          </a:p>
          <a:p>
            <a:r>
              <a:rPr lang="en-US" dirty="0"/>
              <a:t>🔹 </a:t>
            </a:r>
            <a:r>
              <a:rPr lang="en-US" b="1" dirty="0"/>
              <a:t>Advantages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Better reasoning</a:t>
            </a:r>
            <a:r>
              <a:rPr lang="en-US" dirty="0"/>
              <a:t> – AI can revisit and refine previous thoughts instead of following a rigid sequence.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Efficient problem-solving</a:t>
            </a:r>
            <a:r>
              <a:rPr lang="en-US" dirty="0"/>
              <a:t> – Enables multi-path exploration to find optimal solutions.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Scalability</a:t>
            </a:r>
            <a:r>
              <a:rPr lang="en-US" dirty="0"/>
              <a:t> – Can be applied to complex reasoning tasks like </a:t>
            </a:r>
            <a:r>
              <a:rPr lang="en-US" b="1" dirty="0"/>
              <a:t>code generation, planning, and theorem proving</a:t>
            </a:r>
            <a:r>
              <a:rPr lang="en-US" dirty="0"/>
              <a:t>.</a:t>
            </a:r>
          </a:p>
          <a:p>
            <a:r>
              <a:rPr lang="en-US" dirty="0"/>
              <a:t>🔹 </a:t>
            </a:r>
            <a:r>
              <a:rPr lang="en-US" b="1" dirty="0"/>
              <a:t>Real-World Example</a:t>
            </a: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AI-assisted scientific discovery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generating a single hypothesis, </a:t>
            </a:r>
            <a:r>
              <a:rPr lang="en-US" b="1" dirty="0"/>
              <a:t>Graph of Thought</a:t>
            </a:r>
            <a:r>
              <a:rPr lang="en-US" dirty="0"/>
              <a:t> allows AI to map out multiple hypotheses, refine them iteratively, and converge on the best solution.</a:t>
            </a:r>
          </a:p>
          <a:p>
            <a:r>
              <a:rPr lang="en-US" b="1" dirty="0"/>
              <a:t>Visual Diagram Suggestion:</a:t>
            </a:r>
          </a:p>
          <a:p>
            <a:r>
              <a:rPr lang="en-US" dirty="0"/>
              <a:t>✅ </a:t>
            </a:r>
            <a:r>
              <a:rPr lang="en-US" b="1" dirty="0"/>
              <a:t>Graph structure with interconnected thoughts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a </a:t>
            </a:r>
            <a:r>
              <a:rPr lang="en-US" b="1" dirty="0"/>
              <a:t>traditional linear thought process vs. Graph of Thought’s branching approach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Decision-making AI</a:t>
            </a:r>
            <a:r>
              <a:rPr lang="en-US" dirty="0"/>
              <a:t> choosing optimal solutions via graph exploration.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47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624F-AF1F-42D6-5422-98169D9E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/>
          <a:lstStyle/>
          <a:p>
            <a:r>
              <a:rPr lang="en-IN" dirty="0"/>
              <a:t>Mixture of Experts (</a:t>
            </a:r>
            <a:r>
              <a:rPr lang="en-IN" dirty="0" err="1"/>
              <a:t>MoE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DD3B-8DAC-2AA3-C958-C61D67AC7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MoE</a:t>
            </a:r>
            <a:r>
              <a:rPr lang="en-US" dirty="0"/>
              <a:t> is a </a:t>
            </a:r>
            <a:r>
              <a:rPr lang="en-US" b="1" dirty="0"/>
              <a:t>neural network architecture</a:t>
            </a:r>
            <a:r>
              <a:rPr lang="en-US" dirty="0"/>
              <a:t> that dynamically selects different "expert" models to process parts of an input, improving efficiency and scalability.</a:t>
            </a:r>
          </a:p>
          <a:p>
            <a:r>
              <a:rPr lang="en-US" dirty="0"/>
              <a:t>🔹 </a:t>
            </a:r>
            <a:r>
              <a:rPr lang="en-US" b="1" dirty="0"/>
              <a:t>Core Components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Experts:</a:t>
            </a:r>
            <a:r>
              <a:rPr lang="en-US" dirty="0"/>
              <a:t> Independent neural network models specializing in different aspects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Gating Network:</a:t>
            </a:r>
            <a:r>
              <a:rPr lang="en-US" dirty="0"/>
              <a:t> A lightweight model that assigns weights to experts and decides which ones to activate for a given input.</a:t>
            </a:r>
          </a:p>
          <a:p>
            <a:r>
              <a:rPr lang="en-US" b="1" dirty="0"/>
              <a:t>How It Works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Input arrives</a:t>
            </a:r>
            <a:r>
              <a:rPr lang="en-US" dirty="0"/>
              <a:t> → Gating network determines which experts are relevant.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Sparse Activation</a:t>
            </a:r>
            <a:r>
              <a:rPr lang="en-US" dirty="0"/>
              <a:t> → Only a subset of experts is used, reducing computation.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Weighted Combination</a:t>
            </a:r>
            <a:r>
              <a:rPr lang="en-US" dirty="0"/>
              <a:t> → Experts’ outputs are combined to generate the final result.</a:t>
            </a:r>
          </a:p>
          <a:p>
            <a:r>
              <a:rPr lang="en-US" dirty="0"/>
              <a:t>🔹 </a:t>
            </a:r>
            <a:r>
              <a:rPr lang="en-US" b="1" dirty="0"/>
              <a:t>Advantages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Scalability</a:t>
            </a:r>
            <a:r>
              <a:rPr lang="en-US" dirty="0"/>
              <a:t> – Efficiently handles large-scale models by distributing computation.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Efficiency</a:t>
            </a:r>
            <a:r>
              <a:rPr lang="en-US" dirty="0"/>
              <a:t> – Uses only a fraction of the total parameters per inference.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Adaptability</a:t>
            </a:r>
            <a:r>
              <a:rPr lang="en-US" dirty="0"/>
              <a:t> – Specializes in different tasks, improving model performance.</a:t>
            </a:r>
          </a:p>
          <a:p>
            <a:r>
              <a:rPr lang="en-US" dirty="0"/>
              <a:t>🔹 </a:t>
            </a:r>
            <a:r>
              <a:rPr lang="en-US" b="1" dirty="0"/>
              <a:t>Use Cases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Large-scale </a:t>
            </a:r>
            <a:r>
              <a:rPr lang="en-US" b="1" dirty="0"/>
              <a:t>language models</a:t>
            </a:r>
            <a:r>
              <a:rPr lang="en-US" dirty="0"/>
              <a:t> (e.g., Google’s Switch Transformer, GPT models).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 systems</a:t>
            </a:r>
            <a:r>
              <a:rPr lang="en-US" dirty="0"/>
              <a:t> (e.g., personalized content delivery).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Multimodal AI</a:t>
            </a:r>
            <a:r>
              <a:rPr lang="en-US" dirty="0"/>
              <a:t> (e.g., processing text, images, and audio efficiently).</a:t>
            </a:r>
          </a:p>
          <a:p>
            <a:r>
              <a:rPr lang="en-US" dirty="0"/>
              <a:t>🎯 </a:t>
            </a:r>
            <a:r>
              <a:rPr lang="en-US" b="1" dirty="0"/>
              <a:t>Why It Matters</a:t>
            </a:r>
            <a:br>
              <a:rPr lang="en-US" dirty="0"/>
            </a:br>
            <a:r>
              <a:rPr lang="en-US" dirty="0" err="1"/>
              <a:t>MoE</a:t>
            </a:r>
            <a:r>
              <a:rPr lang="en-US" dirty="0"/>
              <a:t> enables </a:t>
            </a:r>
            <a:r>
              <a:rPr lang="en-US" b="1" dirty="0"/>
              <a:t>massive AI models</a:t>
            </a:r>
            <a:r>
              <a:rPr lang="en-US" dirty="0"/>
              <a:t> to be both </a:t>
            </a:r>
            <a:r>
              <a:rPr lang="en-US" b="1" dirty="0"/>
              <a:t>powerful and cost-effective</a:t>
            </a:r>
            <a:r>
              <a:rPr lang="en-US" dirty="0"/>
              <a:t>, making them </a:t>
            </a:r>
            <a:r>
              <a:rPr lang="en-US" b="1" dirty="0"/>
              <a:t>more efficient than dense models</a:t>
            </a:r>
            <a:r>
              <a:rPr lang="en-US" dirty="0"/>
              <a:t> at scale.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57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D6A-4EF2-36D4-5A02-ECB10B21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477"/>
          </a:xfrm>
        </p:spPr>
        <p:txBody>
          <a:bodyPr>
            <a:normAutofit/>
          </a:bodyPr>
          <a:lstStyle/>
          <a:p>
            <a:r>
              <a:rPr lang="en-US" sz="2400" dirty="0"/>
              <a:t>Mistral MOE: A Sparse Mixture of Experts Model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Mixtral</a:t>
            </a:r>
            <a:r>
              <a:rPr lang="en-US" sz="2400" dirty="0"/>
              <a:t> 8x7B Architecture Overview)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4495-296C-9794-639D-A63BA3FA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>
            <a:noAutofit/>
          </a:bodyPr>
          <a:lstStyle/>
          <a:p>
            <a:r>
              <a:rPr lang="en-IN" sz="1800" dirty="0"/>
              <a:t>Key Components</a:t>
            </a:r>
          </a:p>
          <a:p>
            <a:r>
              <a:rPr lang="en-IN" sz="1800" dirty="0"/>
              <a:t>Sparse </a:t>
            </a:r>
            <a:r>
              <a:rPr lang="en-IN" sz="1800" dirty="0" err="1"/>
              <a:t>MoE</a:t>
            </a:r>
            <a:r>
              <a:rPr lang="en-IN" sz="1800" dirty="0"/>
              <a:t> Design:</a:t>
            </a:r>
          </a:p>
          <a:p>
            <a:pPr lvl="1"/>
            <a:r>
              <a:rPr lang="en-IN" sz="1800" dirty="0"/>
              <a:t>8 experts per layer, each a 7B parameter FFN 23.</a:t>
            </a:r>
          </a:p>
          <a:p>
            <a:pPr lvl="1"/>
            <a:r>
              <a:rPr lang="en-IN" sz="1800" dirty="0"/>
              <a:t>Each token dynamically routed to 2 experts via a gating network 212.</a:t>
            </a:r>
          </a:p>
          <a:p>
            <a:pPr lvl="1"/>
            <a:r>
              <a:rPr lang="en-IN" sz="1800" dirty="0"/>
              <a:t>47B total parameters but only 13B active per token for efficient inference 313.</a:t>
            </a:r>
          </a:p>
          <a:p>
            <a:pPr lvl="1"/>
            <a:r>
              <a:rPr lang="en-IN" sz="1800" dirty="0"/>
              <a:t>32k Context Window: Supports long-sequence tasks like document analysis and code generation 212.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AD7A6-B4EA-9B2E-DC8F-737DEAAF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64" y="3429001"/>
            <a:ext cx="7955810" cy="33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0A69-ECFA-5D96-0D75-5CD82A94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A097-0CE4-78E4-40AC-0AF4AFEB6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800" dirty="0"/>
              <a:t>Performance Highlights</a:t>
            </a:r>
          </a:p>
          <a:p>
            <a:pPr lvl="1"/>
            <a:r>
              <a:rPr lang="en-IN" sz="1800" dirty="0"/>
              <a:t>Outperforms Llama 2 70B and matches GPT-3.5 on benchmarks 312.</a:t>
            </a:r>
          </a:p>
          <a:p>
            <a:pPr lvl="1"/>
            <a:r>
              <a:rPr lang="en-IN" sz="1800" dirty="0"/>
              <a:t>Excels in math, multilingual tasks (English, French, Spanish, etc.), and code generation 313.</a:t>
            </a:r>
          </a:p>
          <a:p>
            <a:pPr lvl="1"/>
            <a:r>
              <a:rPr lang="en-IN" sz="1800" dirty="0" err="1"/>
              <a:t>Mixtral</a:t>
            </a:r>
            <a:r>
              <a:rPr lang="en-IN" sz="1800" dirty="0"/>
              <a:t>-Instruct variant surpasses GPT-3.5 Turbo in human evaluations 3.</a:t>
            </a:r>
            <a:endParaRPr lang="en-IN" sz="1600" dirty="0"/>
          </a:p>
          <a:p>
            <a:r>
              <a:rPr lang="en-IN" sz="1600" dirty="0"/>
              <a:t>Advantages Over Dense Models</a:t>
            </a:r>
          </a:p>
          <a:p>
            <a:pPr lvl="1"/>
            <a:r>
              <a:rPr lang="en-IN" sz="1600" dirty="0"/>
              <a:t>Higher Throughput: Activates only relevant experts, reducing computational load 312.</a:t>
            </a:r>
          </a:p>
          <a:p>
            <a:pPr lvl="1"/>
            <a:r>
              <a:rPr lang="en-IN" sz="1600" dirty="0"/>
              <a:t>Scalability: Add experts without linearly increasing inference cost 27.</a:t>
            </a:r>
          </a:p>
          <a:p>
            <a:pPr lvl="1"/>
            <a:r>
              <a:rPr lang="en-IN" sz="1600" dirty="0"/>
              <a:t>Flexibility: Adaptable to specialized tasks via expert routing 412.</a:t>
            </a:r>
          </a:p>
          <a:p>
            <a:r>
              <a:rPr lang="en-IN" sz="1600" dirty="0"/>
              <a:t>Applications</a:t>
            </a:r>
          </a:p>
          <a:p>
            <a:pPr lvl="1"/>
            <a:r>
              <a:rPr lang="en-IN" sz="1600" dirty="0"/>
              <a:t>Large-scale NLP: Chatbots, translation, content generation.</a:t>
            </a:r>
          </a:p>
          <a:p>
            <a:pPr lvl="1"/>
            <a:r>
              <a:rPr lang="en-IN" sz="1600" dirty="0"/>
              <a:t>Efficient code synthesis and debugging 313.</a:t>
            </a:r>
          </a:p>
          <a:p>
            <a:pPr lvl="1"/>
            <a:r>
              <a:rPr lang="en-IN" sz="1600" dirty="0"/>
              <a:t>Low-latency inference for real-time services 712.</a:t>
            </a:r>
          </a:p>
          <a:p>
            <a:r>
              <a:rPr lang="en-IN" sz="1600" dirty="0"/>
              <a:t>Open Source &amp; Deployment</a:t>
            </a:r>
          </a:p>
          <a:p>
            <a:pPr lvl="1"/>
            <a:r>
              <a:rPr lang="en-IN" sz="1600" dirty="0"/>
              <a:t>Released under Apache 2.0 license for commercial/academic use 313.</a:t>
            </a:r>
          </a:p>
          <a:p>
            <a:pPr lvl="1"/>
            <a:r>
              <a:rPr lang="en-IN" sz="1600" dirty="0"/>
              <a:t>Integrated with </a:t>
            </a:r>
            <a:r>
              <a:rPr lang="en-IN" sz="1600" dirty="0" err="1"/>
              <a:t>vLLM</a:t>
            </a:r>
            <a:r>
              <a:rPr lang="en-IN" sz="1600" dirty="0"/>
              <a:t> and </a:t>
            </a:r>
            <a:r>
              <a:rPr lang="en-IN" sz="1600" dirty="0" err="1"/>
              <a:t>Megablocks</a:t>
            </a:r>
            <a:r>
              <a:rPr lang="en-IN" sz="1600" dirty="0"/>
              <a:t> CUDA kernels for optimized deployment 3.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91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652D-A170-4738-97B6-E49C2BC4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DeepSeek-R1 Model: Training and Inference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02C2-3291-D6D2-DF45-220A7210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Mixture of Experts (</a:t>
            </a:r>
            <a:r>
              <a:rPr lang="en-US" b="1" dirty="0" err="1"/>
              <a:t>MoE</a:t>
            </a:r>
            <a:r>
              <a:rPr lang="en-US" b="1" dirty="0"/>
              <a:t>) Framework</a:t>
            </a:r>
            <a:r>
              <a:rPr lang="en-US" dirty="0"/>
              <a:t>DeepSeek-R1 employs a Mixture of Experts architecture, enabling dynamic allocation of computational resources to specialized components. </a:t>
            </a:r>
            <a:r>
              <a:rPr lang="en-US" dirty="0" err="1">
                <a:hlinkClick r:id="rId3"/>
              </a:rPr>
              <a:t>Adyog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Parameters: 671 billion, with only 37 billion active per inference step, optimizing efficiency.</a:t>
            </a:r>
          </a:p>
          <a:p>
            <a:r>
              <a:rPr lang="en-US" b="1" dirty="0"/>
              <a:t>Training Methodology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Reinforcement Learning (RL) Focus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is trained using reinforcement learning techniques, emphasizing step-by-step reasoning during training. </a:t>
            </a:r>
            <a:r>
              <a:rPr lang="en-US" dirty="0">
                <a:hlinkClick r:id="rId4"/>
              </a:rPr>
              <a:t>Vellum AI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approach encourages the model to develop reasoning capabilities without relying solely on supervised fine-tuning. </a:t>
            </a:r>
            <a:r>
              <a:rPr lang="en-US" dirty="0">
                <a:hlinkClick r:id="rId5"/>
              </a:rPr>
              <a:t>AI Papers Academy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Synthesis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DeepSeek-R1 synthesizes additional reasoning data through rejection sampling, ensuring high-quality data for training. </a:t>
            </a:r>
            <a:r>
              <a:rPr lang="en-US" dirty="0">
                <a:hlinkClick r:id="rId6"/>
              </a:rPr>
              <a:t>Modular</a:t>
            </a:r>
            <a:endParaRPr lang="en-US" dirty="0"/>
          </a:p>
          <a:p>
            <a:r>
              <a:rPr lang="en-US" b="1" dirty="0"/>
              <a:t>Inference Process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Chain-of-Thought (</a:t>
            </a:r>
            <a:r>
              <a:rPr lang="en-US" b="1" dirty="0" err="1"/>
              <a:t>CoT</a:t>
            </a:r>
            <a:r>
              <a:rPr lang="en-US" b="1" dirty="0"/>
              <a:t>) Reasoning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During inference, the model utilizes </a:t>
            </a:r>
            <a:r>
              <a:rPr lang="en-US" dirty="0" err="1"/>
              <a:t>CoT</a:t>
            </a:r>
            <a:r>
              <a:rPr lang="en-US" dirty="0"/>
              <a:t> reasoning, generating intermediate steps to solve complex problems. </a:t>
            </a:r>
            <a:r>
              <a:rPr lang="en-US" dirty="0">
                <a:hlinkClick r:id="rId4"/>
              </a:rPr>
              <a:t>Vellum AI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method enhances the model's ability to handle tasks requiring logical progression and detailed analysis.</a:t>
            </a:r>
          </a:p>
          <a:p>
            <a:r>
              <a:rPr lang="en-US" b="1" dirty="0"/>
              <a:t>Key Innovations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Parameter Utilization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activating only a subset of experts per query, DeepSeek-R1 achieves computational savings while maintaining performance. </a:t>
            </a:r>
            <a:r>
              <a:rPr lang="en-US" dirty="0" err="1">
                <a:hlinkClick r:id="rId3"/>
              </a:rPr>
              <a:t>Adyog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Pure Reinforcement Learning Training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model's training relies entirely on reinforcement learning, eliminating the need for supervised fine-tuning. </a:t>
            </a:r>
            <a:r>
              <a:rPr lang="en-US" dirty="0">
                <a:hlinkClick r:id="rId5"/>
              </a:rPr>
              <a:t>AI Papers Academy</a:t>
            </a:r>
            <a:endParaRPr lang="en-US" dirty="0"/>
          </a:p>
          <a:p>
            <a:r>
              <a:rPr lang="en-US" b="1" dirty="0"/>
              <a:t>Implications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 AI Development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DeepSeek-R1 demonstrates that advanced AI capabilities can be achieved with reduced computational resources, making high-performance AI more accessible. </a:t>
            </a:r>
            <a:r>
              <a:rPr lang="en-US" dirty="0">
                <a:hlinkClick r:id="rId7"/>
              </a:rPr>
              <a:t>Geeky Gadgets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Open-Source Advancement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an open-source model, DeepSeek-R1 provides the research community with valuable insights into efficient AI training and inference methodologies. </a:t>
            </a:r>
            <a:r>
              <a:rPr lang="en-US" dirty="0">
                <a:hlinkClick r:id="rId8"/>
              </a:rPr>
              <a:t>GitHub</a:t>
            </a:r>
            <a:endParaRPr lang="en-US" dirty="0"/>
          </a:p>
          <a:p>
            <a:r>
              <a:rPr lang="en-US" dirty="0"/>
              <a:t>For a comprehensive understanding of DeepSeek-R1's architecture and training process, refer to the detailed explanation provided by </a:t>
            </a:r>
            <a:r>
              <a:rPr lang="en-US" dirty="0" err="1"/>
              <a:t>Adyog</a:t>
            </a:r>
            <a:r>
              <a:rPr lang="en-US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15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A3E5-E426-F0CD-E39B-D17F15FE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Parameter-Efficient Fine-Tuning (PEFT) – </a:t>
            </a:r>
            <a:r>
              <a:rPr lang="en-IN" dirty="0" err="1"/>
              <a:t>LoRA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E23C-0541-A91D-3DB8-24D054B0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LoRA</a:t>
            </a:r>
            <a:r>
              <a:rPr lang="en-IN" b="1" dirty="0"/>
              <a:t> (Low-Rank Adaptation)</a:t>
            </a:r>
            <a:r>
              <a:rPr lang="en-IN" dirty="0"/>
              <a:t> is a </a:t>
            </a:r>
            <a:r>
              <a:rPr lang="en-IN" b="1" dirty="0"/>
              <a:t>PEFT technique</a:t>
            </a:r>
            <a:r>
              <a:rPr lang="en-IN" dirty="0"/>
              <a:t> that fine-tunes large language models (LLMs) by </a:t>
            </a:r>
            <a:r>
              <a:rPr lang="en-IN" b="1" dirty="0"/>
              <a:t>injecting trainable low-rank matrices</a:t>
            </a:r>
            <a:r>
              <a:rPr lang="en-IN" dirty="0"/>
              <a:t> into specific layers instead of modifying all parameters.</a:t>
            </a:r>
          </a:p>
          <a:p>
            <a:r>
              <a:rPr lang="en-IN" dirty="0"/>
              <a:t>🔹 </a:t>
            </a:r>
            <a:r>
              <a:rPr lang="en-IN" b="1" dirty="0"/>
              <a:t>How </a:t>
            </a:r>
            <a:r>
              <a:rPr lang="en-IN" b="1" dirty="0" err="1"/>
              <a:t>LoRA</a:t>
            </a:r>
            <a:r>
              <a:rPr lang="en-IN" b="1" dirty="0"/>
              <a:t> Works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Freeze pre-trained model weights</a:t>
            </a:r>
            <a:r>
              <a:rPr lang="en-IN" dirty="0"/>
              <a:t> to save memory.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Add low-rank trainable adapters</a:t>
            </a:r>
            <a:r>
              <a:rPr lang="en-IN" dirty="0"/>
              <a:t> (small matrices) to attention layers.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Update only the adapters</a:t>
            </a:r>
            <a:r>
              <a:rPr lang="en-IN" dirty="0"/>
              <a:t>, making training efficient.</a:t>
            </a:r>
          </a:p>
          <a:p>
            <a:r>
              <a:rPr lang="en-IN" dirty="0"/>
              <a:t>🔹 </a:t>
            </a:r>
            <a:r>
              <a:rPr lang="en-IN" b="1" dirty="0"/>
              <a:t>Advantages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Reduces memory usage</a:t>
            </a:r>
            <a:r>
              <a:rPr lang="en-IN" dirty="0"/>
              <a:t> – Fine-tunes LLMs without full parameter updates.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Maintains performance</a:t>
            </a:r>
            <a:r>
              <a:rPr lang="en-IN" dirty="0"/>
              <a:t> – Achieves results close to full fine-tuning.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Faster &amp; cheaper</a:t>
            </a:r>
            <a:r>
              <a:rPr lang="en-IN" dirty="0"/>
              <a:t> – Uses fewer trainable parameters, cutting compute costs.</a:t>
            </a:r>
          </a:p>
          <a:p>
            <a:r>
              <a:rPr lang="en-IN" dirty="0"/>
              <a:t>🔹 </a:t>
            </a:r>
            <a:r>
              <a:rPr lang="en-IN" b="1" dirty="0"/>
              <a:t>Use Cases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Adapting </a:t>
            </a:r>
            <a:r>
              <a:rPr lang="en-IN" b="1" dirty="0"/>
              <a:t>LLMs to specific domains</a:t>
            </a:r>
            <a:r>
              <a:rPr lang="en-IN" dirty="0"/>
              <a:t> (e.g., finance, healthcare).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Multilingual training</a:t>
            </a:r>
            <a:r>
              <a:rPr lang="en-IN" dirty="0"/>
              <a:t> – Adding new language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Personalized AI models</a:t>
            </a:r>
            <a:r>
              <a:rPr lang="en-IN" dirty="0"/>
              <a:t> with minimal compute overhead.</a:t>
            </a:r>
          </a:p>
          <a:p>
            <a:r>
              <a:rPr lang="en-US" b="1" dirty="0"/>
              <a:t>Illustration of </a:t>
            </a:r>
            <a:r>
              <a:rPr lang="en-US" b="1" dirty="0" err="1"/>
              <a:t>LoRA’s</a:t>
            </a:r>
            <a:r>
              <a:rPr lang="en-US" b="1" dirty="0"/>
              <a:t> approach</a:t>
            </a:r>
            <a:endParaRPr lang="en-US" dirty="0"/>
          </a:p>
          <a:p>
            <a:pPr lvl="1"/>
            <a:r>
              <a:rPr lang="en-US" dirty="0"/>
              <a:t>Show a transformer model with a </a:t>
            </a:r>
            <a:r>
              <a:rPr lang="en-US" b="1" dirty="0"/>
              <a:t>"frozen" main model</a:t>
            </a:r>
            <a:r>
              <a:rPr lang="en-US" dirty="0"/>
              <a:t> and </a:t>
            </a:r>
            <a:r>
              <a:rPr lang="en-US" b="1" dirty="0"/>
              <a:t>added </a:t>
            </a:r>
            <a:r>
              <a:rPr lang="en-US" b="1" dirty="0" err="1"/>
              <a:t>LoRA</a:t>
            </a:r>
            <a:r>
              <a:rPr lang="en-US" b="1" dirty="0"/>
              <a:t> adapters</a:t>
            </a:r>
            <a:r>
              <a:rPr lang="en-US" dirty="0"/>
              <a:t> in attention layers.</a:t>
            </a:r>
          </a:p>
          <a:p>
            <a:pPr lvl="1"/>
            <a:r>
              <a:rPr lang="en-US" dirty="0"/>
              <a:t>Highlight that </a:t>
            </a:r>
            <a:r>
              <a:rPr lang="en-US" b="1" dirty="0"/>
              <a:t>only small trainable matrices</a:t>
            </a:r>
            <a:r>
              <a:rPr lang="en-US" dirty="0"/>
              <a:t> (adapters) are updated.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92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5836-26E0-8F04-611A-839FFA15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QLoRA</a:t>
            </a:r>
            <a:r>
              <a:rPr lang="en-IN" dirty="0"/>
              <a:t> – Quantized </a:t>
            </a:r>
            <a:r>
              <a:rPr lang="en-IN" dirty="0" err="1"/>
              <a:t>LoRA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0923-3F9B-2577-EF98-54D17B2C9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QLoRA</a:t>
            </a:r>
            <a:r>
              <a:rPr lang="en-IN" dirty="0"/>
              <a:t> is an advanced </a:t>
            </a:r>
            <a:r>
              <a:rPr lang="en-IN" dirty="0" err="1"/>
              <a:t>LoRA</a:t>
            </a:r>
            <a:r>
              <a:rPr lang="en-IN" dirty="0"/>
              <a:t> technique that </a:t>
            </a:r>
            <a:r>
              <a:rPr lang="en-IN" b="1" dirty="0"/>
              <a:t>reduces memory usage even further</a:t>
            </a:r>
            <a:r>
              <a:rPr lang="en-IN" dirty="0"/>
              <a:t> by using </a:t>
            </a:r>
            <a:r>
              <a:rPr lang="en-IN" b="1" dirty="0"/>
              <a:t>4-bit quantization</a:t>
            </a:r>
            <a:r>
              <a:rPr lang="en-IN" dirty="0"/>
              <a:t> while applying </a:t>
            </a:r>
            <a:r>
              <a:rPr lang="en-IN" dirty="0" err="1"/>
              <a:t>LoRA</a:t>
            </a:r>
            <a:r>
              <a:rPr lang="en-IN" dirty="0"/>
              <a:t> adapters.</a:t>
            </a:r>
          </a:p>
          <a:p>
            <a:r>
              <a:rPr lang="en-IN" dirty="0"/>
              <a:t>🔹 </a:t>
            </a:r>
            <a:r>
              <a:rPr lang="en-IN" b="1" dirty="0"/>
              <a:t>How </a:t>
            </a:r>
            <a:r>
              <a:rPr lang="en-IN" b="1" dirty="0" err="1"/>
              <a:t>QLoRA</a:t>
            </a:r>
            <a:r>
              <a:rPr lang="en-IN" b="1" dirty="0"/>
              <a:t> Works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Quantize model weights</a:t>
            </a:r>
            <a:r>
              <a:rPr lang="en-IN" dirty="0"/>
              <a:t> to </a:t>
            </a:r>
            <a:r>
              <a:rPr lang="en-IN" b="1" dirty="0"/>
              <a:t>4-bit precision</a:t>
            </a:r>
            <a:r>
              <a:rPr lang="en-IN" dirty="0"/>
              <a:t> for lower memory consumption.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Apply </a:t>
            </a:r>
            <a:r>
              <a:rPr lang="en-IN" b="1" dirty="0" err="1"/>
              <a:t>LoRA</a:t>
            </a:r>
            <a:r>
              <a:rPr lang="en-IN" b="1" dirty="0"/>
              <a:t> adapters</a:t>
            </a:r>
            <a:r>
              <a:rPr lang="en-IN" dirty="0"/>
              <a:t> to specific layers, similar to </a:t>
            </a:r>
            <a:r>
              <a:rPr lang="en-IN" dirty="0" err="1"/>
              <a:t>LoRA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Train only the adapters</a:t>
            </a:r>
            <a:r>
              <a:rPr lang="en-IN" dirty="0"/>
              <a:t>, keeping the quantized base model fixed.</a:t>
            </a:r>
          </a:p>
          <a:p>
            <a:r>
              <a:rPr lang="en-IN" dirty="0"/>
              <a:t>🔹 </a:t>
            </a:r>
            <a:r>
              <a:rPr lang="en-IN" b="1" dirty="0"/>
              <a:t>Advantages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Extreme memory efficiency</a:t>
            </a:r>
            <a:r>
              <a:rPr lang="en-IN" dirty="0"/>
              <a:t> – Enables fine-tuning large models (e.g., 65B parameters) on consumer GPUs.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Minimal performance trade-off</a:t>
            </a:r>
            <a:r>
              <a:rPr lang="en-IN" dirty="0"/>
              <a:t> – Retains model quality despite quantization.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Cost-effective</a:t>
            </a:r>
            <a:r>
              <a:rPr lang="en-IN" dirty="0"/>
              <a:t> – Reduces training costs compared to full fine-tuning.</a:t>
            </a:r>
          </a:p>
          <a:p>
            <a:r>
              <a:rPr lang="en-IN" dirty="0"/>
              <a:t>🔹 </a:t>
            </a:r>
            <a:r>
              <a:rPr lang="en-IN" b="1" dirty="0"/>
              <a:t>Use Cases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Fine-tuning </a:t>
            </a:r>
            <a:r>
              <a:rPr lang="en-IN" b="1" dirty="0"/>
              <a:t>huge models on limited hardware</a:t>
            </a:r>
            <a:r>
              <a:rPr lang="en-IN" dirty="0"/>
              <a:t> (e.g., single-GPU setups).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Deploying </a:t>
            </a:r>
            <a:r>
              <a:rPr lang="en-IN" b="1" dirty="0"/>
              <a:t>efficient AI models</a:t>
            </a:r>
            <a:r>
              <a:rPr lang="en-IN" dirty="0"/>
              <a:t> on edge devices.</a:t>
            </a:r>
          </a:p>
          <a:p>
            <a:r>
              <a:rPr lang="en-IN" dirty="0"/>
              <a:t>Diagram info:</a:t>
            </a:r>
            <a:br>
              <a:rPr lang="en-IN" dirty="0"/>
            </a:br>
            <a:r>
              <a:rPr lang="en-IN" b="1" dirty="0"/>
              <a:t>Visual Diagram:</a:t>
            </a:r>
          </a:p>
          <a:p>
            <a:r>
              <a:rPr lang="en-IN" dirty="0"/>
              <a:t>✅ </a:t>
            </a:r>
            <a:r>
              <a:rPr lang="en-IN" b="1" dirty="0"/>
              <a:t>Side-by-side comparison of Teacher vs. Student models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Teacher model (Large LLM)</a:t>
            </a:r>
            <a:r>
              <a:rPr lang="en-IN" dirty="0"/>
              <a:t> → Produces logits/soft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Student model (Smaller LLM)</a:t>
            </a:r>
            <a:r>
              <a:rPr lang="en-IN" dirty="0"/>
              <a:t> → Mimics teacher’s predictions but is much smaller.</a:t>
            </a:r>
          </a:p>
          <a:p>
            <a:r>
              <a:rPr lang="en-IN" b="1" dirty="0"/>
              <a:t>Real-World Example:</a:t>
            </a:r>
          </a:p>
          <a:p>
            <a:r>
              <a:rPr lang="en-IN" dirty="0"/>
              <a:t>📌 </a:t>
            </a:r>
            <a:r>
              <a:rPr lang="en-IN" b="1" dirty="0"/>
              <a:t>BERT → </a:t>
            </a:r>
            <a:r>
              <a:rPr lang="en-IN" b="1" dirty="0" err="1"/>
              <a:t>DistilBERT</a:t>
            </a:r>
            <a:r>
              <a:rPr lang="en-IN" b="1" dirty="0"/>
              <a:t> (60% smaller, 97% performance)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Google distilled </a:t>
            </a:r>
            <a:r>
              <a:rPr lang="en-IN" b="1" dirty="0"/>
              <a:t>BERT</a:t>
            </a:r>
            <a:r>
              <a:rPr lang="en-IN" dirty="0"/>
              <a:t> into </a:t>
            </a:r>
            <a:r>
              <a:rPr lang="en-IN" b="1" dirty="0" err="1"/>
              <a:t>DistilBERT</a:t>
            </a:r>
            <a:r>
              <a:rPr lang="en-IN" dirty="0"/>
              <a:t>, which is </a:t>
            </a:r>
            <a:r>
              <a:rPr lang="en-IN" b="1" dirty="0"/>
              <a:t>twice as fast</a:t>
            </a:r>
            <a:r>
              <a:rPr lang="en-IN" dirty="0"/>
              <a:t> with almost the same accuracy, making it ideal for real-time applications.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56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2328</Words>
  <Application>Microsoft Office PowerPoint</Application>
  <PresentationFormat>Widescreen</PresentationFormat>
  <Paragraphs>200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WordPiece Tokenization Algorithm</vt:lpstr>
      <vt:lpstr>Graph of thought</vt:lpstr>
      <vt:lpstr>Mixture of Experts (MoE)</vt:lpstr>
      <vt:lpstr>Mistral MOE: A Sparse Mixture of Experts Model (Mixtral 8x7B Architecture Overview)</vt:lpstr>
      <vt:lpstr>PowerPoint Presentation</vt:lpstr>
      <vt:lpstr>DeepSeek-R1 Model: Training and Inference Approach</vt:lpstr>
      <vt:lpstr>Parameter-Efficient Fine-Tuning (PEFT) – LoRA</vt:lpstr>
      <vt:lpstr>QLoRA – Quantized LoRA</vt:lpstr>
      <vt:lpstr>Model Distillation</vt:lpstr>
      <vt:lpstr>Prompt Tuning</vt:lpstr>
      <vt:lpstr>Prefix Tuning</vt:lpstr>
      <vt:lpstr>Comparison: Prefix Tuning vs. Prompt Tuning vs. LoRA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anupriya.ramachandran@outlook.com</dc:creator>
  <cp:lastModifiedBy>anupriya.ramachandran@outlook.com</cp:lastModifiedBy>
  <cp:revision>1</cp:revision>
  <dcterms:created xsi:type="dcterms:W3CDTF">2025-02-12T17:18:20Z</dcterms:created>
  <dcterms:modified xsi:type="dcterms:W3CDTF">2025-02-12T17:19:03Z</dcterms:modified>
</cp:coreProperties>
</file>