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05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65B7"/>
    <a:srgbClr val="BB0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5" d="100"/>
          <a:sy n="95" d="100"/>
        </p:scale>
        <p:origin x="2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80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2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43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853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52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41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9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70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16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20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05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99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29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89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14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05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71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tc22IYvTRiS-D44Sxr23rUqI9yQBruVs?usp=sharing" TargetMode="External"/><Relationship Id="rId2" Type="http://schemas.openxmlformats.org/officeDocument/2006/relationships/hyperlink" Target="https://query1.finance.yahoo.com/v7/finance/download/MSFT?period1=1639340934&amp;period2=1670876934&amp;interval=1d&amp;events=history&amp;includeAdjustedClose=tru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147DB0-654A-F759-7DE0-6A3A017D3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rgbClr val="D665B7"/>
            </a:solidFill>
          </a:ln>
        </p:spPr>
      </p:pic>
      <p:sp useBgFill="1">
        <p:nvSpPr>
          <p:cNvPr id="83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785669"/>
            <a:ext cx="5900469" cy="508958"/>
          </a:xfrm>
        </p:spPr>
        <p:txBody>
          <a:bodyPr>
            <a:noAutofit/>
          </a:bodyPr>
          <a:lstStyle/>
          <a:p>
            <a:pPr algn="l"/>
            <a:r>
              <a:rPr lang="en-US" sz="6000" dirty="0"/>
              <a:t>MICROSOFT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69433-C0A1-9C58-A0E0-17BA39C9711C}"/>
              </a:ext>
            </a:extLst>
          </p:cNvPr>
          <p:cNvSpPr txBox="1"/>
          <p:nvPr/>
        </p:nvSpPr>
        <p:spPr>
          <a:xfrm>
            <a:off x="176841" y="2156604"/>
            <a:ext cx="4024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STOCK</a:t>
            </a:r>
          </a:p>
          <a:p>
            <a:r>
              <a:rPr lang="en-US" sz="4800" dirty="0"/>
              <a:t>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CD6E9-1AD4-2642-421D-890AA023EFD2}"/>
              </a:ext>
            </a:extLst>
          </p:cNvPr>
          <p:cNvSpPr txBox="1"/>
          <p:nvPr/>
        </p:nvSpPr>
        <p:spPr>
          <a:xfrm>
            <a:off x="2286000" y="4009772"/>
            <a:ext cx="191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ANURAAG.R</a:t>
            </a:r>
          </a:p>
          <a:p>
            <a:r>
              <a:rPr lang="en-US" dirty="0"/>
              <a:t>20691A2805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F4D89-969B-0C88-0DB1-BBFFDFEC1F0F}"/>
              </a:ext>
            </a:extLst>
          </p:cNvPr>
          <p:cNvSpPr txBox="1"/>
          <p:nvPr/>
        </p:nvSpPr>
        <p:spPr>
          <a:xfrm>
            <a:off x="267419" y="4009773"/>
            <a:ext cx="393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 CHANDU.K</a:t>
            </a:r>
          </a:p>
          <a:p>
            <a:r>
              <a:rPr lang="en-US" dirty="0"/>
              <a:t>199691A2811</a:t>
            </a:r>
          </a:p>
        </p:txBody>
      </p:sp>
    </p:spTree>
    <p:extLst>
      <p:ext uri="{BB962C8B-B14F-4D97-AF65-F5344CB8AC3E}">
        <p14:creationId xmlns:p14="http://schemas.microsoft.com/office/powerpoint/2010/main" val="1946576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166A-1B14-39C1-7087-BC3653C9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81" y="609600"/>
            <a:ext cx="9307902" cy="1261872"/>
          </a:xfrm>
        </p:spPr>
        <p:txBody>
          <a:bodyPr>
            <a:noAutofit/>
          </a:bodyPr>
          <a:lstStyle/>
          <a:p>
            <a:r>
              <a:rPr lang="en-US" sz="48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Long Short Term Memory (LSTM)</a:t>
            </a:r>
            <a:br>
              <a:rPr lang="en-US" sz="4800" b="0" i="0" dirty="0">
                <a:solidFill>
                  <a:schemeClr val="tx1">
                    <a:lumMod val="95000"/>
                  </a:schemeClr>
                </a:solidFill>
                <a:effectLst/>
              </a:rPr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6D18-043C-F20D-41B7-EB37E6CF1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091" y="2033318"/>
            <a:ext cx="6448415" cy="3622671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Goudy Old Style (Body)"/>
              </a:rPr>
              <a:t>Long short-term memory (LSTM) is </a:t>
            </a:r>
            <a:r>
              <a:rPr lang="en-US" b="1" i="0" dirty="0">
                <a:solidFill>
                  <a:srgbClr val="BDC1C6"/>
                </a:solidFill>
                <a:effectLst/>
                <a:latin typeface="Goudy Old Style (Body)"/>
              </a:rPr>
              <a:t>an artificial neural network used in the fields of artificial intelligence and deep learning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is the  most complicated and often used algorithm for stock prediction.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LSTM is a special kind of RNN.it is capable of processing the entire sequence of data, apart from single data points.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F27E38-E5A2-5D67-88FF-BA18F43D29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8504" b="3454"/>
          <a:stretch/>
        </p:blipFill>
        <p:spPr>
          <a:xfrm>
            <a:off x="7091812" y="2631056"/>
            <a:ext cx="4857750" cy="2130725"/>
          </a:xfrm>
        </p:spPr>
      </p:pic>
    </p:spTree>
    <p:extLst>
      <p:ext uri="{BB962C8B-B14F-4D97-AF65-F5344CB8AC3E}">
        <p14:creationId xmlns:p14="http://schemas.microsoft.com/office/powerpoint/2010/main" val="4164077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8118-55C2-40D4-7697-7D917B45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9361-536E-0C6B-2F0D-02BB25A5F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749118" cy="4695286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BDC1C6"/>
                </a:solidFill>
                <a:effectLst/>
                <a:latin typeface="+mj-lt"/>
              </a:rPr>
              <a:t>According to the forecast, Microsoft (MSFT) is predicted to increase over the coming eight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+mj-lt"/>
              </a:rPr>
              <a:t>years</a:t>
            </a:r>
            <a:r>
              <a:rPr lang="en-US" sz="2800" b="0" i="0" dirty="0">
                <a:solidFill>
                  <a:srgbClr val="BDC1C6"/>
                </a:solidFill>
                <a:effectLst/>
                <a:latin typeface="+mj-lt"/>
              </a:rPr>
              <a:t>. </a:t>
            </a:r>
          </a:p>
          <a:p>
            <a:r>
              <a:rPr lang="en-US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The data forecast expected that </a:t>
            </a:r>
            <a:r>
              <a:rPr lang="en-US" sz="20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Microsoft share price is predicted to rise to $302 by the end of 2022, $350 in 2023, $420 in 2024, $505 in 2025, $600 in 2026, $690 in 2027, $740 in 2028 and $770 in 2029</a:t>
            </a:r>
            <a:r>
              <a:rPr lang="en-US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076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11B08-C79D-F172-CF34-4C26BF028698}"/>
              </a:ext>
            </a:extLst>
          </p:cNvPr>
          <p:cNvSpPr txBox="1"/>
          <p:nvPr/>
        </p:nvSpPr>
        <p:spPr>
          <a:xfrm>
            <a:off x="897147" y="202720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835297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606D-E560-4820-9C3E-3B881D30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79" y="422694"/>
            <a:ext cx="10784478" cy="871268"/>
          </a:xfrm>
        </p:spPr>
        <p:txBody>
          <a:bodyPr>
            <a:normAutofit/>
          </a:bodyPr>
          <a:lstStyle/>
          <a:p>
            <a:r>
              <a:rPr lang="en-US" dirty="0"/>
              <a:t>INDEX 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8C1E3D1-F2C9-3A0D-549D-4A143670E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26446"/>
              </p:ext>
            </p:extLst>
          </p:nvPr>
        </p:nvGraphicFramePr>
        <p:xfrm>
          <a:off x="2130725" y="1380227"/>
          <a:ext cx="7646938" cy="3745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23469">
                  <a:extLst>
                    <a:ext uri="{9D8B030D-6E8A-4147-A177-3AD203B41FA5}">
                      <a16:colId xmlns:a16="http://schemas.microsoft.com/office/drawing/2014/main" val="494615077"/>
                    </a:ext>
                  </a:extLst>
                </a:gridCol>
                <a:gridCol w="3823469">
                  <a:extLst>
                    <a:ext uri="{9D8B030D-6E8A-4147-A177-3AD203B41FA5}">
                      <a16:colId xmlns:a16="http://schemas.microsoft.com/office/drawing/2014/main" val="1171784727"/>
                    </a:ext>
                  </a:extLst>
                </a:gridCol>
              </a:tblGrid>
              <a:tr h="62420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      TOPIC</a:t>
                      </a:r>
                    </a:p>
                  </a:txBody>
                  <a:tcPr>
                    <a:solidFill>
                      <a:srgbClr val="D665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SLIDE .NO</a:t>
                      </a:r>
                    </a:p>
                  </a:txBody>
                  <a:tcPr>
                    <a:solidFill>
                      <a:srgbClr val="D665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633711"/>
                  </a:ext>
                </a:extLst>
              </a:tr>
              <a:tr h="6242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INTRODUCTION</a:t>
                      </a:r>
                    </a:p>
                  </a:txBody>
                  <a:tcPr>
                    <a:solidFill>
                      <a:srgbClr val="D665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</a:t>
                      </a:r>
                      <a:r>
                        <a:rPr lang="en-US" sz="2800" b="1" dirty="0"/>
                        <a:t>3</a:t>
                      </a:r>
                    </a:p>
                  </a:txBody>
                  <a:tcPr>
                    <a:solidFill>
                      <a:srgbClr val="D665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41386"/>
                  </a:ext>
                </a:extLst>
              </a:tr>
              <a:tr h="6242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</a:p>
                  </a:txBody>
                  <a:tcPr>
                    <a:solidFill>
                      <a:srgbClr val="D665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</a:t>
                      </a:r>
                      <a:r>
                        <a:rPr lang="en-US" sz="2400" b="1" dirty="0"/>
                        <a:t> </a:t>
                      </a:r>
                      <a:r>
                        <a:rPr lang="en-US" sz="2800" b="1" dirty="0"/>
                        <a:t>4</a:t>
                      </a:r>
                    </a:p>
                  </a:txBody>
                  <a:tcPr>
                    <a:solidFill>
                      <a:srgbClr val="D665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319668"/>
                  </a:ext>
                </a:extLst>
              </a:tr>
              <a:tr h="6242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 AND IMPLEMENTATION</a:t>
                      </a:r>
                    </a:p>
                  </a:txBody>
                  <a:tcPr>
                    <a:solidFill>
                      <a:srgbClr val="D665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                    5</a:t>
                      </a:r>
                    </a:p>
                  </a:txBody>
                  <a:tcPr>
                    <a:solidFill>
                      <a:srgbClr val="D665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716325"/>
                  </a:ext>
                </a:extLst>
              </a:tr>
              <a:tr h="6242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ALLGORITHMS</a:t>
                      </a:r>
                    </a:p>
                  </a:txBody>
                  <a:tcPr>
                    <a:solidFill>
                      <a:srgbClr val="D665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                  6 - 10 </a:t>
                      </a:r>
                    </a:p>
                  </a:txBody>
                  <a:tcPr>
                    <a:solidFill>
                      <a:srgbClr val="D665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738476"/>
                  </a:ext>
                </a:extLst>
              </a:tr>
              <a:tr h="6242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CONCLUSION</a:t>
                      </a:r>
                    </a:p>
                  </a:txBody>
                  <a:tcPr>
                    <a:solidFill>
                      <a:srgbClr val="D665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                   11</a:t>
                      </a:r>
                      <a:endParaRPr lang="en-US" sz="2800" b="1" dirty="0"/>
                    </a:p>
                  </a:txBody>
                  <a:tcPr>
                    <a:solidFill>
                      <a:srgbClr val="D665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413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4382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D87C-CEF9-26C9-1B13-01791E29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20" y="359434"/>
            <a:ext cx="10353762" cy="12573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 INTODUCTION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C91C4-74F4-740F-3BA2-E048DC4A1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342" y="1375523"/>
            <a:ext cx="3026006" cy="22407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1667-B3B3-B096-1177-E53A466E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“MICROSOFT STOCK” prediction using “Machine Learning”.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Now-a-Days “stock market” is quick and easiest income source.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Investing in stocks isn’t easy ,as all outsiders think.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As it was so risky ,by watching the past data predicting the fluctuations in stock prices can reduce the risk of loss 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So prediction is more important before investing in “stock market”.</a:t>
            </a:r>
          </a:p>
        </p:txBody>
      </p:sp>
    </p:spTree>
    <p:extLst>
      <p:ext uri="{BB962C8B-B14F-4D97-AF65-F5344CB8AC3E}">
        <p14:creationId xmlns:p14="http://schemas.microsoft.com/office/powerpoint/2010/main" val="2639959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84C0-6019-E506-BF92-68D6AB39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FBC84-5089-26F0-1BA4-A8C9262B3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925" y="2085077"/>
            <a:ext cx="6349041" cy="3622671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By the help of this we can predict the stock price of “Microsoft” company for further dates.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can help people who are investing in Microsoft stocks to get some notable profits instead of some losses.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Every predicted output with this model will be more accurate to current  stock price.</a:t>
            </a:r>
          </a:p>
          <a:p>
            <a:endParaRPr lang="en-US" sz="2400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1936A5-1220-3031-BE2D-7BA1FA5C4B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9364"/>
          <a:stretch/>
        </p:blipFill>
        <p:spPr>
          <a:xfrm>
            <a:off x="7203955" y="2221954"/>
            <a:ext cx="4857750" cy="2988401"/>
          </a:xfrm>
        </p:spPr>
      </p:pic>
    </p:spTree>
    <p:extLst>
      <p:ext uri="{BB962C8B-B14F-4D97-AF65-F5344CB8AC3E}">
        <p14:creationId xmlns:p14="http://schemas.microsoft.com/office/powerpoint/2010/main" val="3664164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66E8-B1D9-6D5A-C30F-1D16F5B6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5110"/>
            <a:ext cx="3977382" cy="12440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A4F5D-5AAF-A73D-1DBD-11A360CD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82152"/>
            <a:ext cx="10353762" cy="410904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dataset is taken from a website named “ Kaggle.com”</a:t>
            </a:r>
          </a:p>
          <a:p>
            <a:r>
              <a:rPr lang="en-US" sz="2400" dirty="0">
                <a:solidFill>
                  <a:schemeClr val="tx1"/>
                </a:solidFill>
              </a:rPr>
              <a:t>From this previous 1 years data of “MICROSOFT STOCK” has take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dated </a:t>
            </a:r>
            <a:r>
              <a:rPr lang="en-US" sz="2400" b="1" dirty="0">
                <a:solidFill>
                  <a:schemeClr val="tx1"/>
                </a:solidFill>
              </a:rPr>
              <a:t>(1-APR-2015 </a:t>
            </a:r>
            <a:r>
              <a:rPr lang="en-US" sz="2400" dirty="0">
                <a:solidFill>
                  <a:schemeClr val="tx1"/>
                </a:solidFill>
              </a:rPr>
              <a:t>to</a:t>
            </a:r>
            <a:r>
              <a:rPr lang="en-US" sz="2400" b="1" dirty="0">
                <a:solidFill>
                  <a:schemeClr val="tx1"/>
                </a:solidFill>
              </a:rPr>
              <a:t> 31-MAR-2021).</a:t>
            </a:r>
          </a:p>
          <a:p>
            <a:r>
              <a:rPr lang="en-US" sz="2400" b="1" dirty="0">
                <a:hlinkClick r:id="rId2"/>
              </a:rPr>
              <a:t>https://query1.finance.yahoo.com/v7/finance/download/MSFT?period1=1639340934&amp;period2=1670876934&amp;interval=1d&amp;events=history&amp;includeAdjustedClose=true</a:t>
            </a:r>
            <a:endParaRPr lang="en-US" sz="2400" b="1" dirty="0"/>
          </a:p>
          <a:p>
            <a:r>
              <a:rPr lang="en-US" sz="2400" b="1" dirty="0"/>
              <a:t>IMPLEMENTATION OF THE PROJECT: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>
                <a:hlinkClick r:id="rId3"/>
              </a:rPr>
              <a:t>https://colab.research.google.com/drive/1tc22IYvTRiS-D44Sxr23rUqI9yQBruVs?usp=sharing</a:t>
            </a:r>
            <a:endParaRPr lang="en-US" sz="2400" b="1" dirty="0"/>
          </a:p>
          <a:p>
            <a:pPr marL="36900" indent="0">
              <a:buNone/>
            </a:pPr>
            <a:br>
              <a:rPr lang="en-US" sz="2400" b="1" dirty="0"/>
            </a:b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18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B00A-C625-9C25-5554-8261970F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313148" cy="12573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F8C3-E8C3-1EB7-E0EF-DF95B52B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Three Machine Learning algorithms are used in this project. Based on the accuracy user can use the particular algorithm.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Algorithms :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Inter"/>
              </a:rPr>
              <a:t>Linear Regression</a:t>
            </a:r>
            <a:endParaRPr lang="en-US" sz="3200" dirty="0">
              <a:solidFill>
                <a:srgbClr val="000000"/>
              </a:solidFill>
              <a:effectLst/>
              <a:latin typeface="Inter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Inter"/>
              </a:rPr>
              <a:t>K-Nearest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Inter"/>
              </a:rPr>
              <a:t>Neighbours</a:t>
            </a:r>
            <a:endParaRPr lang="en-US" sz="3200" b="0" i="0" dirty="0">
              <a:solidFill>
                <a:schemeClr val="tx1"/>
              </a:solidFill>
              <a:effectLst/>
              <a:latin typeface="Inter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Inter"/>
              </a:rPr>
              <a:t>Auto ARIMA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3500" b="0" i="0" dirty="0">
                <a:solidFill>
                  <a:schemeClr val="tx1">
                    <a:lumMod val="95000"/>
                  </a:schemeClr>
                </a:solidFill>
                <a:effectLst/>
                <a:latin typeface="Inter"/>
              </a:rPr>
              <a:t>Long Short Term Memory (LSTM)</a:t>
            </a:r>
          </a:p>
          <a:p>
            <a:pPr marL="494100" indent="-457200">
              <a:buFont typeface="+mj-lt"/>
              <a:buAutoNum type="arabicPeriod"/>
            </a:pPr>
            <a:endParaRPr lang="en-US" sz="3200" b="0" i="0" dirty="0">
              <a:solidFill>
                <a:schemeClr val="tx1"/>
              </a:solidFill>
              <a:effectLst/>
              <a:latin typeface="Inter"/>
            </a:endParaRPr>
          </a:p>
          <a:p>
            <a:pPr marL="494100" indent="-457200">
              <a:buFont typeface="+mj-lt"/>
              <a:buAutoNum type="arabicPeriod"/>
            </a:pPr>
            <a:endParaRPr lang="en-US" sz="3200" b="0" i="0" dirty="0">
              <a:solidFill>
                <a:schemeClr val="tx1"/>
              </a:solidFill>
              <a:effectLst/>
              <a:latin typeface="Inter"/>
            </a:endParaRPr>
          </a:p>
          <a:p>
            <a:pPr marL="4941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11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C33F-398E-84F3-C30A-AC484BD8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B99CA-FCCE-B5CD-CC32-01D47F2DA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06" y="2076450"/>
            <a:ext cx="7088037" cy="362267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Inter"/>
              </a:rPr>
              <a:t>The most basic machine learning algorithm that can be implemented on this data is linear regression.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Linear regression is one of the easiest and most popular Machine Learning algorithm. It is a statistical method that is used for predictive analysis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MATHEMATICAL representation linear regression is : “</a:t>
            </a:r>
            <a:r>
              <a:rPr lang="en-US" sz="2400" u="sng" dirty="0">
                <a:solidFill>
                  <a:schemeClr val="tx1"/>
                </a:solidFill>
              </a:rPr>
              <a:t>y=</a:t>
            </a:r>
            <a:r>
              <a:rPr lang="en-US" sz="2400" u="sng" dirty="0" err="1">
                <a:solidFill>
                  <a:schemeClr val="tx1"/>
                </a:solidFill>
              </a:rPr>
              <a:t>mx+c</a:t>
            </a:r>
            <a:r>
              <a:rPr lang="en-US" sz="2400" u="sng" dirty="0">
                <a:solidFill>
                  <a:schemeClr val="tx1"/>
                </a:solidFill>
              </a:rPr>
              <a:t>”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2F7C29-355D-968D-3D59-088112DF8E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9572" t="13163" r="3592" b="13595"/>
          <a:stretch/>
        </p:blipFill>
        <p:spPr>
          <a:xfrm>
            <a:off x="7634377" y="2579299"/>
            <a:ext cx="4218317" cy="2001328"/>
          </a:xfrm>
        </p:spPr>
      </p:pic>
    </p:spTree>
    <p:extLst>
      <p:ext uri="{BB962C8B-B14F-4D97-AF65-F5344CB8AC3E}">
        <p14:creationId xmlns:p14="http://schemas.microsoft.com/office/powerpoint/2010/main" val="396108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CB61-F1F8-C9AD-1CAC-F3557139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46" y="531962"/>
            <a:ext cx="8445865" cy="1072551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K-NEAREST NEIGHBOURS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83FF-8B24-49A8-A83D-64FCF7F55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155" y="2076450"/>
            <a:ext cx="9721970" cy="3622671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K-Nearest </a:t>
            </a:r>
            <a:r>
              <a:rPr lang="en-US" sz="2400" dirty="0" err="1">
                <a:solidFill>
                  <a:schemeClr val="tx1"/>
                </a:solidFill>
              </a:rPr>
              <a:t>Neighbour</a:t>
            </a:r>
            <a:r>
              <a:rPr lang="en-US" sz="2400" dirty="0">
                <a:solidFill>
                  <a:schemeClr val="tx1"/>
                </a:solidFill>
              </a:rPr>
              <a:t> is based on Supervised Learning technique.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stores all the available data and classifies a new data point based on the similarity.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A0991B-FDC8-0BD9-4D92-FDC8E0F62A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177" t="30322" r="9276" b="6526"/>
          <a:stretch/>
        </p:blipFill>
        <p:spPr>
          <a:xfrm>
            <a:off x="3140014" y="3887785"/>
            <a:ext cx="5242707" cy="2562045"/>
          </a:xfrm>
        </p:spPr>
      </p:pic>
    </p:spTree>
    <p:extLst>
      <p:ext uri="{BB962C8B-B14F-4D97-AF65-F5344CB8AC3E}">
        <p14:creationId xmlns:p14="http://schemas.microsoft.com/office/powerpoint/2010/main" val="184398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C93C-65DF-583F-99EB-F6FCFE2B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61" y="336429"/>
            <a:ext cx="5969480" cy="229462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95000"/>
                  </a:schemeClr>
                </a:solidFill>
                <a:effectLst/>
                <a:latin typeface="Goudy Old Style (Headings)"/>
              </a:rPr>
              <a:t>A</a:t>
            </a:r>
            <a:r>
              <a:rPr lang="en-US" sz="4800" b="0" i="0" dirty="0">
                <a:solidFill>
                  <a:schemeClr val="tx1">
                    <a:lumMod val="95000"/>
                  </a:schemeClr>
                </a:solidFill>
                <a:effectLst/>
                <a:latin typeface="Goudy Old Style (Headings)"/>
              </a:rPr>
              <a:t>uto </a:t>
            </a:r>
            <a:r>
              <a:rPr lang="en-US" sz="6700" b="0" i="0" dirty="0">
                <a:solidFill>
                  <a:schemeClr val="tx1">
                    <a:lumMod val="95000"/>
                  </a:schemeClr>
                </a:solidFill>
                <a:effectLst/>
                <a:latin typeface="Goudy Old Style (Headings)"/>
              </a:rPr>
              <a:t>ARIMA</a:t>
            </a:r>
            <a:br>
              <a:rPr lang="en-US" sz="5100" b="0" i="0" dirty="0">
                <a:solidFill>
                  <a:schemeClr val="tx1">
                    <a:lumMod val="95000"/>
                  </a:schemeClr>
                </a:solidFill>
                <a:effectLst/>
                <a:latin typeface="Goudy Old Style (Headings)"/>
              </a:rPr>
            </a:br>
            <a:endParaRPr lang="en-US" sz="5100" dirty="0">
              <a:latin typeface="Goudy Old Style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757B-3403-F046-2982-1D553761D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10766371" cy="362267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Autoregressive integrated moving average (ARIMA) models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predict future values based on past values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ARIMA makes use of lagged moving averages to smooth time series data.</a:t>
            </a:r>
            <a:endParaRPr lang="en-US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They are widely used in technical analysis to forecast future security prices.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54BD73-895C-0019-A723-70716353FE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7125" y="4072481"/>
            <a:ext cx="5717964" cy="2561231"/>
          </a:xfrm>
        </p:spPr>
      </p:pic>
    </p:spTree>
    <p:extLst>
      <p:ext uri="{BB962C8B-B14F-4D97-AF65-F5344CB8AC3E}">
        <p14:creationId xmlns:p14="http://schemas.microsoft.com/office/powerpoint/2010/main" val="3833894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Override1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CC670F-05B9-4BB7-BA2C-0DE5B5C1E5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A3AD49-9331-450C-A2FE-6857A4DB38C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89B453C-F2B2-4ECA-A6ED-7DBEF1B6D3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{F2BF433C-6872-4144-8674-7F73BBD80E42}tf00934815_win32</Template>
  <TotalTime>138</TotalTime>
  <Words>572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</vt:lpstr>
      <vt:lpstr>Goudy Old Style</vt:lpstr>
      <vt:lpstr>Goudy Old Style (Body)</vt:lpstr>
      <vt:lpstr>Goudy Old Style (Headings)</vt:lpstr>
      <vt:lpstr>Inter</vt:lpstr>
      <vt:lpstr>Wingdings 2</vt:lpstr>
      <vt:lpstr>SlateVTI</vt:lpstr>
      <vt:lpstr>MICROSOFT</vt:lpstr>
      <vt:lpstr>INDEX </vt:lpstr>
      <vt:lpstr>PROJECT  INTODUCTION</vt:lpstr>
      <vt:lpstr>PURPOSE</vt:lpstr>
      <vt:lpstr>DATASET</vt:lpstr>
      <vt:lpstr>Algorithms</vt:lpstr>
      <vt:lpstr>LINEAR REGRESSION</vt:lpstr>
      <vt:lpstr>K-NEAREST NEIGHBOURS</vt:lpstr>
      <vt:lpstr>Auto ARIMA </vt:lpstr>
      <vt:lpstr>Long Short Term Memory (LSTM) 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</dc:title>
  <dc:creator>devi chandu</dc:creator>
  <cp:lastModifiedBy>Anurag. R</cp:lastModifiedBy>
  <cp:revision>5</cp:revision>
  <dcterms:created xsi:type="dcterms:W3CDTF">2022-12-13T12:32:49Z</dcterms:created>
  <dcterms:modified xsi:type="dcterms:W3CDTF">2022-12-13T15:47:54Z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