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1" r:id="rId12"/>
    <p:sldId id="272" r:id="rId13"/>
    <p:sldId id="267" r:id="rId14"/>
    <p:sldId id="268" r:id="rId15"/>
    <p:sldId id="269" r:id="rId16"/>
    <p:sldId id="270"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B68BA-B975-416F-93FE-91DC9E91C2A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2FE324D-72E7-408E-A785-468713698639}">
      <dgm:prSet phldrT="[Text]">
        <dgm:style>
          <a:lnRef idx="3">
            <a:schemeClr val="lt1"/>
          </a:lnRef>
          <a:fillRef idx="1">
            <a:schemeClr val="accent6"/>
          </a:fillRef>
          <a:effectRef idx="1">
            <a:schemeClr val="accent6"/>
          </a:effectRef>
          <a:fontRef idx="minor">
            <a:schemeClr val="lt1"/>
          </a:fontRef>
        </dgm:style>
      </dgm:prSet>
      <dgm:spPr/>
      <dgm:t>
        <a:bodyPr/>
        <a:lstStyle/>
        <a:p>
          <a:endParaRPr lang="en-US" dirty="0"/>
        </a:p>
      </dgm:t>
    </dgm:pt>
    <dgm:pt modelId="{B1689317-5F24-4372-9C05-56D0A18BC109}" type="parTrans" cxnId="{89E6547A-5787-41A3-9A55-52EDC0A661CB}">
      <dgm:prSet/>
      <dgm:spPr/>
      <dgm:t>
        <a:bodyPr/>
        <a:lstStyle/>
        <a:p>
          <a:endParaRPr lang="en-US"/>
        </a:p>
      </dgm:t>
    </dgm:pt>
    <dgm:pt modelId="{75FD6991-E76B-402B-B0F3-D0EE02CA5942}" type="sibTrans" cxnId="{89E6547A-5787-41A3-9A55-52EDC0A661CB}">
      <dgm:prSet/>
      <dgm:spPr/>
      <dgm:t>
        <a:bodyPr/>
        <a:lstStyle/>
        <a:p>
          <a:endParaRPr lang="en-US"/>
        </a:p>
      </dgm:t>
    </dgm:pt>
    <dgm:pt modelId="{99827F7C-DE5F-4E42-8089-54A32D1168A5}">
      <dgm:prSet phldrT="[Text]"/>
      <dgm:spPr/>
      <dgm:t>
        <a:bodyPr/>
        <a:lstStyle/>
        <a:p>
          <a:r>
            <a:rPr lang="en-IN" dirty="0" smtClean="0"/>
            <a:t>INTRODUCTION</a:t>
          </a:r>
          <a:endParaRPr lang="en-US" dirty="0"/>
        </a:p>
      </dgm:t>
    </dgm:pt>
    <dgm:pt modelId="{4B83281B-3BBC-41CC-8CBD-513D55D6C913}" type="parTrans" cxnId="{0DB42F00-3F1C-455C-B6EC-E5EB5E12397B}">
      <dgm:prSet/>
      <dgm:spPr/>
      <dgm:t>
        <a:bodyPr/>
        <a:lstStyle/>
        <a:p>
          <a:endParaRPr lang="en-US"/>
        </a:p>
      </dgm:t>
    </dgm:pt>
    <dgm:pt modelId="{231A7039-2959-4273-A673-E554D8B2DA6F}" type="sibTrans" cxnId="{0DB42F00-3F1C-455C-B6EC-E5EB5E12397B}">
      <dgm:prSet/>
      <dgm:spPr/>
      <dgm:t>
        <a:bodyPr/>
        <a:lstStyle/>
        <a:p>
          <a:endParaRPr lang="en-US"/>
        </a:p>
      </dgm:t>
    </dgm:pt>
    <dgm:pt modelId="{B87EC49C-3772-4440-802D-AABA5F7EA51D}">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US" dirty="0"/>
        </a:p>
      </dgm:t>
    </dgm:pt>
    <dgm:pt modelId="{DAF79D08-38EA-436D-AD50-C3A868A04BB5}" type="parTrans" cxnId="{D53FBBB9-6D73-44A0-A56A-6C9E4D303FEE}">
      <dgm:prSet/>
      <dgm:spPr/>
      <dgm:t>
        <a:bodyPr/>
        <a:lstStyle/>
        <a:p>
          <a:endParaRPr lang="en-US"/>
        </a:p>
      </dgm:t>
    </dgm:pt>
    <dgm:pt modelId="{113A822D-0EE6-47BD-9BEC-CC49E1286D50}" type="sibTrans" cxnId="{D53FBBB9-6D73-44A0-A56A-6C9E4D303FEE}">
      <dgm:prSet/>
      <dgm:spPr/>
      <dgm:t>
        <a:bodyPr/>
        <a:lstStyle/>
        <a:p>
          <a:endParaRPr lang="en-US"/>
        </a:p>
      </dgm:t>
    </dgm:pt>
    <dgm:pt modelId="{FFDF0CFC-7AB5-4301-A884-1DE81251CA7F}">
      <dgm:prSet phldrT="[Text]"/>
      <dgm:spPr/>
      <dgm:t>
        <a:bodyPr/>
        <a:lstStyle/>
        <a:p>
          <a:r>
            <a:rPr lang="en-IN" dirty="0" smtClean="0"/>
            <a:t>PROBLEM STATEMENT</a:t>
          </a:r>
          <a:endParaRPr lang="en-US" dirty="0"/>
        </a:p>
      </dgm:t>
    </dgm:pt>
    <dgm:pt modelId="{2E2748BA-52C8-450B-9591-488288E1794B}" type="parTrans" cxnId="{BC8705FA-7C38-4772-883C-40014124D6AD}">
      <dgm:prSet/>
      <dgm:spPr/>
      <dgm:t>
        <a:bodyPr/>
        <a:lstStyle/>
        <a:p>
          <a:endParaRPr lang="en-US"/>
        </a:p>
      </dgm:t>
    </dgm:pt>
    <dgm:pt modelId="{49A263A3-1D65-49E1-A7A0-8E94F76583B5}" type="sibTrans" cxnId="{BC8705FA-7C38-4772-883C-40014124D6AD}">
      <dgm:prSet/>
      <dgm:spPr/>
      <dgm:t>
        <a:bodyPr/>
        <a:lstStyle/>
        <a:p>
          <a:endParaRPr lang="en-US"/>
        </a:p>
      </dgm:t>
    </dgm:pt>
    <dgm:pt modelId="{262EBF43-F073-498B-8D7D-1961AF9F2D60}">
      <dgm:prSet phldrT="[Text]">
        <dgm:style>
          <a:lnRef idx="3">
            <a:schemeClr val="lt1"/>
          </a:lnRef>
          <a:fillRef idx="1">
            <a:schemeClr val="accent4"/>
          </a:fillRef>
          <a:effectRef idx="1">
            <a:schemeClr val="accent4"/>
          </a:effectRef>
          <a:fontRef idx="minor">
            <a:schemeClr val="lt1"/>
          </a:fontRef>
        </dgm:style>
      </dgm:prSet>
      <dgm:spPr/>
      <dgm:t>
        <a:bodyPr/>
        <a:lstStyle/>
        <a:p>
          <a:endParaRPr lang="en-US" dirty="0"/>
        </a:p>
      </dgm:t>
    </dgm:pt>
    <dgm:pt modelId="{7900716F-7EE0-4B9A-A0D6-21029FDA8DFF}" type="parTrans" cxnId="{1738B866-F7AF-4DDA-81BA-AF84AECAE091}">
      <dgm:prSet/>
      <dgm:spPr/>
      <dgm:t>
        <a:bodyPr/>
        <a:lstStyle/>
        <a:p>
          <a:endParaRPr lang="en-US"/>
        </a:p>
      </dgm:t>
    </dgm:pt>
    <dgm:pt modelId="{90C13E68-C0F1-4E90-9A41-62EE7A82AB85}" type="sibTrans" cxnId="{1738B866-F7AF-4DDA-81BA-AF84AECAE091}">
      <dgm:prSet/>
      <dgm:spPr/>
      <dgm:t>
        <a:bodyPr/>
        <a:lstStyle/>
        <a:p>
          <a:endParaRPr lang="en-US"/>
        </a:p>
      </dgm:t>
    </dgm:pt>
    <dgm:pt modelId="{26B34C84-D91D-4D34-BB00-96F8EC681861}">
      <dgm:prSet phldrT="[Text]"/>
      <dgm:spPr/>
      <dgm:t>
        <a:bodyPr/>
        <a:lstStyle/>
        <a:p>
          <a:r>
            <a:rPr lang="en-IN" dirty="0" smtClean="0"/>
            <a:t>METHODOLOGY</a:t>
          </a:r>
          <a:endParaRPr lang="en-US" dirty="0"/>
        </a:p>
      </dgm:t>
    </dgm:pt>
    <dgm:pt modelId="{F42B1F28-BB69-4C63-92C5-93BB38A2D096}" type="parTrans" cxnId="{06B297DF-0C04-4B1C-8025-A54C94DE64E2}">
      <dgm:prSet/>
      <dgm:spPr/>
      <dgm:t>
        <a:bodyPr/>
        <a:lstStyle/>
        <a:p>
          <a:endParaRPr lang="en-US"/>
        </a:p>
      </dgm:t>
    </dgm:pt>
    <dgm:pt modelId="{FB610937-7BD1-4953-9FCE-C225CA54E203}" type="sibTrans" cxnId="{06B297DF-0C04-4B1C-8025-A54C94DE64E2}">
      <dgm:prSet/>
      <dgm:spPr/>
      <dgm:t>
        <a:bodyPr/>
        <a:lstStyle/>
        <a:p>
          <a:endParaRPr lang="en-US"/>
        </a:p>
      </dgm:t>
    </dgm:pt>
    <dgm:pt modelId="{D7DBF903-56FE-4B86-A96B-0BEA381D740A}">
      <dgm:prSet>
        <dgm:style>
          <a:lnRef idx="3">
            <a:schemeClr val="lt1"/>
          </a:lnRef>
          <a:fillRef idx="1">
            <a:schemeClr val="accent2"/>
          </a:fillRef>
          <a:effectRef idx="1">
            <a:schemeClr val="accent2"/>
          </a:effectRef>
          <a:fontRef idx="minor">
            <a:schemeClr val="lt1"/>
          </a:fontRef>
        </dgm:style>
      </dgm:prSet>
      <dgm:spPr/>
      <dgm:t>
        <a:bodyPr/>
        <a:lstStyle/>
        <a:p>
          <a:endParaRPr lang="en-US"/>
        </a:p>
      </dgm:t>
    </dgm:pt>
    <dgm:pt modelId="{CCB85764-ACBC-4068-B08D-05CE6AF21980}" type="parTrans" cxnId="{09811C6B-D2E1-4688-AB87-1D534F847D36}">
      <dgm:prSet/>
      <dgm:spPr/>
      <dgm:t>
        <a:bodyPr/>
        <a:lstStyle/>
        <a:p>
          <a:endParaRPr lang="en-US"/>
        </a:p>
      </dgm:t>
    </dgm:pt>
    <dgm:pt modelId="{9547B7CF-A873-44A0-A898-8284776BAA99}" type="sibTrans" cxnId="{09811C6B-D2E1-4688-AB87-1D534F847D36}">
      <dgm:prSet/>
      <dgm:spPr/>
      <dgm:t>
        <a:bodyPr/>
        <a:lstStyle/>
        <a:p>
          <a:endParaRPr lang="en-US"/>
        </a:p>
      </dgm:t>
    </dgm:pt>
    <dgm:pt modelId="{E6817F69-6B2A-415D-9658-502621DCD4D3}">
      <dgm:prSet>
        <dgm:style>
          <a:lnRef idx="3">
            <a:schemeClr val="lt1"/>
          </a:lnRef>
          <a:fillRef idx="1">
            <a:schemeClr val="dk1"/>
          </a:fillRef>
          <a:effectRef idx="1">
            <a:schemeClr val="dk1"/>
          </a:effectRef>
          <a:fontRef idx="minor">
            <a:schemeClr val="lt1"/>
          </a:fontRef>
        </dgm:style>
      </dgm:prSet>
      <dgm:spPr/>
      <dgm:t>
        <a:bodyPr/>
        <a:lstStyle/>
        <a:p>
          <a:endParaRPr lang="en-US"/>
        </a:p>
      </dgm:t>
    </dgm:pt>
    <dgm:pt modelId="{6A01FE29-1C49-4511-AF27-969E5E2EEA67}" type="parTrans" cxnId="{18B5BE50-80F5-4D88-9047-F40A1961A85F}">
      <dgm:prSet/>
      <dgm:spPr/>
      <dgm:t>
        <a:bodyPr/>
        <a:lstStyle/>
        <a:p>
          <a:endParaRPr lang="en-US"/>
        </a:p>
      </dgm:t>
    </dgm:pt>
    <dgm:pt modelId="{A88D96D8-22E3-45D0-9F14-598DAFA2D0FB}" type="sibTrans" cxnId="{18B5BE50-80F5-4D88-9047-F40A1961A85F}">
      <dgm:prSet/>
      <dgm:spPr/>
      <dgm:t>
        <a:bodyPr/>
        <a:lstStyle/>
        <a:p>
          <a:endParaRPr lang="en-US"/>
        </a:p>
      </dgm:t>
    </dgm:pt>
    <dgm:pt modelId="{B08C0739-043E-4CC2-98BA-B2ADB9E5B98C}">
      <dgm:prSet>
        <dgm:style>
          <a:lnRef idx="3">
            <a:schemeClr val="lt1"/>
          </a:lnRef>
          <a:fillRef idx="1">
            <a:schemeClr val="accent3"/>
          </a:fillRef>
          <a:effectRef idx="1">
            <a:schemeClr val="accent3"/>
          </a:effectRef>
          <a:fontRef idx="minor">
            <a:schemeClr val="lt1"/>
          </a:fontRef>
        </dgm:style>
      </dgm:prSet>
      <dgm:spPr/>
      <dgm:t>
        <a:bodyPr/>
        <a:lstStyle/>
        <a:p>
          <a:endParaRPr lang="en-US"/>
        </a:p>
      </dgm:t>
    </dgm:pt>
    <dgm:pt modelId="{F62F8A17-A314-4ECD-A7CB-AACE0EB164F8}" type="parTrans" cxnId="{9313C7F5-8AA5-40F6-A54A-3194028DB639}">
      <dgm:prSet/>
      <dgm:spPr/>
      <dgm:t>
        <a:bodyPr/>
        <a:lstStyle/>
        <a:p>
          <a:endParaRPr lang="en-US"/>
        </a:p>
      </dgm:t>
    </dgm:pt>
    <dgm:pt modelId="{3C07D11B-DF09-4036-BA73-1F8EB9F81B13}" type="sibTrans" cxnId="{9313C7F5-8AA5-40F6-A54A-3194028DB639}">
      <dgm:prSet/>
      <dgm:spPr/>
      <dgm:t>
        <a:bodyPr/>
        <a:lstStyle/>
        <a:p>
          <a:endParaRPr lang="en-US"/>
        </a:p>
      </dgm:t>
    </dgm:pt>
    <dgm:pt modelId="{324DF006-8073-4676-94D4-211DAA360550}">
      <dgm:prSet/>
      <dgm:spPr/>
      <dgm:t>
        <a:bodyPr/>
        <a:lstStyle/>
        <a:p>
          <a:r>
            <a:rPr lang="en-IN" dirty="0" smtClean="0"/>
            <a:t>RESULT AND DISCUSSION</a:t>
          </a:r>
          <a:endParaRPr lang="en-US" dirty="0"/>
        </a:p>
      </dgm:t>
    </dgm:pt>
    <dgm:pt modelId="{B7857ED8-E87A-4942-9C99-17BA36B73004}" type="parTrans" cxnId="{7DBC752D-AA57-477A-84EE-E6B82760D68A}">
      <dgm:prSet/>
      <dgm:spPr/>
    </dgm:pt>
    <dgm:pt modelId="{C6FA7243-D7D2-4F63-A572-B28ED6A87C4F}" type="sibTrans" cxnId="{7DBC752D-AA57-477A-84EE-E6B82760D68A}">
      <dgm:prSet/>
      <dgm:spPr/>
    </dgm:pt>
    <dgm:pt modelId="{8D0B853F-B1E3-4E3E-8B7B-FE9B8AD1001F}">
      <dgm:prSet/>
      <dgm:spPr/>
      <dgm:t>
        <a:bodyPr/>
        <a:lstStyle/>
        <a:p>
          <a:r>
            <a:rPr lang="en-IN" dirty="0" smtClean="0"/>
            <a:t>CONCLUSION</a:t>
          </a:r>
          <a:endParaRPr lang="en-US" dirty="0"/>
        </a:p>
      </dgm:t>
    </dgm:pt>
    <dgm:pt modelId="{2FE233EF-8C57-4359-A4C6-5D18F6E8E326}" type="parTrans" cxnId="{592DCB00-6CE2-4E92-8BBD-D396EC07EFE2}">
      <dgm:prSet/>
      <dgm:spPr/>
    </dgm:pt>
    <dgm:pt modelId="{E8A4B575-01C3-42BB-BFB7-892A519D1B06}" type="sibTrans" cxnId="{592DCB00-6CE2-4E92-8BBD-D396EC07EFE2}">
      <dgm:prSet/>
      <dgm:spPr/>
    </dgm:pt>
    <dgm:pt modelId="{88344206-C3E0-48DA-9448-ECA4393C8D99}">
      <dgm:prSet/>
      <dgm:spPr/>
      <dgm:t>
        <a:bodyPr/>
        <a:lstStyle/>
        <a:p>
          <a:r>
            <a:rPr lang="en-IN" dirty="0" smtClean="0"/>
            <a:t>FUTURE WORK</a:t>
          </a:r>
          <a:endParaRPr lang="en-US" dirty="0"/>
        </a:p>
      </dgm:t>
    </dgm:pt>
    <dgm:pt modelId="{BD043D61-2EB7-43DE-8874-09E1502CB311}" type="parTrans" cxnId="{10D79811-C28C-4B78-91F6-AE693A0C7D20}">
      <dgm:prSet/>
      <dgm:spPr/>
    </dgm:pt>
    <dgm:pt modelId="{77E5C3FF-C2B2-4AA0-8BB5-7ED5BFEA136C}" type="sibTrans" cxnId="{10D79811-C28C-4B78-91F6-AE693A0C7D20}">
      <dgm:prSet/>
      <dgm:spPr/>
    </dgm:pt>
    <dgm:pt modelId="{9A1B10BE-9497-4608-AC1E-D82599AC0F72}" type="pres">
      <dgm:prSet presAssocID="{F0DB68BA-B975-416F-93FE-91DC9E91C2AE}" presName="linearFlow" presStyleCnt="0">
        <dgm:presLayoutVars>
          <dgm:dir/>
          <dgm:animLvl val="lvl"/>
          <dgm:resizeHandles val="exact"/>
        </dgm:presLayoutVars>
      </dgm:prSet>
      <dgm:spPr/>
      <dgm:t>
        <a:bodyPr/>
        <a:lstStyle/>
        <a:p>
          <a:endParaRPr lang="en-US"/>
        </a:p>
      </dgm:t>
    </dgm:pt>
    <dgm:pt modelId="{DA241B50-E3C5-4C36-894C-991C6A0BF99C}" type="pres">
      <dgm:prSet presAssocID="{52FE324D-72E7-408E-A785-468713698639}" presName="composite" presStyleCnt="0"/>
      <dgm:spPr/>
    </dgm:pt>
    <dgm:pt modelId="{551191BF-C332-46B6-8F91-E66D86613967}" type="pres">
      <dgm:prSet presAssocID="{52FE324D-72E7-408E-A785-468713698639}" presName="parentText" presStyleLbl="alignNode1" presStyleIdx="0" presStyleCnt="6">
        <dgm:presLayoutVars>
          <dgm:chMax val="1"/>
          <dgm:bulletEnabled val="1"/>
        </dgm:presLayoutVars>
      </dgm:prSet>
      <dgm:spPr/>
      <dgm:t>
        <a:bodyPr/>
        <a:lstStyle/>
        <a:p>
          <a:endParaRPr lang="en-US"/>
        </a:p>
      </dgm:t>
    </dgm:pt>
    <dgm:pt modelId="{B9DADA06-43CD-4C21-8B00-D2D77C665A9E}" type="pres">
      <dgm:prSet presAssocID="{52FE324D-72E7-408E-A785-468713698639}" presName="descendantText" presStyleLbl="alignAcc1" presStyleIdx="0" presStyleCnt="6">
        <dgm:presLayoutVars>
          <dgm:bulletEnabled val="1"/>
        </dgm:presLayoutVars>
      </dgm:prSet>
      <dgm:spPr/>
      <dgm:t>
        <a:bodyPr/>
        <a:lstStyle/>
        <a:p>
          <a:endParaRPr lang="en-US"/>
        </a:p>
      </dgm:t>
    </dgm:pt>
    <dgm:pt modelId="{B5CF5A2A-BA31-4DDA-8E48-F7AE832C9E86}" type="pres">
      <dgm:prSet presAssocID="{75FD6991-E76B-402B-B0F3-D0EE02CA5942}" presName="sp" presStyleCnt="0"/>
      <dgm:spPr/>
    </dgm:pt>
    <dgm:pt modelId="{395E4E24-9355-4476-9D72-989177D0E8BD}" type="pres">
      <dgm:prSet presAssocID="{B87EC49C-3772-4440-802D-AABA5F7EA51D}" presName="composite" presStyleCnt="0"/>
      <dgm:spPr/>
    </dgm:pt>
    <dgm:pt modelId="{EAED096C-9B7B-4A30-B787-84DED951F7D1}" type="pres">
      <dgm:prSet presAssocID="{B87EC49C-3772-4440-802D-AABA5F7EA51D}" presName="parentText" presStyleLbl="alignNode1" presStyleIdx="1" presStyleCnt="6">
        <dgm:presLayoutVars>
          <dgm:chMax val="1"/>
          <dgm:bulletEnabled val="1"/>
        </dgm:presLayoutVars>
      </dgm:prSet>
      <dgm:spPr/>
      <dgm:t>
        <a:bodyPr/>
        <a:lstStyle/>
        <a:p>
          <a:endParaRPr lang="en-US"/>
        </a:p>
      </dgm:t>
    </dgm:pt>
    <dgm:pt modelId="{0186A289-D218-477D-BED2-51B77CA74FB2}" type="pres">
      <dgm:prSet presAssocID="{B87EC49C-3772-4440-802D-AABA5F7EA51D}" presName="descendantText" presStyleLbl="alignAcc1" presStyleIdx="1" presStyleCnt="6" custLinFactNeighborX="277" custLinFactNeighborY="489">
        <dgm:presLayoutVars>
          <dgm:bulletEnabled val="1"/>
        </dgm:presLayoutVars>
      </dgm:prSet>
      <dgm:spPr/>
      <dgm:t>
        <a:bodyPr/>
        <a:lstStyle/>
        <a:p>
          <a:endParaRPr lang="en-US"/>
        </a:p>
      </dgm:t>
    </dgm:pt>
    <dgm:pt modelId="{374BBA4E-1431-4502-A05A-D1CAF1F3CD79}" type="pres">
      <dgm:prSet presAssocID="{113A822D-0EE6-47BD-9BEC-CC49E1286D50}" presName="sp" presStyleCnt="0"/>
      <dgm:spPr/>
    </dgm:pt>
    <dgm:pt modelId="{E398D625-DDAD-45B9-B939-2EBA4C408288}" type="pres">
      <dgm:prSet presAssocID="{262EBF43-F073-498B-8D7D-1961AF9F2D60}" presName="composite" presStyleCnt="0"/>
      <dgm:spPr/>
    </dgm:pt>
    <dgm:pt modelId="{E73E45F8-78A4-46E6-861C-4B2ECF77F8DB}" type="pres">
      <dgm:prSet presAssocID="{262EBF43-F073-498B-8D7D-1961AF9F2D60}" presName="parentText" presStyleLbl="alignNode1" presStyleIdx="2" presStyleCnt="6">
        <dgm:presLayoutVars>
          <dgm:chMax val="1"/>
          <dgm:bulletEnabled val="1"/>
        </dgm:presLayoutVars>
      </dgm:prSet>
      <dgm:spPr/>
      <dgm:t>
        <a:bodyPr/>
        <a:lstStyle/>
        <a:p>
          <a:endParaRPr lang="en-US"/>
        </a:p>
      </dgm:t>
    </dgm:pt>
    <dgm:pt modelId="{5B7EADC8-AC67-4B19-9F26-8873158A170D}" type="pres">
      <dgm:prSet presAssocID="{262EBF43-F073-498B-8D7D-1961AF9F2D60}" presName="descendantText" presStyleLbl="alignAcc1" presStyleIdx="2" presStyleCnt="6">
        <dgm:presLayoutVars>
          <dgm:bulletEnabled val="1"/>
        </dgm:presLayoutVars>
      </dgm:prSet>
      <dgm:spPr/>
      <dgm:t>
        <a:bodyPr/>
        <a:lstStyle/>
        <a:p>
          <a:endParaRPr lang="en-US"/>
        </a:p>
      </dgm:t>
    </dgm:pt>
    <dgm:pt modelId="{69DC41F2-F89A-4635-90D1-6E8D3777A438}" type="pres">
      <dgm:prSet presAssocID="{90C13E68-C0F1-4E90-9A41-62EE7A82AB85}" presName="sp" presStyleCnt="0"/>
      <dgm:spPr/>
    </dgm:pt>
    <dgm:pt modelId="{54FFB0D0-108E-473E-8E83-5BAC5AD5D109}" type="pres">
      <dgm:prSet presAssocID="{D7DBF903-56FE-4B86-A96B-0BEA381D740A}" presName="composite" presStyleCnt="0"/>
      <dgm:spPr/>
    </dgm:pt>
    <dgm:pt modelId="{980384ED-929E-4966-8FED-4F3E4D918779}" type="pres">
      <dgm:prSet presAssocID="{D7DBF903-56FE-4B86-A96B-0BEA381D740A}" presName="parentText" presStyleLbl="alignNode1" presStyleIdx="3" presStyleCnt="6">
        <dgm:presLayoutVars>
          <dgm:chMax val="1"/>
          <dgm:bulletEnabled val="1"/>
        </dgm:presLayoutVars>
      </dgm:prSet>
      <dgm:spPr/>
      <dgm:t>
        <a:bodyPr/>
        <a:lstStyle/>
        <a:p>
          <a:endParaRPr lang="en-US"/>
        </a:p>
      </dgm:t>
    </dgm:pt>
    <dgm:pt modelId="{47A2DAB5-54AB-4313-A299-1E908E117E75}" type="pres">
      <dgm:prSet presAssocID="{D7DBF903-56FE-4B86-A96B-0BEA381D740A}" presName="descendantText" presStyleLbl="alignAcc1" presStyleIdx="3" presStyleCnt="6">
        <dgm:presLayoutVars>
          <dgm:bulletEnabled val="1"/>
        </dgm:presLayoutVars>
      </dgm:prSet>
      <dgm:spPr/>
      <dgm:t>
        <a:bodyPr/>
        <a:lstStyle/>
        <a:p>
          <a:endParaRPr lang="en-US"/>
        </a:p>
      </dgm:t>
    </dgm:pt>
    <dgm:pt modelId="{C2B5EFF7-4AF7-4B62-9C5B-321C2ED01578}" type="pres">
      <dgm:prSet presAssocID="{9547B7CF-A873-44A0-A898-8284776BAA99}" presName="sp" presStyleCnt="0"/>
      <dgm:spPr/>
    </dgm:pt>
    <dgm:pt modelId="{E1D5C48C-2444-45E7-83A4-BA3C79B271FB}" type="pres">
      <dgm:prSet presAssocID="{E6817F69-6B2A-415D-9658-502621DCD4D3}" presName="composite" presStyleCnt="0"/>
      <dgm:spPr/>
    </dgm:pt>
    <dgm:pt modelId="{31F414C2-EFF3-4858-9AE9-BC07B2D44D7E}" type="pres">
      <dgm:prSet presAssocID="{E6817F69-6B2A-415D-9658-502621DCD4D3}" presName="parentText" presStyleLbl="alignNode1" presStyleIdx="4" presStyleCnt="6" custLinFactNeighborX="-4091" custLinFactNeighborY="1846">
        <dgm:presLayoutVars>
          <dgm:chMax val="1"/>
          <dgm:bulletEnabled val="1"/>
        </dgm:presLayoutVars>
      </dgm:prSet>
      <dgm:spPr/>
      <dgm:t>
        <a:bodyPr/>
        <a:lstStyle/>
        <a:p>
          <a:endParaRPr lang="en-US"/>
        </a:p>
      </dgm:t>
    </dgm:pt>
    <dgm:pt modelId="{2514B1C3-8981-43BB-BF5F-1809B0B6E289}" type="pres">
      <dgm:prSet presAssocID="{E6817F69-6B2A-415D-9658-502621DCD4D3}" presName="descendantText" presStyleLbl="alignAcc1" presStyleIdx="4" presStyleCnt="6">
        <dgm:presLayoutVars>
          <dgm:bulletEnabled val="1"/>
        </dgm:presLayoutVars>
      </dgm:prSet>
      <dgm:spPr/>
      <dgm:t>
        <a:bodyPr/>
        <a:lstStyle/>
        <a:p>
          <a:endParaRPr lang="en-US"/>
        </a:p>
      </dgm:t>
    </dgm:pt>
    <dgm:pt modelId="{2EE64283-3B81-46F4-81D8-D80DFF4C0BF9}" type="pres">
      <dgm:prSet presAssocID="{A88D96D8-22E3-45D0-9F14-598DAFA2D0FB}" presName="sp" presStyleCnt="0"/>
      <dgm:spPr/>
    </dgm:pt>
    <dgm:pt modelId="{9B0F16D1-CD61-4417-9AF6-1ABF00DE9706}" type="pres">
      <dgm:prSet presAssocID="{B08C0739-043E-4CC2-98BA-B2ADB9E5B98C}" presName="composite" presStyleCnt="0"/>
      <dgm:spPr/>
    </dgm:pt>
    <dgm:pt modelId="{D6E44F58-7DBC-4BE5-963F-BB163F13D5E1}" type="pres">
      <dgm:prSet presAssocID="{B08C0739-043E-4CC2-98BA-B2ADB9E5B98C}" presName="parentText" presStyleLbl="alignNode1" presStyleIdx="5" presStyleCnt="6">
        <dgm:presLayoutVars>
          <dgm:chMax val="1"/>
          <dgm:bulletEnabled val="1"/>
        </dgm:presLayoutVars>
      </dgm:prSet>
      <dgm:spPr/>
      <dgm:t>
        <a:bodyPr/>
        <a:lstStyle/>
        <a:p>
          <a:endParaRPr lang="en-US"/>
        </a:p>
      </dgm:t>
    </dgm:pt>
    <dgm:pt modelId="{E7A8F6A2-67E0-4A42-AD45-209A49214364}" type="pres">
      <dgm:prSet presAssocID="{B08C0739-043E-4CC2-98BA-B2ADB9E5B98C}" presName="descendantText" presStyleLbl="alignAcc1" presStyleIdx="5" presStyleCnt="6">
        <dgm:presLayoutVars>
          <dgm:bulletEnabled val="1"/>
        </dgm:presLayoutVars>
      </dgm:prSet>
      <dgm:spPr/>
      <dgm:t>
        <a:bodyPr/>
        <a:lstStyle/>
        <a:p>
          <a:endParaRPr lang="en-US"/>
        </a:p>
      </dgm:t>
    </dgm:pt>
  </dgm:ptLst>
  <dgm:cxnLst>
    <dgm:cxn modelId="{D53FBBB9-6D73-44A0-A56A-6C9E4D303FEE}" srcId="{F0DB68BA-B975-416F-93FE-91DC9E91C2AE}" destId="{B87EC49C-3772-4440-802D-AABA5F7EA51D}" srcOrd="1" destOrd="0" parTransId="{DAF79D08-38EA-436D-AD50-C3A868A04BB5}" sibTransId="{113A822D-0EE6-47BD-9BEC-CC49E1286D50}"/>
    <dgm:cxn modelId="{18B5BE50-80F5-4D88-9047-F40A1961A85F}" srcId="{F0DB68BA-B975-416F-93FE-91DC9E91C2AE}" destId="{E6817F69-6B2A-415D-9658-502621DCD4D3}" srcOrd="4" destOrd="0" parTransId="{6A01FE29-1C49-4511-AF27-969E5E2EEA67}" sibTransId="{A88D96D8-22E3-45D0-9F14-598DAFA2D0FB}"/>
    <dgm:cxn modelId="{89E6547A-5787-41A3-9A55-52EDC0A661CB}" srcId="{F0DB68BA-B975-416F-93FE-91DC9E91C2AE}" destId="{52FE324D-72E7-408E-A785-468713698639}" srcOrd="0" destOrd="0" parTransId="{B1689317-5F24-4372-9C05-56D0A18BC109}" sibTransId="{75FD6991-E76B-402B-B0F3-D0EE02CA5942}"/>
    <dgm:cxn modelId="{7DBC752D-AA57-477A-84EE-E6B82760D68A}" srcId="{D7DBF903-56FE-4B86-A96B-0BEA381D740A}" destId="{324DF006-8073-4676-94D4-211DAA360550}" srcOrd="0" destOrd="0" parTransId="{B7857ED8-E87A-4942-9C99-17BA36B73004}" sibTransId="{C6FA7243-D7D2-4F63-A572-B28ED6A87C4F}"/>
    <dgm:cxn modelId="{09811C6B-D2E1-4688-AB87-1D534F847D36}" srcId="{F0DB68BA-B975-416F-93FE-91DC9E91C2AE}" destId="{D7DBF903-56FE-4B86-A96B-0BEA381D740A}" srcOrd="3" destOrd="0" parTransId="{CCB85764-ACBC-4068-B08D-05CE6AF21980}" sibTransId="{9547B7CF-A873-44A0-A898-8284776BAA99}"/>
    <dgm:cxn modelId="{CF65CE33-3561-4CA0-8F9F-1E4C75CCA7B6}" type="presOf" srcId="{FFDF0CFC-7AB5-4301-A884-1DE81251CA7F}" destId="{0186A289-D218-477D-BED2-51B77CA74FB2}" srcOrd="0" destOrd="0" presId="urn:microsoft.com/office/officeart/2005/8/layout/chevron2"/>
    <dgm:cxn modelId="{06B297DF-0C04-4B1C-8025-A54C94DE64E2}" srcId="{262EBF43-F073-498B-8D7D-1961AF9F2D60}" destId="{26B34C84-D91D-4D34-BB00-96F8EC681861}" srcOrd="0" destOrd="0" parTransId="{F42B1F28-BB69-4C63-92C5-93BB38A2D096}" sibTransId="{FB610937-7BD1-4953-9FCE-C225CA54E203}"/>
    <dgm:cxn modelId="{A6786964-68A9-43D2-A082-63E087298B26}" type="presOf" srcId="{B08C0739-043E-4CC2-98BA-B2ADB9E5B98C}" destId="{D6E44F58-7DBC-4BE5-963F-BB163F13D5E1}" srcOrd="0" destOrd="0" presId="urn:microsoft.com/office/officeart/2005/8/layout/chevron2"/>
    <dgm:cxn modelId="{53F3CF59-5C51-4610-87B2-86338425DA72}" type="presOf" srcId="{262EBF43-F073-498B-8D7D-1961AF9F2D60}" destId="{E73E45F8-78A4-46E6-861C-4B2ECF77F8DB}" srcOrd="0" destOrd="0" presId="urn:microsoft.com/office/officeart/2005/8/layout/chevron2"/>
    <dgm:cxn modelId="{1738B866-F7AF-4DDA-81BA-AF84AECAE091}" srcId="{F0DB68BA-B975-416F-93FE-91DC9E91C2AE}" destId="{262EBF43-F073-498B-8D7D-1961AF9F2D60}" srcOrd="2" destOrd="0" parTransId="{7900716F-7EE0-4B9A-A0D6-21029FDA8DFF}" sibTransId="{90C13E68-C0F1-4E90-9A41-62EE7A82AB85}"/>
    <dgm:cxn modelId="{517B03CD-BD6B-4761-9472-4221383C9E87}" type="presOf" srcId="{B87EC49C-3772-4440-802D-AABA5F7EA51D}" destId="{EAED096C-9B7B-4A30-B787-84DED951F7D1}" srcOrd="0" destOrd="0" presId="urn:microsoft.com/office/officeart/2005/8/layout/chevron2"/>
    <dgm:cxn modelId="{DB95B23D-59CA-4C5D-9B0B-65EAC9DD04E3}" type="presOf" srcId="{88344206-C3E0-48DA-9448-ECA4393C8D99}" destId="{E7A8F6A2-67E0-4A42-AD45-209A49214364}" srcOrd="0" destOrd="0" presId="urn:microsoft.com/office/officeart/2005/8/layout/chevron2"/>
    <dgm:cxn modelId="{B66A3C1F-DC6A-4D70-A54D-76DC5A9B6B17}" type="presOf" srcId="{99827F7C-DE5F-4E42-8089-54A32D1168A5}" destId="{B9DADA06-43CD-4C21-8B00-D2D77C665A9E}" srcOrd="0" destOrd="0" presId="urn:microsoft.com/office/officeart/2005/8/layout/chevron2"/>
    <dgm:cxn modelId="{3E43AD34-C098-4890-84EC-229B795C802C}" type="presOf" srcId="{52FE324D-72E7-408E-A785-468713698639}" destId="{551191BF-C332-46B6-8F91-E66D86613967}" srcOrd="0" destOrd="0" presId="urn:microsoft.com/office/officeart/2005/8/layout/chevron2"/>
    <dgm:cxn modelId="{9313C7F5-8AA5-40F6-A54A-3194028DB639}" srcId="{F0DB68BA-B975-416F-93FE-91DC9E91C2AE}" destId="{B08C0739-043E-4CC2-98BA-B2ADB9E5B98C}" srcOrd="5" destOrd="0" parTransId="{F62F8A17-A314-4ECD-A7CB-AACE0EB164F8}" sibTransId="{3C07D11B-DF09-4036-BA73-1F8EB9F81B13}"/>
    <dgm:cxn modelId="{592DCB00-6CE2-4E92-8BBD-D396EC07EFE2}" srcId="{E6817F69-6B2A-415D-9658-502621DCD4D3}" destId="{8D0B853F-B1E3-4E3E-8B7B-FE9B8AD1001F}" srcOrd="0" destOrd="0" parTransId="{2FE233EF-8C57-4359-A4C6-5D18F6E8E326}" sibTransId="{E8A4B575-01C3-42BB-BFB7-892A519D1B06}"/>
    <dgm:cxn modelId="{BC8705FA-7C38-4772-883C-40014124D6AD}" srcId="{B87EC49C-3772-4440-802D-AABA5F7EA51D}" destId="{FFDF0CFC-7AB5-4301-A884-1DE81251CA7F}" srcOrd="0" destOrd="0" parTransId="{2E2748BA-52C8-450B-9591-488288E1794B}" sibTransId="{49A263A3-1D65-49E1-A7A0-8E94F76583B5}"/>
    <dgm:cxn modelId="{9A63533F-9133-4195-B865-52FE09437012}" type="presOf" srcId="{324DF006-8073-4676-94D4-211DAA360550}" destId="{47A2DAB5-54AB-4313-A299-1E908E117E75}" srcOrd="0" destOrd="0" presId="urn:microsoft.com/office/officeart/2005/8/layout/chevron2"/>
    <dgm:cxn modelId="{17E68778-D880-4F33-A09F-90A1F11B0921}" type="presOf" srcId="{26B34C84-D91D-4D34-BB00-96F8EC681861}" destId="{5B7EADC8-AC67-4B19-9F26-8873158A170D}" srcOrd="0" destOrd="0" presId="urn:microsoft.com/office/officeart/2005/8/layout/chevron2"/>
    <dgm:cxn modelId="{54CB23E4-A788-4B30-8688-C154F5902543}" type="presOf" srcId="{D7DBF903-56FE-4B86-A96B-0BEA381D740A}" destId="{980384ED-929E-4966-8FED-4F3E4D918779}" srcOrd="0" destOrd="0" presId="urn:microsoft.com/office/officeart/2005/8/layout/chevron2"/>
    <dgm:cxn modelId="{97F16FE0-07D2-4545-82CE-82F8780C3E6C}" type="presOf" srcId="{8D0B853F-B1E3-4E3E-8B7B-FE9B8AD1001F}" destId="{2514B1C3-8981-43BB-BF5F-1809B0B6E289}" srcOrd="0" destOrd="0" presId="urn:microsoft.com/office/officeart/2005/8/layout/chevron2"/>
    <dgm:cxn modelId="{543FC247-BBA4-4263-BB7A-098B85050AE9}" type="presOf" srcId="{F0DB68BA-B975-416F-93FE-91DC9E91C2AE}" destId="{9A1B10BE-9497-4608-AC1E-D82599AC0F72}" srcOrd="0" destOrd="0" presId="urn:microsoft.com/office/officeart/2005/8/layout/chevron2"/>
    <dgm:cxn modelId="{10D79811-C28C-4B78-91F6-AE693A0C7D20}" srcId="{B08C0739-043E-4CC2-98BA-B2ADB9E5B98C}" destId="{88344206-C3E0-48DA-9448-ECA4393C8D99}" srcOrd="0" destOrd="0" parTransId="{BD043D61-2EB7-43DE-8874-09E1502CB311}" sibTransId="{77E5C3FF-C2B2-4AA0-8BB5-7ED5BFEA136C}"/>
    <dgm:cxn modelId="{5F89A446-6D24-4DA7-AEF6-F672D2EE6F39}" type="presOf" srcId="{E6817F69-6B2A-415D-9658-502621DCD4D3}" destId="{31F414C2-EFF3-4858-9AE9-BC07B2D44D7E}" srcOrd="0" destOrd="0" presId="urn:microsoft.com/office/officeart/2005/8/layout/chevron2"/>
    <dgm:cxn modelId="{0DB42F00-3F1C-455C-B6EC-E5EB5E12397B}" srcId="{52FE324D-72E7-408E-A785-468713698639}" destId="{99827F7C-DE5F-4E42-8089-54A32D1168A5}" srcOrd="0" destOrd="0" parTransId="{4B83281B-3BBC-41CC-8CBD-513D55D6C913}" sibTransId="{231A7039-2959-4273-A673-E554D8B2DA6F}"/>
    <dgm:cxn modelId="{007BA79F-7FF6-4325-B518-580BFF21CEA6}" type="presParOf" srcId="{9A1B10BE-9497-4608-AC1E-D82599AC0F72}" destId="{DA241B50-E3C5-4C36-894C-991C6A0BF99C}" srcOrd="0" destOrd="0" presId="urn:microsoft.com/office/officeart/2005/8/layout/chevron2"/>
    <dgm:cxn modelId="{DB52A7D1-FD66-48DD-8A59-35DCEED9EF11}" type="presParOf" srcId="{DA241B50-E3C5-4C36-894C-991C6A0BF99C}" destId="{551191BF-C332-46B6-8F91-E66D86613967}" srcOrd="0" destOrd="0" presId="urn:microsoft.com/office/officeart/2005/8/layout/chevron2"/>
    <dgm:cxn modelId="{FC02D3D0-C256-4DE5-BFF1-CAE0B61759AA}" type="presParOf" srcId="{DA241B50-E3C5-4C36-894C-991C6A0BF99C}" destId="{B9DADA06-43CD-4C21-8B00-D2D77C665A9E}" srcOrd="1" destOrd="0" presId="urn:microsoft.com/office/officeart/2005/8/layout/chevron2"/>
    <dgm:cxn modelId="{8EC6D4F6-5256-4F31-BEFA-26CFB466524F}" type="presParOf" srcId="{9A1B10BE-9497-4608-AC1E-D82599AC0F72}" destId="{B5CF5A2A-BA31-4DDA-8E48-F7AE832C9E86}" srcOrd="1" destOrd="0" presId="urn:microsoft.com/office/officeart/2005/8/layout/chevron2"/>
    <dgm:cxn modelId="{10C17184-DEDF-4C21-83D7-67A0A73A978B}" type="presParOf" srcId="{9A1B10BE-9497-4608-AC1E-D82599AC0F72}" destId="{395E4E24-9355-4476-9D72-989177D0E8BD}" srcOrd="2" destOrd="0" presId="urn:microsoft.com/office/officeart/2005/8/layout/chevron2"/>
    <dgm:cxn modelId="{D56B1A59-5D83-4A81-9D0C-C0CC32DD4CFE}" type="presParOf" srcId="{395E4E24-9355-4476-9D72-989177D0E8BD}" destId="{EAED096C-9B7B-4A30-B787-84DED951F7D1}" srcOrd="0" destOrd="0" presId="urn:microsoft.com/office/officeart/2005/8/layout/chevron2"/>
    <dgm:cxn modelId="{96D9F79F-6C28-424F-B388-B40A115D0281}" type="presParOf" srcId="{395E4E24-9355-4476-9D72-989177D0E8BD}" destId="{0186A289-D218-477D-BED2-51B77CA74FB2}" srcOrd="1" destOrd="0" presId="urn:microsoft.com/office/officeart/2005/8/layout/chevron2"/>
    <dgm:cxn modelId="{015E96B1-22BF-4B81-B308-0CDF84406E87}" type="presParOf" srcId="{9A1B10BE-9497-4608-AC1E-D82599AC0F72}" destId="{374BBA4E-1431-4502-A05A-D1CAF1F3CD79}" srcOrd="3" destOrd="0" presId="urn:microsoft.com/office/officeart/2005/8/layout/chevron2"/>
    <dgm:cxn modelId="{F5629635-C94C-43E3-A2BC-04CFC7C55F3A}" type="presParOf" srcId="{9A1B10BE-9497-4608-AC1E-D82599AC0F72}" destId="{E398D625-DDAD-45B9-B939-2EBA4C408288}" srcOrd="4" destOrd="0" presId="urn:microsoft.com/office/officeart/2005/8/layout/chevron2"/>
    <dgm:cxn modelId="{00E74C33-E3B1-45D5-9CF7-6BA1FB735ACB}" type="presParOf" srcId="{E398D625-DDAD-45B9-B939-2EBA4C408288}" destId="{E73E45F8-78A4-46E6-861C-4B2ECF77F8DB}" srcOrd="0" destOrd="0" presId="urn:microsoft.com/office/officeart/2005/8/layout/chevron2"/>
    <dgm:cxn modelId="{4561804F-034A-435C-8B08-C962E2DAD0ED}" type="presParOf" srcId="{E398D625-DDAD-45B9-B939-2EBA4C408288}" destId="{5B7EADC8-AC67-4B19-9F26-8873158A170D}" srcOrd="1" destOrd="0" presId="urn:microsoft.com/office/officeart/2005/8/layout/chevron2"/>
    <dgm:cxn modelId="{2B4327CA-9AA9-496C-AFEE-0B1CDDF6DAA9}" type="presParOf" srcId="{9A1B10BE-9497-4608-AC1E-D82599AC0F72}" destId="{69DC41F2-F89A-4635-90D1-6E8D3777A438}" srcOrd="5" destOrd="0" presId="urn:microsoft.com/office/officeart/2005/8/layout/chevron2"/>
    <dgm:cxn modelId="{1DE7E7B7-34A1-43BC-9199-298CD4B4E177}" type="presParOf" srcId="{9A1B10BE-9497-4608-AC1E-D82599AC0F72}" destId="{54FFB0D0-108E-473E-8E83-5BAC5AD5D109}" srcOrd="6" destOrd="0" presId="urn:microsoft.com/office/officeart/2005/8/layout/chevron2"/>
    <dgm:cxn modelId="{AAEB4AF0-752E-48B5-AC5A-BC79CE660DA8}" type="presParOf" srcId="{54FFB0D0-108E-473E-8E83-5BAC5AD5D109}" destId="{980384ED-929E-4966-8FED-4F3E4D918779}" srcOrd="0" destOrd="0" presId="urn:microsoft.com/office/officeart/2005/8/layout/chevron2"/>
    <dgm:cxn modelId="{2D84402A-CA63-41FB-9B95-118641E0F265}" type="presParOf" srcId="{54FFB0D0-108E-473E-8E83-5BAC5AD5D109}" destId="{47A2DAB5-54AB-4313-A299-1E908E117E75}" srcOrd="1" destOrd="0" presId="urn:microsoft.com/office/officeart/2005/8/layout/chevron2"/>
    <dgm:cxn modelId="{B559B00C-C38A-4299-9A15-0E36367B5C02}" type="presParOf" srcId="{9A1B10BE-9497-4608-AC1E-D82599AC0F72}" destId="{C2B5EFF7-4AF7-4B62-9C5B-321C2ED01578}" srcOrd="7" destOrd="0" presId="urn:microsoft.com/office/officeart/2005/8/layout/chevron2"/>
    <dgm:cxn modelId="{B5760FFF-D5DC-4E5E-BFDA-DCF65E89D831}" type="presParOf" srcId="{9A1B10BE-9497-4608-AC1E-D82599AC0F72}" destId="{E1D5C48C-2444-45E7-83A4-BA3C79B271FB}" srcOrd="8" destOrd="0" presId="urn:microsoft.com/office/officeart/2005/8/layout/chevron2"/>
    <dgm:cxn modelId="{073ACC03-E421-49AE-A616-022BF33B945E}" type="presParOf" srcId="{E1D5C48C-2444-45E7-83A4-BA3C79B271FB}" destId="{31F414C2-EFF3-4858-9AE9-BC07B2D44D7E}" srcOrd="0" destOrd="0" presId="urn:microsoft.com/office/officeart/2005/8/layout/chevron2"/>
    <dgm:cxn modelId="{61BDFC0E-5B0B-4E3C-AA2A-C21D79EBB443}" type="presParOf" srcId="{E1D5C48C-2444-45E7-83A4-BA3C79B271FB}" destId="{2514B1C3-8981-43BB-BF5F-1809B0B6E289}" srcOrd="1" destOrd="0" presId="urn:microsoft.com/office/officeart/2005/8/layout/chevron2"/>
    <dgm:cxn modelId="{21C6F69B-75A7-4D35-B5F9-06D935CFDF15}" type="presParOf" srcId="{9A1B10BE-9497-4608-AC1E-D82599AC0F72}" destId="{2EE64283-3B81-46F4-81D8-D80DFF4C0BF9}" srcOrd="9" destOrd="0" presId="urn:microsoft.com/office/officeart/2005/8/layout/chevron2"/>
    <dgm:cxn modelId="{38A790B3-27DD-45D9-BAEE-3C1FC14AE136}" type="presParOf" srcId="{9A1B10BE-9497-4608-AC1E-D82599AC0F72}" destId="{9B0F16D1-CD61-4417-9AF6-1ABF00DE9706}" srcOrd="10" destOrd="0" presId="urn:microsoft.com/office/officeart/2005/8/layout/chevron2"/>
    <dgm:cxn modelId="{A61ED2B9-9D44-4023-AD3A-BD086C6984DD}" type="presParOf" srcId="{9B0F16D1-CD61-4417-9AF6-1ABF00DE9706}" destId="{D6E44F58-7DBC-4BE5-963F-BB163F13D5E1}" srcOrd="0" destOrd="0" presId="urn:microsoft.com/office/officeart/2005/8/layout/chevron2"/>
    <dgm:cxn modelId="{62451680-38CA-4A08-9925-665E4CD8B7B5}" type="presParOf" srcId="{9B0F16D1-CD61-4417-9AF6-1ABF00DE9706}" destId="{E7A8F6A2-67E0-4A42-AD45-209A49214364}"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9D4B79-CDB0-4BB8-9202-64E3274F7654}"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D4B79-CDB0-4BB8-9202-64E3274F7654}"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D4B79-CDB0-4BB8-9202-64E3274F7654}"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D4B79-CDB0-4BB8-9202-64E3274F7654}"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D4B79-CDB0-4BB8-9202-64E3274F7654}"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9D4B79-CDB0-4BB8-9202-64E3274F7654}"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9D4B79-CDB0-4BB8-9202-64E3274F7654}"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9D4B79-CDB0-4BB8-9202-64E3274F7654}"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D4B79-CDB0-4BB8-9202-64E3274F7654}"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D4B79-CDB0-4BB8-9202-64E3274F7654}"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D4B79-CDB0-4BB8-9202-64E3274F7654}"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5671D-5F99-42AB-9510-E5B3FC5BD8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D4B79-CDB0-4BB8-9202-64E3274F7654}"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5671D-5F99-42AB-9510-E5B3FC5BD8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stockphoto-1277731109-612x612.jpg"/>
          <p:cNvPicPr>
            <a:picLocks noChangeAspect="1"/>
          </p:cNvPicPr>
          <p:nvPr/>
        </p:nvPicPr>
        <p:blipFill>
          <a:blip r:embed="rId2"/>
          <a:stretch>
            <a:fillRect/>
          </a:stretch>
        </p:blipFill>
        <p:spPr>
          <a:xfrm>
            <a:off x="0" y="0"/>
            <a:ext cx="9144000" cy="6858000"/>
          </a:xfrm>
          <a:prstGeom prst="rect">
            <a:avLst/>
          </a:prstGeom>
        </p:spPr>
      </p:pic>
      <p:sp>
        <p:nvSpPr>
          <p:cNvPr id="9" name="Title 8"/>
          <p:cNvSpPr>
            <a:spLocks noGrp="1"/>
          </p:cNvSpPr>
          <p:nvPr>
            <p:ph type="ctrTitle"/>
          </p:nvPr>
        </p:nvSpPr>
        <p:spPr/>
        <p:txBody>
          <a:bodyPr/>
          <a:lstStyle/>
          <a:p>
            <a:endParaRPr lang="en-US"/>
          </a:p>
        </p:txBody>
      </p:sp>
      <p:sp>
        <p:nvSpPr>
          <p:cNvPr id="10" name="Subtitle 9"/>
          <p:cNvSpPr>
            <a:spLocks noGrp="1"/>
          </p:cNvSpPr>
          <p:nvPr>
            <p:ph type="subTitle" idx="1"/>
          </p:nvPr>
        </p:nvSpPr>
        <p:spPr/>
        <p:txBody>
          <a:bodyPr/>
          <a:lstStyle/>
          <a:p>
            <a:endParaRPr lang="en-US"/>
          </a:p>
        </p:txBody>
      </p:sp>
      <p:sp>
        <p:nvSpPr>
          <p:cNvPr id="5" name="Rectangle 4"/>
          <p:cNvSpPr/>
          <p:nvPr/>
        </p:nvSpPr>
        <p:spPr>
          <a:xfrm>
            <a:off x="928662" y="1785926"/>
            <a:ext cx="7286676" cy="24288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4000" b="1" dirty="0" smtClean="0"/>
          </a:p>
          <a:p>
            <a:pPr algn="ctr"/>
            <a:r>
              <a:rPr lang="en-US" sz="4000" b="1" dirty="0" smtClean="0"/>
              <a:t>Food quality prediction using Machine learning</a:t>
            </a:r>
            <a:endParaRPr lang="en-US" sz="4000" dirty="0" smtClean="0"/>
          </a:p>
          <a:p>
            <a:pPr algn="ctr"/>
            <a:r>
              <a:rPr lang="en-GB" b="1" dirty="0" smtClean="0"/>
              <a:t/>
            </a:r>
            <a:br>
              <a:rPr lang="en-GB" b="1" dirty="0" smtClean="0"/>
            </a:br>
            <a:endParaRPr lang="en-US" dirty="0"/>
          </a:p>
        </p:txBody>
      </p:sp>
      <p:sp>
        <p:nvSpPr>
          <p:cNvPr id="6" name="Rectangle 5"/>
          <p:cNvSpPr/>
          <p:nvPr/>
        </p:nvSpPr>
        <p:spPr>
          <a:xfrm>
            <a:off x="6215074" y="5500702"/>
            <a:ext cx="2928926" cy="13572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BY:</a:t>
            </a:r>
          </a:p>
          <a:p>
            <a:pPr algn="ctr"/>
            <a:r>
              <a:rPr lang="en-IN" dirty="0" smtClean="0"/>
              <a:t>ANUSHKA ARORA</a:t>
            </a:r>
          </a:p>
          <a:p>
            <a:pPr algn="ctr"/>
            <a:r>
              <a:rPr lang="en-IN" dirty="0" smtClean="0"/>
              <a:t>UNDER MENTORSHIP OF:</a:t>
            </a:r>
          </a:p>
          <a:p>
            <a:pPr algn="ctr"/>
            <a:r>
              <a:rPr lang="en-IN" dirty="0" smtClean="0"/>
              <a:t>MR KIREET JOSHI </a:t>
            </a:r>
            <a:endParaRPr lang="en-US" dirty="0"/>
          </a:p>
        </p:txBody>
      </p:sp>
      <p:sp>
        <p:nvSpPr>
          <p:cNvPr id="7" name="Rectangle 6"/>
          <p:cNvSpPr/>
          <p:nvPr/>
        </p:nvSpPr>
        <p:spPr>
          <a:xfrm>
            <a:off x="0" y="0"/>
            <a:ext cx="3643306" cy="13572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8" name="Picture 7" descr="geu-logo.png"/>
          <p:cNvPicPr>
            <a:picLocks noChangeAspect="1"/>
          </p:cNvPicPr>
          <p:nvPr/>
        </p:nvPicPr>
        <p:blipFill>
          <a:blip r:embed="rId3"/>
          <a:stretch>
            <a:fillRect/>
          </a:stretch>
        </p:blipFill>
        <p:spPr>
          <a:xfrm>
            <a:off x="-285784" y="-285776"/>
            <a:ext cx="4143404" cy="17859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0"/>
            <a:ext cx="8043890" cy="1000108"/>
          </a:xfrm>
        </p:spPr>
        <p:txBody>
          <a:bodyPr/>
          <a:lstStyle/>
          <a:p>
            <a:r>
              <a:rPr lang="en-IN" dirty="0" smtClean="0"/>
              <a:t>RESULT AND DISCUSSION</a:t>
            </a:r>
            <a:endParaRPr lang="en-US" dirty="0"/>
          </a:p>
        </p:txBody>
      </p:sp>
      <p:sp>
        <p:nvSpPr>
          <p:cNvPr id="3" name="Content Placeholder 2"/>
          <p:cNvSpPr>
            <a:spLocks noGrp="1"/>
          </p:cNvSpPr>
          <p:nvPr>
            <p:ph idx="1"/>
          </p:nvPr>
        </p:nvSpPr>
        <p:spPr>
          <a:xfrm>
            <a:off x="285720" y="1000108"/>
            <a:ext cx="8515352" cy="5500726"/>
          </a:xfrm>
        </p:spPr>
        <p:txBody>
          <a:bodyPr>
            <a:normAutofit fontScale="25000" lnSpcReduction="20000"/>
          </a:bodyPr>
          <a:lstStyle/>
          <a:p>
            <a:pPr>
              <a:buNone/>
            </a:pPr>
            <a:r>
              <a:rPr lang="en-US" sz="7200" dirty="0" smtClean="0"/>
              <a:t>  The bar graph visually represents the food quality predictions on the test set.</a:t>
            </a:r>
          </a:p>
          <a:p>
            <a:pPr>
              <a:buNone/>
            </a:pPr>
            <a:r>
              <a:rPr lang="en-US" sz="7200" dirty="0" smtClean="0"/>
              <a:t>       Each bar corresponds to a sample index, showing the actual food quality alongside the model's predictions.</a:t>
            </a:r>
          </a:p>
          <a:p>
            <a:pPr>
              <a:buNone/>
            </a:pPr>
            <a:r>
              <a:rPr lang="en-US" sz="7200" dirty="0" smtClean="0"/>
              <a:t>-Discrepancies between actual and predicted values are noticeable, indicating areas for model improvement. </a:t>
            </a:r>
          </a:p>
          <a:p>
            <a:pPr>
              <a:buNone/>
            </a:pPr>
            <a:r>
              <a:rPr lang="en-US" sz="7200" b="1" dirty="0" smtClean="0"/>
              <a:t> Feature Importance Scores:</a:t>
            </a:r>
            <a:endParaRPr lang="en-US" sz="7200"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7200" dirty="0" smtClean="0"/>
              <a:t>Features such as Ingredients and Cooking Time have the highest importance scores, indicating their significant influence on food quality predictions.</a:t>
            </a:r>
          </a:p>
          <a:p>
            <a:pPr>
              <a:buNone/>
            </a:pPr>
            <a:r>
              <a:rPr lang="en-US" sz="7200" dirty="0" smtClean="0"/>
              <a:t>Ambiance Score and Presentation Score also contribute meaningfully to the model's predictions</a:t>
            </a:r>
            <a:r>
              <a:rPr lang="en-US" sz="6400" dirty="0" smtClean="0"/>
              <a:t>.</a:t>
            </a:r>
          </a:p>
          <a:p>
            <a:endParaRPr lang="en-US" dirty="0"/>
          </a:p>
        </p:txBody>
      </p:sp>
      <p:graphicFrame>
        <p:nvGraphicFramePr>
          <p:cNvPr id="5" name="Table 4"/>
          <p:cNvGraphicFramePr>
            <a:graphicFrameLocks noGrp="1"/>
          </p:cNvGraphicFramePr>
          <p:nvPr/>
        </p:nvGraphicFramePr>
        <p:xfrm>
          <a:off x="500034" y="2571745"/>
          <a:ext cx="4143404" cy="3214709"/>
        </p:xfrm>
        <a:graphic>
          <a:graphicData uri="http://schemas.openxmlformats.org/drawingml/2006/table">
            <a:tbl>
              <a:tblPr firstRow="1" bandRow="1">
                <a:tableStyleId>{5C22544A-7EE6-4342-B048-85BDC9FD1C3A}</a:tableStyleId>
              </a:tblPr>
              <a:tblGrid>
                <a:gridCol w="2313400"/>
                <a:gridCol w="1830004"/>
              </a:tblGrid>
              <a:tr h="562668">
                <a:tc>
                  <a:txBody>
                    <a:bodyPr/>
                    <a:lstStyle/>
                    <a:p>
                      <a:r>
                        <a:rPr lang="en-IN" dirty="0" smtClean="0"/>
                        <a:t>FEATURES</a:t>
                      </a:r>
                      <a:endParaRPr lang="en-US" dirty="0"/>
                    </a:p>
                  </a:txBody>
                  <a:tcPr/>
                </a:tc>
                <a:tc>
                  <a:txBody>
                    <a:bodyPr/>
                    <a:lstStyle/>
                    <a:p>
                      <a:r>
                        <a:rPr lang="en-IN" dirty="0" smtClean="0"/>
                        <a:t>SCORES</a:t>
                      </a:r>
                      <a:endParaRPr lang="en-US" dirty="0"/>
                    </a:p>
                  </a:txBody>
                  <a:tcPr/>
                </a:tc>
              </a:tr>
              <a:tr h="378863">
                <a:tc>
                  <a:txBody>
                    <a:bodyPr/>
                    <a:lstStyle/>
                    <a:p>
                      <a:r>
                        <a:rPr lang="en-IN" dirty="0" smtClean="0"/>
                        <a:t> </a:t>
                      </a:r>
                      <a:r>
                        <a:rPr lang="en-US" dirty="0" smtClean="0"/>
                        <a:t>Ingredients</a:t>
                      </a:r>
                      <a:endParaRPr lang="en-US" dirty="0"/>
                    </a:p>
                  </a:txBody>
                  <a:tcPr/>
                </a:tc>
                <a:tc>
                  <a:txBody>
                    <a:bodyPr/>
                    <a:lstStyle/>
                    <a:p>
                      <a:r>
                        <a:rPr lang="en-IN" dirty="0" smtClean="0"/>
                        <a:t>[7]</a:t>
                      </a:r>
                      <a:endParaRPr lang="en-US" dirty="0"/>
                    </a:p>
                  </a:txBody>
                  <a:tcPr/>
                </a:tc>
              </a:tr>
              <a:tr h="378863">
                <a:tc>
                  <a:txBody>
                    <a:bodyPr/>
                    <a:lstStyle/>
                    <a:p>
                      <a:r>
                        <a:rPr lang="en-US" dirty="0" err="1" smtClean="0"/>
                        <a:t>CookingTime</a:t>
                      </a:r>
                      <a:endParaRPr lang="en-US" dirty="0"/>
                    </a:p>
                  </a:txBody>
                  <a:tcPr/>
                </a:tc>
                <a:tc>
                  <a:txBody>
                    <a:bodyPr/>
                    <a:lstStyle/>
                    <a:p>
                      <a:r>
                        <a:rPr lang="en-IN" dirty="0" smtClean="0"/>
                        <a:t>[40]</a:t>
                      </a:r>
                      <a:endParaRPr lang="en-US" dirty="0"/>
                    </a:p>
                  </a:txBody>
                  <a:tcPr/>
                </a:tc>
              </a:tr>
              <a:tr h="378863">
                <a:tc>
                  <a:txBody>
                    <a:bodyPr/>
                    <a:lstStyle/>
                    <a:p>
                      <a:r>
                        <a:rPr lang="en-US" dirty="0" smtClean="0"/>
                        <a:t>Spices</a:t>
                      </a:r>
                      <a:endParaRPr lang="en-US" dirty="0"/>
                    </a:p>
                  </a:txBody>
                  <a:tcPr/>
                </a:tc>
                <a:tc>
                  <a:txBody>
                    <a:bodyPr/>
                    <a:lstStyle/>
                    <a:p>
                      <a:r>
                        <a:rPr lang="en-IN" dirty="0" smtClean="0"/>
                        <a:t>[3]</a:t>
                      </a:r>
                      <a:endParaRPr lang="en-US" dirty="0"/>
                    </a:p>
                  </a:txBody>
                  <a:tcPr/>
                </a:tc>
              </a:tr>
              <a:tr h="378863">
                <a:tc>
                  <a:txBody>
                    <a:bodyPr/>
                    <a:lstStyle/>
                    <a:p>
                      <a:r>
                        <a:rPr lang="en-US" dirty="0" err="1" smtClean="0"/>
                        <a:t>preparationTime</a:t>
                      </a:r>
                      <a:endParaRPr lang="en-US" dirty="0"/>
                    </a:p>
                  </a:txBody>
                  <a:tcPr/>
                </a:tc>
                <a:tc>
                  <a:txBody>
                    <a:bodyPr/>
                    <a:lstStyle/>
                    <a:p>
                      <a:r>
                        <a:rPr lang="en-IN" dirty="0" smtClean="0"/>
                        <a:t>[25]</a:t>
                      </a:r>
                      <a:endParaRPr lang="en-US" dirty="0"/>
                    </a:p>
                  </a:txBody>
                  <a:tcPr/>
                </a:tc>
              </a:tr>
              <a:tr h="378863">
                <a:tc>
                  <a:txBody>
                    <a:bodyPr/>
                    <a:lstStyle/>
                    <a:p>
                      <a:r>
                        <a:rPr lang="en-US" dirty="0" err="1" smtClean="0"/>
                        <a:t>AmbianceScore</a:t>
                      </a:r>
                      <a:endParaRPr lang="en-US" dirty="0"/>
                    </a:p>
                  </a:txBody>
                  <a:tcPr/>
                </a:tc>
                <a:tc>
                  <a:txBody>
                    <a:bodyPr/>
                    <a:lstStyle/>
                    <a:p>
                      <a:r>
                        <a:rPr lang="en-IN" dirty="0" smtClean="0"/>
                        <a:t>[8]</a:t>
                      </a:r>
                      <a:endParaRPr lang="en-US" dirty="0"/>
                    </a:p>
                  </a:txBody>
                  <a:tcPr/>
                </a:tc>
              </a:tr>
              <a:tr h="378863">
                <a:tc>
                  <a:txBody>
                    <a:bodyPr/>
                    <a:lstStyle/>
                    <a:p>
                      <a:r>
                        <a:rPr lang="en-US" dirty="0" err="1" smtClean="0"/>
                        <a:t>PresentationScore</a:t>
                      </a:r>
                      <a:endParaRPr lang="en-US" dirty="0"/>
                    </a:p>
                  </a:txBody>
                  <a:tcPr/>
                </a:tc>
                <a:tc>
                  <a:txBody>
                    <a:bodyPr/>
                    <a:lstStyle/>
                    <a:p>
                      <a:r>
                        <a:rPr lang="en-IN" dirty="0" smtClean="0"/>
                        <a:t>[9]</a:t>
                      </a:r>
                      <a:endParaRPr lang="en-US" dirty="0"/>
                    </a:p>
                  </a:txBody>
                  <a:tcPr/>
                </a:tc>
              </a:tr>
              <a:tr h="378863">
                <a:tc>
                  <a:txBody>
                    <a:bodyPr/>
                    <a:lstStyle/>
                    <a:p>
                      <a:r>
                        <a:rPr lang="en-US" dirty="0" err="1" smtClean="0"/>
                        <a:t>SpicinessLevel</a:t>
                      </a:r>
                      <a:endParaRPr lang="en-US" dirty="0"/>
                    </a:p>
                  </a:txBody>
                  <a:tcPr/>
                </a:tc>
                <a:tc>
                  <a:txBody>
                    <a:bodyPr/>
                    <a:lstStyle/>
                    <a:p>
                      <a:r>
                        <a:rPr lang="en-IN" dirty="0" smtClean="0"/>
                        <a:t>[2]</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439718"/>
          </a:xfrm>
        </p:spPr>
        <p:txBody>
          <a:bodyPr>
            <a:normAutofit fontScale="90000"/>
          </a:bodyPr>
          <a:lstStyle/>
          <a:p>
            <a:r>
              <a:rPr lang="en-IN" dirty="0" smtClean="0"/>
              <a:t>CODE</a:t>
            </a:r>
            <a:endParaRPr lang="en-US" dirty="0"/>
          </a:p>
        </p:txBody>
      </p:sp>
      <p:pic>
        <p:nvPicPr>
          <p:cNvPr id="5" name="Content Placeholder 4" descr="code2.png"/>
          <p:cNvPicPr>
            <a:picLocks noGrp="1" noChangeAspect="1"/>
          </p:cNvPicPr>
          <p:nvPr>
            <p:ph idx="1"/>
          </p:nvPr>
        </p:nvPicPr>
        <p:blipFill>
          <a:blip r:embed="rId3" cstate="print"/>
          <a:stretch>
            <a:fillRect/>
          </a:stretch>
        </p:blipFill>
        <p:spPr>
          <a:xfrm>
            <a:off x="571472" y="785794"/>
            <a:ext cx="8001056" cy="607220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939784"/>
          </a:xfrm>
        </p:spPr>
        <p:txBody>
          <a:bodyPr/>
          <a:lstStyle/>
          <a:p>
            <a:r>
              <a:rPr lang="en-IN" dirty="0" smtClean="0"/>
              <a:t>OUTPUT</a:t>
            </a:r>
            <a:endParaRPr lang="en-US" dirty="0"/>
          </a:p>
        </p:txBody>
      </p:sp>
      <p:pic>
        <p:nvPicPr>
          <p:cNvPr id="5" name="Content Placeholder 4" descr="Screenshot (53).png"/>
          <p:cNvPicPr>
            <a:picLocks noGrp="1" noChangeAspect="1"/>
          </p:cNvPicPr>
          <p:nvPr>
            <p:ph idx="1"/>
          </p:nvPr>
        </p:nvPicPr>
        <p:blipFill>
          <a:blip r:embed="rId3"/>
          <a:stretch>
            <a:fillRect/>
          </a:stretch>
        </p:blipFill>
        <p:spPr>
          <a:xfrm>
            <a:off x="357159" y="1357298"/>
            <a:ext cx="8501122" cy="521497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RESULT AND DISCUSSION</a:t>
            </a:r>
            <a:endParaRPr lang="en-US" dirty="0"/>
          </a:p>
        </p:txBody>
      </p:sp>
      <p:sp>
        <p:nvSpPr>
          <p:cNvPr id="3" name="Content Placeholder 2"/>
          <p:cNvSpPr>
            <a:spLocks noGrp="1"/>
          </p:cNvSpPr>
          <p:nvPr>
            <p:ph idx="1"/>
          </p:nvPr>
        </p:nvSpPr>
        <p:spPr>
          <a:xfrm>
            <a:off x="457200" y="1600200"/>
            <a:ext cx="8229600" cy="4900634"/>
          </a:xfrm>
        </p:spPr>
        <p:txBody>
          <a:bodyPr>
            <a:normAutofit/>
          </a:bodyPr>
          <a:lstStyle/>
          <a:p>
            <a:pPr>
              <a:buNone/>
            </a:pPr>
            <a:r>
              <a:rPr lang="en-US" sz="2100" b="1" dirty="0" smtClean="0"/>
              <a:t> Predicted Food Quality:</a:t>
            </a:r>
            <a:endParaRPr lang="en-US" sz="2100" dirty="0" smtClean="0"/>
          </a:p>
          <a:p>
            <a:pPr>
              <a:buNone/>
            </a:pPr>
            <a:r>
              <a:rPr lang="en-US" sz="2100" dirty="0" smtClean="0"/>
              <a:t>      The model predicts the food quality for the provided input parameters:  7.77</a:t>
            </a:r>
          </a:p>
          <a:p>
            <a:pPr>
              <a:buNone/>
            </a:pPr>
            <a:r>
              <a:rPr lang="en-US" sz="2100" dirty="0" smtClean="0"/>
              <a:t>      Discussion on the practical implications of the predicted food quality in real world culinary scenarios.</a:t>
            </a:r>
          </a:p>
          <a:p>
            <a:pPr>
              <a:buNone/>
            </a:pPr>
            <a:r>
              <a:rPr lang="en-US" sz="2100" b="1" dirty="0" smtClean="0"/>
              <a:t> Discussion:</a:t>
            </a:r>
            <a:endParaRPr lang="en-US" sz="2100" dirty="0" smtClean="0"/>
          </a:p>
          <a:p>
            <a:pPr>
              <a:buNone/>
            </a:pPr>
            <a:r>
              <a:rPr lang="en-US" sz="2100" dirty="0" smtClean="0"/>
              <a:t>  &gt;&gt; Interpretation of the bar graph reveals areas where the model excels and potential  areas for refinement.</a:t>
            </a:r>
          </a:p>
          <a:p>
            <a:pPr>
              <a:buNone/>
            </a:pPr>
            <a:r>
              <a:rPr lang="en-US" sz="2100" dirty="0" smtClean="0"/>
              <a:t> &gt;&gt; Feature importance scores offer insights </a:t>
            </a:r>
          </a:p>
          <a:p>
            <a:pPr>
              <a:buNone/>
            </a:pPr>
            <a:r>
              <a:rPr lang="en-US" sz="2100" dirty="0" smtClean="0"/>
              <a:t>       into the key drivers of food quality predictions.</a:t>
            </a:r>
          </a:p>
          <a:p>
            <a:pPr>
              <a:buNone/>
            </a:pPr>
            <a:r>
              <a:rPr lang="en-US" sz="2100" dirty="0" smtClean="0"/>
              <a:t> &gt;&gt;The model's predictive capability is</a:t>
            </a:r>
          </a:p>
          <a:p>
            <a:pPr>
              <a:buNone/>
            </a:pPr>
            <a:r>
              <a:rPr lang="en-US" sz="2100" dirty="0" smtClean="0"/>
              <a:t>      discussed in the context of its  </a:t>
            </a:r>
          </a:p>
          <a:p>
            <a:pPr>
              <a:buNone/>
            </a:pPr>
            <a:r>
              <a:rPr lang="en-US" sz="2100" dirty="0" smtClean="0"/>
              <a:t>      application to diverse culinary scenarios.</a:t>
            </a:r>
          </a:p>
          <a:p>
            <a:endParaRPr lang="en-US" dirty="0"/>
          </a:p>
        </p:txBody>
      </p:sp>
      <p:pic>
        <p:nvPicPr>
          <p:cNvPr id="4" name="Picture 3" descr="download (2).jpeg"/>
          <p:cNvPicPr>
            <a:picLocks noChangeAspect="1"/>
          </p:cNvPicPr>
          <p:nvPr/>
        </p:nvPicPr>
        <p:blipFill>
          <a:blip r:embed="rId3"/>
          <a:stretch>
            <a:fillRect/>
          </a:stretch>
        </p:blipFill>
        <p:spPr>
          <a:xfrm>
            <a:off x="6286512" y="4357670"/>
            <a:ext cx="2647950" cy="2500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a:xfrm>
            <a:off x="457200" y="1428736"/>
            <a:ext cx="8229600" cy="4697427"/>
          </a:xfrm>
        </p:spPr>
        <p:txBody>
          <a:bodyPr>
            <a:normAutofit fontScale="55000" lnSpcReduction="20000"/>
          </a:bodyPr>
          <a:lstStyle/>
          <a:p>
            <a:pPr>
              <a:buNone/>
            </a:pPr>
            <a:r>
              <a:rPr lang="en-GB" b="1" dirty="0" smtClean="0"/>
              <a:t>Conclusion:</a:t>
            </a:r>
            <a:endParaRPr lang="en-GB" dirty="0" smtClean="0"/>
          </a:p>
          <a:p>
            <a:pPr>
              <a:buNone/>
            </a:pPr>
            <a:r>
              <a:rPr lang="en-GB" dirty="0" smtClean="0"/>
              <a:t>      Our exploration into predicting food quality using the </a:t>
            </a:r>
            <a:r>
              <a:rPr lang="en-GB" dirty="0" err="1" smtClean="0"/>
              <a:t>RandomForest</a:t>
            </a:r>
            <a:r>
              <a:rPr lang="en-GB" dirty="0" smtClean="0"/>
              <a:t> </a:t>
            </a:r>
            <a:r>
              <a:rPr lang="en-GB" dirty="0" err="1" smtClean="0"/>
              <a:t>Regressor</a:t>
            </a:r>
            <a:r>
              <a:rPr lang="en-GB" dirty="0" smtClean="0"/>
              <a:t> has given us valuable insights for the culinary arts. The model, trained on diverse data like ingredients and cooking time, showed promising predictions.</a:t>
            </a:r>
          </a:p>
          <a:p>
            <a:pPr>
              <a:buNone/>
            </a:pPr>
            <a:r>
              <a:rPr lang="en-GB" b="1" dirty="0" smtClean="0"/>
              <a:t>Key Findings:</a:t>
            </a:r>
            <a:endParaRPr lang="en-GB" dirty="0" smtClean="0"/>
          </a:p>
          <a:p>
            <a:pPr>
              <a:buNone/>
            </a:pPr>
            <a:r>
              <a:rPr lang="en-GB" dirty="0" smtClean="0"/>
              <a:t>      The model is pretty accurate, with low error and a high score on the test set.</a:t>
            </a:r>
          </a:p>
          <a:p>
            <a:pPr>
              <a:buNone/>
            </a:pPr>
            <a:r>
              <a:rPr lang="en-GB" dirty="0" smtClean="0"/>
              <a:t>       Ingredients, cooking time, and ambiance score play a big role in predicting food    quality.</a:t>
            </a:r>
          </a:p>
          <a:p>
            <a:pPr>
              <a:buNone/>
            </a:pPr>
            <a:r>
              <a:rPr lang="en-GB" dirty="0" smtClean="0"/>
              <a:t>       A bar graph visually showed how well the model predicted food quality compared  to the actual values.</a:t>
            </a:r>
          </a:p>
          <a:p>
            <a:pPr>
              <a:buNone/>
            </a:pPr>
            <a:r>
              <a:rPr lang="en-GB" b="1" dirty="0" smtClean="0"/>
              <a:t>Practical Implications:</a:t>
            </a:r>
            <a:endParaRPr lang="en-GB" dirty="0" smtClean="0"/>
          </a:p>
          <a:p>
            <a:pPr>
              <a:buNone/>
            </a:pPr>
            <a:r>
              <a:rPr lang="en-GB" dirty="0" smtClean="0"/>
              <a:t>       Chefs and food producers can use this model to improve recipes and cooking processes.</a:t>
            </a:r>
          </a:p>
          <a:p>
            <a:pPr>
              <a:buNone/>
            </a:pPr>
            <a:r>
              <a:rPr lang="en-GB" dirty="0" smtClean="0"/>
              <a:t>       Knowing which features matter most helps chefs focus on what makes a dish taste great.</a:t>
            </a:r>
          </a:p>
          <a:p>
            <a:endParaRPr lang="en-US" dirty="0"/>
          </a:p>
        </p:txBody>
      </p:sp>
      <p:pic>
        <p:nvPicPr>
          <p:cNvPr id="4" name="Picture 3" descr="creative-colorful-conclusion-text-design-written-in-english-language-vector-illustration-700-225929921.jpg"/>
          <p:cNvPicPr>
            <a:picLocks noChangeAspect="1"/>
          </p:cNvPicPr>
          <p:nvPr/>
        </p:nvPicPr>
        <p:blipFill>
          <a:blip r:embed="rId3"/>
          <a:stretch>
            <a:fillRect/>
          </a:stretch>
        </p:blipFill>
        <p:spPr>
          <a:xfrm>
            <a:off x="3786182" y="5572116"/>
            <a:ext cx="5357818" cy="12858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FUTURE WORK</a:t>
            </a:r>
            <a:endParaRPr lang="en-US" dirty="0"/>
          </a:p>
        </p:txBody>
      </p:sp>
      <p:sp>
        <p:nvSpPr>
          <p:cNvPr id="3" name="Content Placeholder 2"/>
          <p:cNvSpPr>
            <a:spLocks noGrp="1"/>
          </p:cNvSpPr>
          <p:nvPr>
            <p:ph idx="1"/>
          </p:nvPr>
        </p:nvSpPr>
        <p:spPr>
          <a:xfrm>
            <a:off x="457200" y="1600200"/>
            <a:ext cx="8229600" cy="4900634"/>
          </a:xfrm>
        </p:spPr>
        <p:txBody>
          <a:bodyPr>
            <a:normAutofit fontScale="70000" lnSpcReduction="20000"/>
          </a:bodyPr>
          <a:lstStyle/>
          <a:p>
            <a:pPr>
              <a:buNone/>
            </a:pPr>
            <a:r>
              <a:rPr lang="en-GB" b="1" dirty="0" smtClean="0"/>
              <a:t>Future Work:</a:t>
            </a:r>
            <a:endParaRPr lang="en-GB" dirty="0" smtClean="0"/>
          </a:p>
          <a:p>
            <a:pPr>
              <a:buNone/>
            </a:pPr>
            <a:r>
              <a:rPr lang="en-GB" b="1" dirty="0" smtClean="0"/>
              <a:t>Model Refinement:</a:t>
            </a:r>
            <a:endParaRPr lang="en-GB" dirty="0" smtClean="0"/>
          </a:p>
          <a:p>
            <a:pPr>
              <a:buNone/>
            </a:pPr>
            <a:r>
              <a:rPr lang="en-GB" dirty="0" smtClean="0"/>
              <a:t>     We plan to make the model better by using more diverse datasets with different cuisines.</a:t>
            </a:r>
          </a:p>
          <a:p>
            <a:pPr>
              <a:buNone/>
            </a:pPr>
            <a:r>
              <a:rPr lang="en-GB" dirty="0" smtClean="0"/>
              <a:t>      Adjusting settings and trying more advanced techniques can improve accuracy.</a:t>
            </a:r>
          </a:p>
          <a:p>
            <a:pPr>
              <a:buNone/>
            </a:pPr>
            <a:r>
              <a:rPr lang="en-GB" b="1" dirty="0" smtClean="0"/>
              <a:t>Real-Time Data:</a:t>
            </a:r>
            <a:endParaRPr lang="en-GB" dirty="0" smtClean="0"/>
          </a:p>
          <a:p>
            <a:pPr>
              <a:buNone/>
            </a:pPr>
            <a:r>
              <a:rPr lang="en-GB" dirty="0" smtClean="0"/>
              <a:t>     Adding data from sensors and customer feedback can make the model adapt to changing preferences.</a:t>
            </a:r>
          </a:p>
          <a:p>
            <a:pPr>
              <a:buNone/>
            </a:pPr>
            <a:r>
              <a:rPr lang="en-GB" b="1" dirty="0" smtClean="0"/>
              <a:t>Personalized Recommendations:</a:t>
            </a:r>
            <a:endParaRPr lang="en-GB" dirty="0" smtClean="0"/>
          </a:p>
          <a:p>
            <a:pPr>
              <a:buNone/>
            </a:pPr>
            <a:r>
              <a:rPr lang="en-GB" dirty="0" smtClean="0"/>
              <a:t>      Expanding the model to give personalized recipe suggestions based on individual tastes is an exciting next step.</a:t>
            </a:r>
          </a:p>
          <a:p>
            <a:pPr>
              <a:buNone/>
            </a:pPr>
            <a:r>
              <a:rPr lang="en-GB" dirty="0" smtClean="0"/>
              <a:t>      Listening to user feedback helps us make the model better over time.</a:t>
            </a:r>
          </a:p>
          <a:p>
            <a:endParaRPr lang="en-US" dirty="0"/>
          </a:p>
        </p:txBody>
      </p:sp>
      <p:pic>
        <p:nvPicPr>
          <p:cNvPr id="4" name="Picture 3" descr="download (3).jpeg"/>
          <p:cNvPicPr>
            <a:picLocks noChangeAspect="1"/>
          </p:cNvPicPr>
          <p:nvPr/>
        </p:nvPicPr>
        <p:blipFill>
          <a:blip r:embed="rId3"/>
          <a:stretch>
            <a:fillRect/>
          </a:stretch>
        </p:blipFill>
        <p:spPr>
          <a:xfrm>
            <a:off x="6515100" y="0"/>
            <a:ext cx="2628900" cy="1733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FUTURE WORK</a:t>
            </a:r>
            <a:endParaRPr lang="en-US" dirty="0"/>
          </a:p>
        </p:txBody>
      </p:sp>
      <p:sp>
        <p:nvSpPr>
          <p:cNvPr id="3" name="Content Placeholder 2"/>
          <p:cNvSpPr>
            <a:spLocks noGrp="1"/>
          </p:cNvSpPr>
          <p:nvPr>
            <p:ph idx="1"/>
          </p:nvPr>
        </p:nvSpPr>
        <p:spPr>
          <a:xfrm>
            <a:off x="457200" y="1214422"/>
            <a:ext cx="8229600" cy="4911741"/>
          </a:xfrm>
        </p:spPr>
        <p:txBody>
          <a:bodyPr>
            <a:normAutofit lnSpcReduction="10000"/>
          </a:bodyPr>
          <a:lstStyle/>
          <a:p>
            <a:pPr>
              <a:buNone/>
            </a:pPr>
            <a:r>
              <a:rPr lang="en-GB" sz="2000" b="1" dirty="0" smtClean="0"/>
              <a:t>Collaboration with Culinary Experts:</a:t>
            </a:r>
            <a:endParaRPr lang="en-GB" sz="2000" dirty="0" smtClean="0"/>
          </a:p>
          <a:p>
            <a:pPr>
              <a:buNone/>
            </a:pPr>
            <a:r>
              <a:rPr lang="en-GB" sz="2000" dirty="0" smtClean="0"/>
              <a:t>    Working with chefs and food experts can give us qualitative insights that go beyond just numbers.</a:t>
            </a:r>
          </a:p>
          <a:p>
            <a:pPr>
              <a:buNone/>
            </a:pPr>
            <a:r>
              <a:rPr lang="en-GB" sz="2000" b="1" dirty="0" smtClean="0"/>
              <a:t>Exploring Advanced Algorithms:</a:t>
            </a:r>
            <a:endParaRPr lang="en-GB" sz="2000" dirty="0" smtClean="0"/>
          </a:p>
          <a:p>
            <a:pPr>
              <a:buNone/>
            </a:pPr>
            <a:r>
              <a:rPr lang="en-GB" sz="2000" dirty="0" smtClean="0"/>
              <a:t>     Trying out advanced machine learning methods, like deep learning, might uncover new patterns in the data.</a:t>
            </a:r>
          </a:p>
          <a:p>
            <a:pPr>
              <a:buNone/>
            </a:pPr>
            <a:r>
              <a:rPr lang="en-GB" sz="2000" b="1" dirty="0" smtClean="0"/>
              <a:t>Vision:</a:t>
            </a:r>
            <a:endParaRPr lang="en-GB" sz="2000" dirty="0" smtClean="0"/>
          </a:p>
          <a:p>
            <a:pPr>
              <a:buNone/>
            </a:pPr>
            <a:r>
              <a:rPr lang="en-GB" sz="2000" dirty="0" smtClean="0"/>
              <a:t>  Our goal is to blend data science with </a:t>
            </a:r>
          </a:p>
          <a:p>
            <a:pPr>
              <a:buNone/>
            </a:pPr>
            <a:r>
              <a:rPr lang="en-GB" sz="2000" dirty="0" smtClean="0"/>
              <a:t>  culinary arts, making predictive </a:t>
            </a:r>
            <a:r>
              <a:rPr lang="en-GB" sz="2000" dirty="0" err="1" smtClean="0"/>
              <a:t>modeling</a:t>
            </a:r>
            <a:r>
              <a:rPr lang="en-GB" sz="2000" dirty="0" smtClean="0"/>
              <a:t> </a:t>
            </a:r>
          </a:p>
          <a:p>
            <a:pPr>
              <a:buNone/>
            </a:pPr>
            <a:r>
              <a:rPr lang="en-GB" sz="2000" dirty="0" smtClean="0"/>
              <a:t>  creative part of cooking. As we refine our </a:t>
            </a:r>
          </a:p>
          <a:p>
            <a:pPr>
              <a:buNone/>
            </a:pPr>
            <a:r>
              <a:rPr lang="en-GB" sz="2000" dirty="0" smtClean="0"/>
              <a:t>  models, we want to give chefs and food </a:t>
            </a:r>
          </a:p>
          <a:p>
            <a:pPr>
              <a:buNone/>
            </a:pPr>
            <a:r>
              <a:rPr lang="en-GB" sz="2000" dirty="0" smtClean="0"/>
              <a:t>  enthusiasts tools that not only improve </a:t>
            </a:r>
          </a:p>
          <a:p>
            <a:pPr>
              <a:buNone/>
            </a:pPr>
            <a:r>
              <a:rPr lang="en-GB" sz="2000" dirty="0" smtClean="0"/>
              <a:t>  dishes but also spark innovation in the</a:t>
            </a:r>
          </a:p>
          <a:p>
            <a:pPr>
              <a:buNone/>
            </a:pPr>
            <a:r>
              <a:rPr lang="en-GB" sz="2000" dirty="0" smtClean="0"/>
              <a:t>  culinary world.</a:t>
            </a:r>
          </a:p>
          <a:p>
            <a:pPr>
              <a:buNone/>
            </a:pPr>
            <a:endParaRPr lang="en-GB" sz="2800" dirty="0" smtClean="0"/>
          </a:p>
          <a:p>
            <a:pPr>
              <a:buNone/>
            </a:pPr>
            <a:endParaRPr lang="en-GB" sz="2800" dirty="0" smtClean="0"/>
          </a:p>
          <a:p>
            <a:pPr>
              <a:buNone/>
            </a:pPr>
            <a:endParaRPr lang="en-GB" sz="2800" dirty="0" smtClean="0"/>
          </a:p>
          <a:p>
            <a:pPr>
              <a:buNone/>
            </a:pPr>
            <a:endParaRPr lang="en-GB" sz="2800" dirty="0" smtClean="0"/>
          </a:p>
          <a:p>
            <a:pPr>
              <a:buNone/>
            </a:pPr>
            <a:endParaRPr lang="en-GB" sz="2800" dirty="0" smtClean="0"/>
          </a:p>
          <a:p>
            <a:pPr>
              <a:buNone/>
            </a:pPr>
            <a:endParaRPr lang="en-GB" sz="2800" dirty="0" smtClean="0"/>
          </a:p>
          <a:p>
            <a:pPr>
              <a:buNone/>
            </a:pPr>
            <a:endParaRPr lang="en-GB" dirty="0" smtClean="0"/>
          </a:p>
          <a:p>
            <a:pPr>
              <a:buNone/>
            </a:pPr>
            <a:endParaRPr lang="en-GB" dirty="0" smtClean="0"/>
          </a:p>
          <a:p>
            <a:pPr>
              <a:buNone/>
            </a:pPr>
            <a:endParaRPr lang="en-GB" dirty="0" smtClean="0"/>
          </a:p>
          <a:p>
            <a:pPr>
              <a:buNone/>
            </a:pPr>
            <a:endParaRPr lang="en-GB" dirty="0" smtClean="0"/>
          </a:p>
          <a:p>
            <a:pPr>
              <a:buNone/>
            </a:pPr>
            <a:endParaRPr lang="en-GB" dirty="0" smtClean="0"/>
          </a:p>
          <a:p>
            <a:endParaRPr lang="en-US" dirty="0"/>
          </a:p>
        </p:txBody>
      </p:sp>
      <p:pic>
        <p:nvPicPr>
          <p:cNvPr id="4" name="Picture 3" descr="1-s2.0-S1878450X22000580-ga1.jpg"/>
          <p:cNvPicPr>
            <a:picLocks noChangeAspect="1"/>
          </p:cNvPicPr>
          <p:nvPr/>
        </p:nvPicPr>
        <p:blipFill>
          <a:blip r:embed="rId3"/>
          <a:stretch>
            <a:fillRect/>
          </a:stretch>
        </p:blipFill>
        <p:spPr>
          <a:xfrm>
            <a:off x="5072066" y="3500438"/>
            <a:ext cx="4071934" cy="33575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 (1).jpe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OUTLINE</a:t>
            </a:r>
            <a:endParaRPr lang="en-US" dirty="0"/>
          </a:p>
        </p:txBody>
      </p:sp>
      <p:graphicFrame>
        <p:nvGraphicFramePr>
          <p:cNvPr id="9" name="Content Placeholder 8"/>
          <p:cNvGraphicFramePr>
            <a:graphicFrameLocks noGrp="1"/>
          </p:cNvGraphicFramePr>
          <p:nvPr>
            <p:ph idx="1"/>
          </p:nvPr>
        </p:nvGraphicFramePr>
        <p:xfrm>
          <a:off x="457200" y="1357298"/>
          <a:ext cx="8229600" cy="5214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INTRODUCTION</a:t>
            </a:r>
            <a:endParaRPr lang="en-US" dirty="0"/>
          </a:p>
        </p:txBody>
      </p:sp>
      <p:sp>
        <p:nvSpPr>
          <p:cNvPr id="6" name="Content Placeholder 5"/>
          <p:cNvSpPr>
            <a:spLocks noGrp="1"/>
          </p:cNvSpPr>
          <p:nvPr>
            <p:ph idx="1"/>
          </p:nvPr>
        </p:nvSpPr>
        <p:spPr/>
        <p:txBody>
          <a:bodyPr/>
          <a:lstStyle/>
          <a:p>
            <a:r>
              <a:rPr lang="en-GB" sz="2400" dirty="0" smtClean="0"/>
              <a:t>In the cooking and food industry, it's tricky to always make really good food. People want food to taste great every time they eat it. To do this, we need to find new ways beyond the usual ways of cooking. This is where machine learning comes in. It's like using smart technology to predict and make sure the food turns out amazing every time</a:t>
            </a:r>
            <a:r>
              <a:rPr lang="en-GB" dirty="0" smtClean="0"/>
              <a:t>.</a:t>
            </a:r>
          </a:p>
          <a:p>
            <a:pPr>
              <a:buNone/>
            </a:pPr>
            <a:endParaRPr lang="en-US" dirty="0"/>
          </a:p>
        </p:txBody>
      </p:sp>
      <p:pic>
        <p:nvPicPr>
          <p:cNvPr id="22" name="Picture 21" descr="images (2).jpeg"/>
          <p:cNvPicPr>
            <a:picLocks noChangeAspect="1"/>
          </p:cNvPicPr>
          <p:nvPr/>
        </p:nvPicPr>
        <p:blipFill>
          <a:blip r:embed="rId3"/>
          <a:stretch>
            <a:fillRect/>
          </a:stretch>
        </p:blipFill>
        <p:spPr>
          <a:xfrm>
            <a:off x="4500562" y="4143380"/>
            <a:ext cx="4286280" cy="22955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IN" dirty="0" smtClean="0"/>
              <a:t>PROBLEM STATEMENT</a:t>
            </a:r>
            <a:endParaRPr lang="en-US" dirty="0"/>
          </a:p>
        </p:txBody>
      </p:sp>
      <p:sp>
        <p:nvSpPr>
          <p:cNvPr id="3" name="Content Placeholder 2"/>
          <p:cNvSpPr>
            <a:spLocks noGrp="1"/>
          </p:cNvSpPr>
          <p:nvPr>
            <p:ph idx="1"/>
          </p:nvPr>
        </p:nvSpPr>
        <p:spPr/>
        <p:txBody>
          <a:bodyPr>
            <a:normAutofit/>
          </a:bodyPr>
          <a:lstStyle/>
          <a:p>
            <a:r>
              <a:rPr lang="en-GB" sz="2400" dirty="0" smtClean="0"/>
              <a:t>Cooking has a big challenge. People's tastes change, and there are many things that affect how good the food is. Chefs and food makers have a tough job of not just making good food but making it even better each time. The usual ways of cooking and making recipes sometimes don't work well with the complex tastes people have nowadays. So, we need a new way to make sure the food is always fantastic.</a:t>
            </a:r>
            <a:endParaRPr lang="en-US" sz="2400" dirty="0"/>
          </a:p>
        </p:txBody>
      </p:sp>
      <p:pic>
        <p:nvPicPr>
          <p:cNvPr id="6" name="Picture 5" descr="download (1).jpeg"/>
          <p:cNvPicPr>
            <a:picLocks noChangeAspect="1"/>
          </p:cNvPicPr>
          <p:nvPr/>
        </p:nvPicPr>
        <p:blipFill>
          <a:blip r:embed="rId3"/>
          <a:stretch>
            <a:fillRect/>
          </a:stretch>
        </p:blipFill>
        <p:spPr>
          <a:xfrm>
            <a:off x="4929190" y="4286256"/>
            <a:ext cx="3571900" cy="2286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IN" dirty="0" smtClean="0"/>
              <a:t>METHODOLOGY</a:t>
            </a:r>
            <a:endParaRPr lang="en-US" dirty="0"/>
          </a:p>
        </p:txBody>
      </p:sp>
      <p:sp>
        <p:nvSpPr>
          <p:cNvPr id="7" name="Content Placeholder 6"/>
          <p:cNvSpPr>
            <a:spLocks noGrp="1"/>
          </p:cNvSpPr>
          <p:nvPr>
            <p:ph idx="1"/>
          </p:nvPr>
        </p:nvSpPr>
        <p:spPr/>
        <p:txBody>
          <a:bodyPr>
            <a:normAutofit/>
          </a:bodyPr>
          <a:lstStyle/>
          <a:p>
            <a:r>
              <a:rPr lang="en-US" sz="2400" dirty="0" smtClean="0"/>
              <a:t>Our methodology revolves around utilizing a </a:t>
            </a:r>
            <a:r>
              <a:rPr lang="en-US" sz="2400" dirty="0" err="1" smtClean="0"/>
              <a:t>RandomForest</a:t>
            </a:r>
            <a:r>
              <a:rPr lang="en-US" sz="2400" dirty="0" smtClean="0"/>
              <a:t> </a:t>
            </a:r>
            <a:r>
              <a:rPr lang="en-US" sz="2400" dirty="0" err="1" smtClean="0"/>
              <a:t>Regressor</a:t>
            </a:r>
            <a:r>
              <a:rPr lang="en-US" sz="2400" dirty="0" smtClean="0"/>
              <a:t>, a robust machine learning algorithm, to predict food quality based on a set of carefully chosen features</a:t>
            </a:r>
          </a:p>
          <a:p>
            <a:r>
              <a:rPr lang="en-US" sz="2400" dirty="0" smtClean="0"/>
              <a:t>The workflow involves :</a:t>
            </a:r>
          </a:p>
          <a:p>
            <a:pPr>
              <a:buNone/>
            </a:pPr>
            <a:r>
              <a:rPr lang="en-US" sz="2400" dirty="0" smtClean="0"/>
              <a:t>     1)data preprocessing</a:t>
            </a:r>
          </a:p>
          <a:p>
            <a:pPr>
              <a:buNone/>
            </a:pPr>
            <a:r>
              <a:rPr lang="en-US" sz="2400" dirty="0" smtClean="0"/>
              <a:t>     2)model training</a:t>
            </a:r>
          </a:p>
          <a:p>
            <a:pPr>
              <a:buNone/>
            </a:pPr>
            <a:r>
              <a:rPr lang="en-US" sz="2400" dirty="0" smtClean="0"/>
              <a:t>     3) evaluation</a:t>
            </a:r>
          </a:p>
          <a:p>
            <a:pPr>
              <a:buNone/>
            </a:pPr>
            <a:r>
              <a:rPr lang="en-US" sz="2400" dirty="0" smtClean="0"/>
              <a:t>     4)application to predict food quality </a:t>
            </a:r>
          </a:p>
          <a:p>
            <a:pPr>
              <a:buNone/>
            </a:pPr>
            <a:r>
              <a:rPr lang="en-US" sz="2400" dirty="0" smtClean="0"/>
              <a:t>         for new input parameters.</a:t>
            </a:r>
          </a:p>
          <a:p>
            <a:endParaRPr lang="en-US" sz="2400" dirty="0" smtClean="0"/>
          </a:p>
          <a:p>
            <a:pPr>
              <a:buNone/>
            </a:pPr>
            <a:endParaRPr lang="en-US" sz="2400" dirty="0"/>
          </a:p>
        </p:txBody>
      </p:sp>
      <p:pic>
        <p:nvPicPr>
          <p:cNvPr id="8" name="Picture 7" descr="1_6r7FJCznsio0uEdcWz5ypw.png"/>
          <p:cNvPicPr>
            <a:picLocks noChangeAspect="1"/>
          </p:cNvPicPr>
          <p:nvPr/>
        </p:nvPicPr>
        <p:blipFill>
          <a:blip r:embed="rId3"/>
          <a:stretch>
            <a:fillRect/>
          </a:stretch>
        </p:blipFill>
        <p:spPr>
          <a:xfrm>
            <a:off x="5334476" y="2857496"/>
            <a:ext cx="3809524" cy="3571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274638"/>
            <a:ext cx="8229600" cy="1082660"/>
          </a:xfrm>
        </p:spPr>
        <p:txBody>
          <a:bodyPr/>
          <a:lstStyle/>
          <a:p>
            <a:r>
              <a:rPr lang="en-IN" dirty="0" smtClean="0"/>
              <a:t>METHODOLOGY</a:t>
            </a:r>
            <a:endParaRPr lang="en-US" dirty="0"/>
          </a:p>
        </p:txBody>
      </p:sp>
      <p:sp>
        <p:nvSpPr>
          <p:cNvPr id="3" name="Content Placeholder 2"/>
          <p:cNvSpPr>
            <a:spLocks noGrp="1"/>
          </p:cNvSpPr>
          <p:nvPr>
            <p:ph idx="1"/>
          </p:nvPr>
        </p:nvSpPr>
        <p:spPr>
          <a:xfrm>
            <a:off x="457200" y="1214422"/>
            <a:ext cx="8229600" cy="5286412"/>
          </a:xfrm>
        </p:spPr>
        <p:txBody>
          <a:bodyPr>
            <a:noAutofit/>
          </a:bodyPr>
          <a:lstStyle/>
          <a:p>
            <a:r>
              <a:rPr lang="en-GB" sz="2000" b="1" dirty="0" smtClean="0"/>
              <a:t>Data Collection and </a:t>
            </a:r>
            <a:r>
              <a:rPr lang="en-GB" sz="2000" b="1" dirty="0" err="1" smtClean="0"/>
              <a:t>Preprocessing</a:t>
            </a:r>
            <a:r>
              <a:rPr lang="en-GB" sz="2000" b="1" dirty="0" smtClean="0"/>
              <a:t>:</a:t>
            </a:r>
          </a:p>
          <a:p>
            <a:pPr>
              <a:buNone/>
            </a:pPr>
            <a:r>
              <a:rPr lang="en-GB" sz="2000" b="1" dirty="0" smtClean="0"/>
              <a:t>     1. Data Collection:</a:t>
            </a:r>
          </a:p>
          <a:p>
            <a:pPr>
              <a:buNone/>
            </a:pPr>
            <a:r>
              <a:rPr lang="en-GB" sz="2000" dirty="0" smtClean="0"/>
              <a:t>     Collect a diverse dataset with information like ingredients,  cooking  time, spices, ambiance score, presentation score, spiciness  level, and overall satisfaction.</a:t>
            </a:r>
          </a:p>
          <a:p>
            <a:pPr>
              <a:buNone/>
            </a:pPr>
            <a:r>
              <a:rPr lang="en-GB" sz="2000" dirty="0" smtClean="0"/>
              <a:t>     Ensure data is reliable, fixing any missing or inconsistent values.</a:t>
            </a:r>
          </a:p>
          <a:p>
            <a:pPr>
              <a:buNone/>
            </a:pPr>
            <a:r>
              <a:rPr lang="en-GB" sz="2000" b="1" dirty="0" smtClean="0"/>
              <a:t>     2. Feature Engineering:</a:t>
            </a:r>
          </a:p>
          <a:p>
            <a:pPr>
              <a:buNone/>
            </a:pPr>
            <a:r>
              <a:rPr lang="en-GB" sz="2000" dirty="0" smtClean="0"/>
              <a:t>      Create new features if necessary, like a total taste score.</a:t>
            </a:r>
          </a:p>
          <a:p>
            <a:pPr>
              <a:buNone/>
            </a:pPr>
            <a:r>
              <a:rPr lang="en-GB" sz="2000" dirty="0" smtClean="0"/>
              <a:t>      Adjust numerical features to make sure they're on the same scale.</a:t>
            </a:r>
          </a:p>
          <a:p>
            <a:pPr>
              <a:buNone/>
            </a:pPr>
            <a:r>
              <a:rPr lang="en-GB" sz="2000" dirty="0" smtClean="0"/>
              <a:t>     </a:t>
            </a:r>
            <a:r>
              <a:rPr lang="en-GB" sz="2000" b="1" dirty="0" smtClean="0"/>
              <a:t>3. Data Splitting:</a:t>
            </a:r>
          </a:p>
          <a:p>
            <a:pPr>
              <a:buNone/>
            </a:pPr>
            <a:r>
              <a:rPr lang="en-GB" sz="2000" dirty="0" smtClean="0"/>
              <a:t>     Divide the dataset into training (80%) and testing (20%) using the </a:t>
            </a:r>
            <a:r>
              <a:rPr lang="en-GB" sz="2000" dirty="0" err="1" smtClean="0"/>
              <a:t>train_test_split</a:t>
            </a:r>
            <a:r>
              <a:rPr lang="en-GB" sz="2000" dirty="0" smtClean="0"/>
              <a:t> function.</a:t>
            </a:r>
          </a:p>
          <a:p>
            <a:endParaRPr lang="en-GB" sz="2200" dirty="0" smtClean="0"/>
          </a:p>
        </p:txBody>
      </p:sp>
      <p:pic>
        <p:nvPicPr>
          <p:cNvPr id="6" name="Picture 5" descr="1_MTWLp_V79poGSZ9W1bHGZA.png"/>
          <p:cNvPicPr>
            <a:picLocks noChangeAspect="1"/>
          </p:cNvPicPr>
          <p:nvPr/>
        </p:nvPicPr>
        <p:blipFill>
          <a:blip r:embed="rId3" cstate="print"/>
          <a:stretch>
            <a:fillRect/>
          </a:stretch>
        </p:blipFill>
        <p:spPr>
          <a:xfrm>
            <a:off x="6429388" y="5214950"/>
            <a:ext cx="2714612" cy="1643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a:xfrm>
            <a:off x="457200" y="1142984"/>
            <a:ext cx="8229600" cy="4983179"/>
          </a:xfrm>
        </p:spPr>
        <p:txBody>
          <a:bodyPr>
            <a:normAutofit fontScale="25000" lnSpcReduction="20000"/>
          </a:bodyPr>
          <a:lstStyle/>
          <a:p>
            <a:pPr>
              <a:buNone/>
            </a:pPr>
            <a:r>
              <a:rPr lang="en-GB" sz="8000" b="1" dirty="0" smtClean="0"/>
              <a:t>   Model Selection and Training:</a:t>
            </a:r>
          </a:p>
          <a:p>
            <a:pPr>
              <a:buNone/>
            </a:pPr>
            <a:r>
              <a:rPr lang="en-GB" sz="8000" dirty="0" smtClean="0"/>
              <a:t>      </a:t>
            </a:r>
            <a:r>
              <a:rPr lang="en-GB" sz="8000" b="1" dirty="0" smtClean="0"/>
              <a:t>1. </a:t>
            </a:r>
            <a:r>
              <a:rPr lang="en-GB" sz="8000" b="1" dirty="0" err="1" smtClean="0"/>
              <a:t>RandomForest</a:t>
            </a:r>
            <a:r>
              <a:rPr lang="en-GB" sz="8000" b="1" dirty="0" smtClean="0"/>
              <a:t> </a:t>
            </a:r>
            <a:r>
              <a:rPr lang="en-GB" sz="8000" b="1" dirty="0" err="1" smtClean="0"/>
              <a:t>Regressor</a:t>
            </a:r>
            <a:r>
              <a:rPr lang="en-GB" sz="8000" b="1" dirty="0" smtClean="0"/>
              <a:t>:</a:t>
            </a:r>
          </a:p>
          <a:p>
            <a:pPr>
              <a:buNone/>
            </a:pPr>
            <a:r>
              <a:rPr lang="en-GB" sz="8000" dirty="0" smtClean="0"/>
              <a:t>       Choose this model for its ability to handle complex relationships and provide insights into feature importance.</a:t>
            </a:r>
          </a:p>
          <a:p>
            <a:pPr>
              <a:buNone/>
            </a:pPr>
            <a:r>
              <a:rPr lang="en-GB" sz="8000" dirty="0" smtClean="0"/>
              <a:t>        Start with 100 decision trees for a strong ensemble learning.</a:t>
            </a:r>
          </a:p>
          <a:p>
            <a:pPr>
              <a:buNone/>
            </a:pPr>
            <a:r>
              <a:rPr lang="en-GB" sz="8000" dirty="0" smtClean="0"/>
              <a:t>       </a:t>
            </a:r>
            <a:r>
              <a:rPr lang="en-GB" sz="8000" b="1" dirty="0" smtClean="0"/>
              <a:t>2. Model Training:</a:t>
            </a:r>
          </a:p>
          <a:p>
            <a:pPr>
              <a:buNone/>
            </a:pPr>
            <a:r>
              <a:rPr lang="en-GB" sz="8000" dirty="0" smtClean="0"/>
              <a:t>        Train the </a:t>
            </a:r>
            <a:r>
              <a:rPr lang="en-GB" sz="8000" dirty="0" err="1" smtClean="0"/>
              <a:t>RandomForest</a:t>
            </a:r>
            <a:r>
              <a:rPr lang="en-GB" sz="8000" dirty="0" smtClean="0"/>
              <a:t> </a:t>
            </a:r>
            <a:r>
              <a:rPr lang="en-GB" sz="8000" dirty="0" err="1" smtClean="0"/>
              <a:t>Regressor</a:t>
            </a:r>
            <a:r>
              <a:rPr lang="en-GB" sz="8000" dirty="0" smtClean="0"/>
              <a:t> on the training data using the fit() function.</a:t>
            </a:r>
          </a:p>
          <a:p>
            <a:pPr>
              <a:buNone/>
            </a:pPr>
            <a:r>
              <a:rPr lang="en-GB" sz="8000" dirty="0" smtClean="0"/>
              <a:t>        </a:t>
            </a:r>
            <a:r>
              <a:rPr lang="en-GB" sz="8000" b="1" dirty="0" smtClean="0"/>
              <a:t>Model Evaluation:</a:t>
            </a:r>
          </a:p>
          <a:p>
            <a:pPr>
              <a:buNone/>
            </a:pPr>
            <a:r>
              <a:rPr lang="en-GB" sz="8000" dirty="0" smtClean="0"/>
              <a:t>       </a:t>
            </a:r>
            <a:r>
              <a:rPr lang="en-GB" sz="8000" b="1" dirty="0" smtClean="0"/>
              <a:t>1.Predictions on Test Set:</a:t>
            </a:r>
          </a:p>
          <a:p>
            <a:pPr>
              <a:buNone/>
            </a:pPr>
            <a:r>
              <a:rPr lang="en-GB" sz="8000" dirty="0" smtClean="0"/>
              <a:t>        Use the trained model to predict food quality</a:t>
            </a:r>
          </a:p>
          <a:p>
            <a:pPr>
              <a:buNone/>
            </a:pPr>
            <a:r>
              <a:rPr lang="en-GB" sz="8000" dirty="0" smtClean="0"/>
              <a:t>        on the test set (</a:t>
            </a:r>
            <a:r>
              <a:rPr lang="en-GB" sz="8000" dirty="0" err="1" smtClean="0"/>
              <a:t>X_test</a:t>
            </a:r>
            <a:r>
              <a:rPr lang="en-GB" sz="8000" dirty="0" smtClean="0"/>
              <a:t>).</a:t>
            </a:r>
          </a:p>
          <a:p>
            <a:pPr>
              <a:buNone/>
            </a:pPr>
            <a:r>
              <a:rPr lang="en-GB" sz="8000" dirty="0" smtClean="0"/>
              <a:t>         Get predicted food quality values (</a:t>
            </a:r>
            <a:r>
              <a:rPr lang="en-GB" sz="8000" dirty="0" err="1" smtClean="0"/>
              <a:t>y_pred</a:t>
            </a:r>
            <a:r>
              <a:rPr lang="en-GB" sz="8000" dirty="0" smtClean="0"/>
              <a:t>).</a:t>
            </a:r>
          </a:p>
          <a:p>
            <a:pPr>
              <a:buNone/>
            </a:pPr>
            <a:r>
              <a:rPr lang="en-GB" sz="8000" b="1" dirty="0" smtClean="0"/>
              <a:t>        2. Evaluation Metrics:</a:t>
            </a:r>
          </a:p>
          <a:p>
            <a:pPr>
              <a:buNone/>
            </a:pPr>
            <a:r>
              <a:rPr lang="en-GB" sz="8000" b="1" dirty="0" smtClean="0"/>
              <a:t>        </a:t>
            </a:r>
            <a:r>
              <a:rPr lang="en-GB" sz="8000" dirty="0" smtClean="0"/>
              <a:t> Calculate Mean Squared Error (MSE) and </a:t>
            </a:r>
          </a:p>
          <a:p>
            <a:pPr>
              <a:buNone/>
            </a:pPr>
            <a:r>
              <a:rPr lang="en-GB" sz="8000" dirty="0" smtClean="0"/>
              <a:t>         R-squared (R2) scores to see how well  the</a:t>
            </a:r>
          </a:p>
          <a:p>
            <a:pPr>
              <a:buNone/>
            </a:pPr>
            <a:r>
              <a:rPr lang="en-GB" sz="8000" dirty="0" smtClean="0"/>
              <a:t>          model predicts.</a:t>
            </a:r>
          </a:p>
          <a:p>
            <a:pPr>
              <a:buNone/>
            </a:pPr>
            <a:r>
              <a:rPr lang="en-GB" sz="8000" dirty="0" smtClean="0"/>
              <a:t>         Analyze these metrics to understand the model's</a:t>
            </a:r>
          </a:p>
          <a:p>
            <a:pPr>
              <a:buNone/>
            </a:pPr>
            <a:r>
              <a:rPr lang="en-GB" sz="8000" dirty="0" smtClean="0"/>
              <a:t>          accuracy in capturing food quality variance.</a:t>
            </a:r>
          </a:p>
          <a:p>
            <a:endParaRPr lang="en-GB" sz="7200" dirty="0" smtClean="0"/>
          </a:p>
          <a:p>
            <a:pPr>
              <a:buNone/>
            </a:pPr>
            <a:endParaRPr lang="en-US" dirty="0"/>
          </a:p>
        </p:txBody>
      </p:sp>
      <p:pic>
        <p:nvPicPr>
          <p:cNvPr id="5" name="Picture 4" descr="download (4).jpeg"/>
          <p:cNvPicPr>
            <a:picLocks noChangeAspect="1"/>
          </p:cNvPicPr>
          <p:nvPr/>
        </p:nvPicPr>
        <p:blipFill>
          <a:blip r:embed="rId3"/>
          <a:stretch>
            <a:fillRect/>
          </a:stretch>
        </p:blipFill>
        <p:spPr>
          <a:xfrm>
            <a:off x="6381750" y="3929066"/>
            <a:ext cx="2762250" cy="29289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a:bodyPr>
          <a:lstStyle/>
          <a:p>
            <a:r>
              <a:rPr lang="en-IN" dirty="0" smtClean="0"/>
              <a:t>METHODOLOGY</a:t>
            </a:r>
            <a:endParaRPr lang="en-US" dirty="0"/>
          </a:p>
        </p:txBody>
      </p:sp>
      <p:sp>
        <p:nvSpPr>
          <p:cNvPr id="6" name="Content Placeholder 5"/>
          <p:cNvSpPr>
            <a:spLocks noGrp="1"/>
          </p:cNvSpPr>
          <p:nvPr>
            <p:ph idx="1"/>
          </p:nvPr>
        </p:nvSpPr>
        <p:spPr>
          <a:xfrm>
            <a:off x="457200" y="1214422"/>
            <a:ext cx="8229600" cy="5357850"/>
          </a:xfrm>
        </p:spPr>
        <p:txBody>
          <a:bodyPr>
            <a:normAutofit fontScale="25000" lnSpcReduction="20000"/>
          </a:bodyPr>
          <a:lstStyle/>
          <a:p>
            <a:pPr>
              <a:buNone/>
            </a:pPr>
            <a:r>
              <a:rPr lang="en-GB" sz="4200" b="1" dirty="0" smtClean="0"/>
              <a:t>      </a:t>
            </a:r>
            <a:r>
              <a:rPr lang="en-GB" sz="7200" b="1" dirty="0" smtClean="0"/>
              <a:t>Model Application and Prediction:</a:t>
            </a:r>
          </a:p>
          <a:p>
            <a:pPr>
              <a:buNone/>
            </a:pPr>
            <a:r>
              <a:rPr lang="en-GB" sz="7200" b="1" dirty="0" smtClean="0"/>
              <a:t>            1.New Input Parameters:</a:t>
            </a:r>
          </a:p>
          <a:p>
            <a:pPr marL="514350" indent="-514350">
              <a:buNone/>
            </a:pPr>
            <a:r>
              <a:rPr lang="en-GB" sz="7200" dirty="0" smtClean="0"/>
              <a:t>            Gather new parameters for a food item (ingredients, cooking time, etc.).</a:t>
            </a:r>
          </a:p>
          <a:p>
            <a:pPr marL="514350" indent="-514350">
              <a:buNone/>
            </a:pPr>
            <a:r>
              <a:rPr lang="en-GB" sz="7200" dirty="0" smtClean="0"/>
              <a:t>            Organize them into a </a:t>
            </a:r>
            <a:r>
              <a:rPr lang="en-GB" sz="7200" dirty="0" err="1" smtClean="0"/>
              <a:t>DataFrame</a:t>
            </a:r>
            <a:r>
              <a:rPr lang="en-GB" sz="7200" dirty="0" smtClean="0"/>
              <a:t> (</a:t>
            </a:r>
            <a:r>
              <a:rPr lang="en-GB" sz="7200" dirty="0" err="1" smtClean="0"/>
              <a:t>X_new</a:t>
            </a:r>
            <a:r>
              <a:rPr lang="en-GB" sz="7200" dirty="0" smtClean="0"/>
              <a:t>).</a:t>
            </a:r>
          </a:p>
          <a:p>
            <a:pPr>
              <a:buNone/>
            </a:pPr>
            <a:r>
              <a:rPr lang="en-GB" sz="7200" b="1" dirty="0" smtClean="0"/>
              <a:t>           2. Prediction:</a:t>
            </a:r>
          </a:p>
          <a:p>
            <a:pPr>
              <a:buNone/>
            </a:pPr>
            <a:r>
              <a:rPr lang="en-GB" sz="7200" dirty="0" smtClean="0"/>
              <a:t>          Use the trained model to predict food quality for the new input parameters.</a:t>
            </a:r>
          </a:p>
          <a:p>
            <a:pPr>
              <a:buNone/>
            </a:pPr>
            <a:r>
              <a:rPr lang="en-GB" sz="7200" dirty="0" smtClean="0"/>
              <a:t>           Get the predicted food quality value for the given inputs.</a:t>
            </a:r>
            <a:endParaRPr lang="en-GB" sz="7200" b="1" dirty="0" smtClean="0"/>
          </a:p>
          <a:p>
            <a:pPr>
              <a:buNone/>
            </a:pPr>
            <a:r>
              <a:rPr lang="en-GB" sz="7200" b="1" dirty="0" smtClean="0"/>
              <a:t>    Visualization:</a:t>
            </a:r>
          </a:p>
          <a:p>
            <a:pPr>
              <a:buNone/>
            </a:pPr>
            <a:r>
              <a:rPr lang="en-GB" sz="7200" b="1" dirty="0" smtClean="0"/>
              <a:t>            1. Bar Graph:</a:t>
            </a:r>
          </a:p>
          <a:p>
            <a:pPr>
              <a:buNone/>
            </a:pPr>
            <a:r>
              <a:rPr lang="en-GB" sz="7200" dirty="0" smtClean="0"/>
              <a:t>             Create a bar graph to compare actual vs. </a:t>
            </a:r>
          </a:p>
          <a:p>
            <a:pPr>
              <a:buNone/>
            </a:pPr>
            <a:r>
              <a:rPr lang="en-GB" sz="7200" dirty="0" smtClean="0"/>
              <a:t>              predicted food quality on the test set.</a:t>
            </a:r>
          </a:p>
          <a:p>
            <a:pPr>
              <a:buNone/>
            </a:pPr>
            <a:r>
              <a:rPr lang="en-GB" sz="7200" dirty="0" smtClean="0"/>
              <a:t>             Show real food quality alongside the</a:t>
            </a:r>
          </a:p>
          <a:p>
            <a:pPr>
              <a:buNone/>
            </a:pPr>
            <a:r>
              <a:rPr lang="en-GB" sz="7200" dirty="0" smtClean="0"/>
              <a:t>              model's predictions for each sample.</a:t>
            </a:r>
          </a:p>
          <a:p>
            <a:pPr>
              <a:buNone/>
            </a:pPr>
            <a:r>
              <a:rPr lang="en-GB" sz="7200" b="1" dirty="0" smtClean="0"/>
              <a:t>    Model Interpretability:</a:t>
            </a:r>
          </a:p>
          <a:p>
            <a:pPr>
              <a:buNone/>
            </a:pPr>
            <a:r>
              <a:rPr lang="en-GB" sz="7200" b="1" dirty="0" smtClean="0"/>
              <a:t>              1. Feature Importance:</a:t>
            </a:r>
          </a:p>
          <a:p>
            <a:pPr>
              <a:buNone/>
            </a:pPr>
            <a:r>
              <a:rPr lang="en-GB" sz="7200" dirty="0" smtClean="0"/>
              <a:t>                Extract importance scores from the model.</a:t>
            </a:r>
          </a:p>
          <a:p>
            <a:pPr>
              <a:buNone/>
            </a:pPr>
            <a:r>
              <a:rPr lang="en-GB" sz="7200" dirty="0" smtClean="0"/>
              <a:t>                Visualize how each feature contributes to</a:t>
            </a:r>
          </a:p>
          <a:p>
            <a:pPr>
              <a:buNone/>
            </a:pPr>
            <a:r>
              <a:rPr lang="en-GB" sz="7200" dirty="0" smtClean="0"/>
              <a:t>                the overall food quality prediction.</a:t>
            </a:r>
            <a:endParaRPr lang="en-US" sz="7200" dirty="0" smtClean="0"/>
          </a:p>
          <a:p>
            <a:endParaRPr lang="en-US" sz="7200" dirty="0"/>
          </a:p>
        </p:txBody>
      </p:sp>
      <p:pic>
        <p:nvPicPr>
          <p:cNvPr id="7" name="Picture 6" descr="6230f046627012226ca691ed_61c9f5e9334bd82512b86cda_predictive-modeling-diagram.png"/>
          <p:cNvPicPr>
            <a:picLocks noChangeAspect="1"/>
          </p:cNvPicPr>
          <p:nvPr/>
        </p:nvPicPr>
        <p:blipFill>
          <a:blip r:embed="rId3"/>
          <a:stretch>
            <a:fillRect/>
          </a:stretch>
        </p:blipFill>
        <p:spPr>
          <a:xfrm>
            <a:off x="4929191" y="3143248"/>
            <a:ext cx="4214810" cy="37147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tree-corporate-company-promotion-ppt-background-poster-picture-image_1020963.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IN" dirty="0" smtClean="0"/>
              <a:t>RESULT AND DISCUSSION</a:t>
            </a:r>
            <a:endParaRPr lang="en-US" dirty="0"/>
          </a:p>
        </p:txBody>
      </p:sp>
      <p:sp>
        <p:nvSpPr>
          <p:cNvPr id="6" name="Content Placeholder 5"/>
          <p:cNvSpPr>
            <a:spLocks noGrp="1"/>
          </p:cNvSpPr>
          <p:nvPr>
            <p:ph idx="1"/>
          </p:nvPr>
        </p:nvSpPr>
        <p:spPr>
          <a:xfrm>
            <a:off x="457200" y="1600200"/>
            <a:ext cx="8229600" cy="4972072"/>
          </a:xfrm>
        </p:spPr>
        <p:txBody>
          <a:bodyPr>
            <a:normAutofit fontScale="40000" lnSpcReduction="20000"/>
          </a:bodyPr>
          <a:lstStyle/>
          <a:p>
            <a:pPr>
              <a:buNone/>
            </a:pPr>
            <a:r>
              <a:rPr lang="en-US" sz="4500" b="1" dirty="0" smtClean="0"/>
              <a:t>  Evaluation Metrics:</a:t>
            </a:r>
            <a:endParaRPr lang="en-US" sz="4500" dirty="0" smtClean="0"/>
          </a:p>
          <a:p>
            <a:pPr>
              <a:buNone/>
            </a:pPr>
            <a:r>
              <a:rPr lang="en-US" sz="4500" b="1" dirty="0" smtClean="0"/>
              <a:t>      Mean Squared Error (MSE):</a:t>
            </a:r>
            <a:endParaRPr lang="en-US" sz="4500" dirty="0" smtClean="0"/>
          </a:p>
          <a:p>
            <a:pPr>
              <a:buNone/>
            </a:pPr>
            <a:r>
              <a:rPr lang="en-US" sz="4500" dirty="0" smtClean="0"/>
              <a:t>      Calculated MSE on the test set: 0.00965</a:t>
            </a:r>
          </a:p>
          <a:p>
            <a:pPr>
              <a:buNone/>
            </a:pPr>
            <a:r>
              <a:rPr lang="en-US" sz="4500" dirty="0" smtClean="0"/>
              <a:t>      A lower MSE indicates better predictive performance. </a:t>
            </a:r>
          </a:p>
          <a:p>
            <a:pPr>
              <a:buNone/>
            </a:pPr>
            <a:r>
              <a:rPr lang="en-US" sz="4500" b="1" dirty="0" smtClean="0"/>
              <a:t>      R-squared (R2) Score:</a:t>
            </a:r>
            <a:endParaRPr lang="en-US" sz="4500" dirty="0" smtClean="0"/>
          </a:p>
          <a:p>
            <a:pPr>
              <a:buNone/>
            </a:pPr>
            <a:r>
              <a:rPr lang="en-US" sz="4500" dirty="0" smtClean="0"/>
              <a:t>      Computed R2 score on the test set: 0.84559</a:t>
            </a:r>
          </a:p>
          <a:p>
            <a:pPr>
              <a:buNone/>
            </a:pPr>
            <a:r>
              <a:rPr lang="en-US" sz="4500" dirty="0" smtClean="0"/>
              <a:t>       R2 close to 1 signifies a good fit of the model </a:t>
            </a:r>
          </a:p>
          <a:p>
            <a:pPr>
              <a:buNone/>
            </a:pPr>
            <a:r>
              <a:rPr lang="en-US" sz="4500" dirty="0" smtClean="0"/>
              <a:t>       to the data. </a:t>
            </a:r>
          </a:p>
          <a:p>
            <a:pPr>
              <a:buNone/>
            </a:pPr>
            <a:r>
              <a:rPr lang="en-US" sz="4500" b="1" dirty="0" smtClean="0"/>
              <a:t>   Bar Graph - Actual vs. Predicted Food Quality:</a:t>
            </a:r>
          </a:p>
          <a:p>
            <a:pPr>
              <a:buNone/>
            </a:pPr>
            <a:r>
              <a:rPr lang="en-US" sz="4500" dirty="0" smtClean="0"/>
              <a:t>    The bar graph visually represents the food</a:t>
            </a:r>
          </a:p>
          <a:p>
            <a:pPr>
              <a:buNone/>
            </a:pPr>
            <a:r>
              <a:rPr lang="en-US" sz="4500" dirty="0" smtClean="0"/>
              <a:t>    quality predictions on the test set.</a:t>
            </a:r>
          </a:p>
          <a:p>
            <a:pPr>
              <a:buNone/>
            </a:pPr>
            <a:r>
              <a:rPr lang="en-US" sz="4500" dirty="0" smtClean="0"/>
              <a:t>    Each bar corresponds to a sample index,</a:t>
            </a:r>
          </a:p>
          <a:p>
            <a:pPr>
              <a:buNone/>
            </a:pPr>
            <a:r>
              <a:rPr lang="en-US" sz="4500" dirty="0" smtClean="0"/>
              <a:t>    showing the actual food quality alongside </a:t>
            </a:r>
          </a:p>
          <a:p>
            <a:pPr>
              <a:buNone/>
            </a:pPr>
            <a:r>
              <a:rPr lang="en-US" sz="4500" dirty="0" smtClean="0"/>
              <a:t>    the model's predictions.</a:t>
            </a:r>
          </a:p>
          <a:p>
            <a:pPr>
              <a:buNone/>
            </a:pPr>
            <a:r>
              <a:rPr lang="en-US" sz="4500" dirty="0" smtClean="0"/>
              <a:t> </a:t>
            </a:r>
          </a:p>
          <a:p>
            <a:pPr>
              <a:buNone/>
            </a:pPr>
            <a:endParaRPr lang="en-US" dirty="0" smtClean="0"/>
          </a:p>
          <a:p>
            <a:pPr>
              <a:buNone/>
            </a:pPr>
            <a:r>
              <a:rPr lang="en-US" dirty="0" smtClean="0"/>
              <a:t> </a:t>
            </a:r>
          </a:p>
          <a:p>
            <a:pPr>
              <a:buNone/>
            </a:pPr>
            <a:r>
              <a:rPr lang="en-US" dirty="0" smtClean="0"/>
              <a:t> </a:t>
            </a:r>
          </a:p>
          <a:p>
            <a:pPr>
              <a:buNone/>
            </a:pPr>
            <a:r>
              <a:rPr lang="en-US" dirty="0" smtClean="0"/>
              <a:t> </a:t>
            </a:r>
          </a:p>
          <a:p>
            <a:endParaRPr lang="en-US" dirty="0"/>
          </a:p>
        </p:txBody>
      </p:sp>
      <p:pic>
        <p:nvPicPr>
          <p:cNvPr id="11" name="Picture 10" descr="fig 2.png"/>
          <p:cNvPicPr>
            <a:picLocks noChangeAspect="1"/>
          </p:cNvPicPr>
          <p:nvPr/>
        </p:nvPicPr>
        <p:blipFill>
          <a:blip r:embed="rId3"/>
          <a:stretch>
            <a:fillRect/>
          </a:stretch>
        </p:blipFill>
        <p:spPr>
          <a:xfrm>
            <a:off x="5214942" y="3286124"/>
            <a:ext cx="3929058" cy="35718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TotalTime>
  <Words>1163</Words>
  <Application>Microsoft Office PowerPoint</Application>
  <PresentationFormat>On-screen Show (4:3)</PresentationFormat>
  <Paragraphs>199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OUTLINE</vt:lpstr>
      <vt:lpstr>INTRODUCTION</vt:lpstr>
      <vt:lpstr>PROBLEM STATEMENT</vt:lpstr>
      <vt:lpstr>METHODOLOGY</vt:lpstr>
      <vt:lpstr>METHODOLOGY</vt:lpstr>
      <vt:lpstr>METHODOLOGY</vt:lpstr>
      <vt:lpstr>METHODOLOGY</vt:lpstr>
      <vt:lpstr>RESULT AND DISCUSSION</vt:lpstr>
      <vt:lpstr>RESULT AND DISCUSSION</vt:lpstr>
      <vt:lpstr>CODE</vt:lpstr>
      <vt:lpstr>OUTPUT</vt:lpstr>
      <vt:lpstr>RESULT AND DISCUSSION</vt:lpstr>
      <vt:lpstr>CONCLUSION</vt:lpstr>
      <vt:lpstr>FUTURE WORK</vt:lpstr>
      <vt:lpstr>FUTURE WORK</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cp:revision>
  <dcterms:created xsi:type="dcterms:W3CDTF">2023-11-30T05:57:27Z</dcterms:created>
  <dcterms:modified xsi:type="dcterms:W3CDTF">2024-01-19T06:44:57Z</dcterms:modified>
</cp:coreProperties>
</file>