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9" r:id="rId8"/>
    <p:sldId id="270" r:id="rId9"/>
    <p:sldId id="271" r:id="rId10"/>
    <p:sldId id="272" r:id="rId11"/>
    <p:sldId id="275" r:id="rId12"/>
    <p:sldId id="273" r:id="rId13"/>
    <p:sldId id="261" r:id="rId14"/>
    <p:sldId id="262" r:id="rId15"/>
    <p:sldId id="263" r:id="rId16"/>
    <p:sldId id="264" r:id="rId17"/>
    <p:sldId id="265" r:id="rId18"/>
    <p:sldId id="266" r:id="rId19"/>
    <p:sldId id="268" r:id="rId20"/>
  </p:sldIdLst>
  <p:sldSz cx="12192000" cy="68580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7690726-49DA-4552-BDEB-330DD8EA8BD9}" styleName="Table_0">
    <a:wholeTbl>
      <a:tcTxStyle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7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85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92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33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35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1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5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09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13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5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1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8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5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9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24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2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8583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4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5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</a:lvl1pPr>
            <a:lvl2pPr marL="0" lvl="1" indent="0" algn="r" rtl="0">
              <a:spcBef>
                <a:spcPts val="0"/>
              </a:spcBef>
              <a:buNone/>
            </a:lvl2pPr>
            <a:lvl3pPr marL="0" lvl="2" indent="0" algn="r" rtl="0">
              <a:spcBef>
                <a:spcPts val="0"/>
              </a:spcBef>
              <a:buNone/>
            </a:lvl3pPr>
            <a:lvl4pPr marL="0" lvl="3" indent="0" algn="r" rtl="0">
              <a:spcBef>
                <a:spcPts val="0"/>
              </a:spcBef>
              <a:buNone/>
            </a:lvl4pPr>
            <a:lvl5pPr marL="0" lvl="4" indent="0" algn="r" rtl="0">
              <a:spcBef>
                <a:spcPts val="0"/>
              </a:spcBef>
              <a:buNone/>
            </a:lvl5pPr>
            <a:lvl6pPr marL="0" lvl="5" indent="0" algn="r" rtl="0">
              <a:spcBef>
                <a:spcPts val="0"/>
              </a:spcBef>
              <a:buNone/>
            </a:lvl6pPr>
            <a:lvl7pPr marL="0" lvl="6" indent="0" algn="r" rtl="0">
              <a:spcBef>
                <a:spcPts val="0"/>
              </a:spcBef>
              <a:buNone/>
            </a:lvl7pPr>
            <a:lvl8pPr marL="0" lvl="7" indent="0" algn="r" rtl="0">
              <a:spcBef>
                <a:spcPts val="0"/>
              </a:spcBef>
              <a:buNone/>
            </a:lvl8pPr>
            <a:lvl9pPr marL="0" lvl="8" indent="0" algn="r" rtl="0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6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2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/>
        </p:txBody>
      </p:sp>
      <p:sp>
        <p:nvSpPr>
          <p:cNvPr id="1048653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4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5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</a:lvl1pPr>
            <a:lvl2pPr marL="0" lvl="1" indent="0" algn="r" rtl="0">
              <a:spcBef>
                <a:spcPts val="0"/>
              </a:spcBef>
              <a:buNone/>
            </a:lvl2pPr>
            <a:lvl3pPr marL="0" lvl="2" indent="0" algn="r" rtl="0">
              <a:spcBef>
                <a:spcPts val="0"/>
              </a:spcBef>
              <a:buNone/>
            </a:lvl3pPr>
            <a:lvl4pPr marL="0" lvl="3" indent="0" algn="r" rtl="0">
              <a:spcBef>
                <a:spcPts val="0"/>
              </a:spcBef>
              <a:buNone/>
            </a:lvl4pPr>
            <a:lvl5pPr marL="0" lvl="4" indent="0" algn="r" rtl="0">
              <a:spcBef>
                <a:spcPts val="0"/>
              </a:spcBef>
              <a:buNone/>
            </a:lvl5pPr>
            <a:lvl6pPr marL="0" lvl="5" indent="0" algn="r" rtl="0">
              <a:spcBef>
                <a:spcPts val="0"/>
              </a:spcBef>
              <a:buNone/>
            </a:lvl6pPr>
            <a:lvl7pPr marL="0" lvl="6" indent="0" algn="r" rtl="0">
              <a:spcBef>
                <a:spcPts val="0"/>
              </a:spcBef>
              <a:buNone/>
            </a:lvl7pPr>
            <a:lvl8pPr marL="0" lvl="7" indent="0" algn="r" rtl="0">
              <a:spcBef>
                <a:spcPts val="0"/>
              </a:spcBef>
              <a:buNone/>
            </a:lvl8pPr>
            <a:lvl9pPr marL="0" lvl="8" indent="0" algn="r" rtl="0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59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1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/>
        </p:txBody>
      </p:sp>
      <p:sp>
        <p:nvSpPr>
          <p:cNvPr id="1048642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3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4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</a:lvl1pPr>
            <a:lvl2pPr marL="0" lvl="1" indent="0" algn="r" rtl="0">
              <a:spcBef>
                <a:spcPts val="0"/>
              </a:spcBef>
              <a:buNone/>
            </a:lvl2pPr>
            <a:lvl3pPr marL="0" lvl="2" indent="0" algn="r" rtl="0">
              <a:spcBef>
                <a:spcPts val="0"/>
              </a:spcBef>
              <a:buNone/>
            </a:lvl3pPr>
            <a:lvl4pPr marL="0" lvl="3" indent="0" algn="r" rtl="0">
              <a:spcBef>
                <a:spcPts val="0"/>
              </a:spcBef>
              <a:buNone/>
            </a:lvl4pPr>
            <a:lvl5pPr marL="0" lvl="4" indent="0" algn="r" rtl="0">
              <a:spcBef>
                <a:spcPts val="0"/>
              </a:spcBef>
              <a:buNone/>
            </a:lvl5pPr>
            <a:lvl6pPr marL="0" lvl="5" indent="0" algn="r" rtl="0">
              <a:spcBef>
                <a:spcPts val="0"/>
              </a:spcBef>
              <a:buNone/>
            </a:lvl6pPr>
            <a:lvl7pPr marL="0" lvl="6" indent="0" algn="r" rtl="0">
              <a:spcBef>
                <a:spcPts val="0"/>
              </a:spcBef>
              <a:buNone/>
            </a:lvl7pPr>
            <a:lvl8pPr marL="0" lvl="7" indent="0" algn="r" rtl="0">
              <a:spcBef>
                <a:spcPts val="0"/>
              </a:spcBef>
              <a:buNone/>
            </a:lvl8pPr>
            <a:lvl9pPr marL="0" lvl="8" indent="0" algn="r" rtl="0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4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lvl9pPr>
          </a:lstStyle>
          <a:p/>
        </p:txBody>
      </p:sp>
      <p:sp>
        <p:nvSpPr>
          <p:cNvPr id="1048595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6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7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</a:lvl1pPr>
            <a:lvl2pPr marL="0" lvl="1" indent="0" algn="r" rtl="0">
              <a:spcBef>
                <a:spcPts val="0"/>
              </a:spcBef>
              <a:buNone/>
            </a:lvl2pPr>
            <a:lvl3pPr marL="0" lvl="2" indent="0" algn="r" rtl="0">
              <a:spcBef>
                <a:spcPts val="0"/>
              </a:spcBef>
              <a:buNone/>
            </a:lvl3pPr>
            <a:lvl4pPr marL="0" lvl="3" indent="0" algn="r" rtl="0">
              <a:spcBef>
                <a:spcPts val="0"/>
              </a:spcBef>
              <a:buNone/>
            </a:lvl4pPr>
            <a:lvl5pPr marL="0" lvl="4" indent="0" algn="r" rtl="0">
              <a:spcBef>
                <a:spcPts val="0"/>
              </a:spcBef>
              <a:buNone/>
            </a:lvl5pPr>
            <a:lvl6pPr marL="0" lvl="5" indent="0" algn="r" rtl="0">
              <a:spcBef>
                <a:spcPts val="0"/>
              </a:spcBef>
              <a:buNone/>
            </a:lvl6pPr>
            <a:lvl7pPr marL="0" lvl="6" indent="0" algn="r" rtl="0">
              <a:spcBef>
                <a:spcPts val="0"/>
              </a:spcBef>
              <a:buNone/>
            </a:lvl7pPr>
            <a:lvl8pPr marL="0" lvl="7" indent="0" algn="r" rtl="0">
              <a:spcBef>
                <a:spcPts val="0"/>
              </a:spcBef>
              <a:buNone/>
            </a:lvl8pPr>
            <a:lvl9pPr marL="0" lvl="8" indent="0" algn="r" rtl="0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62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 panose="020B0604030504040204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865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</a:lvl1pPr>
            <a:lvl2pPr marL="0" lvl="1" indent="0" algn="r" rtl="0">
              <a:spcBef>
                <a:spcPts val="0"/>
              </a:spcBef>
              <a:buNone/>
            </a:lvl2pPr>
            <a:lvl3pPr marL="0" lvl="2" indent="0" algn="r" rtl="0">
              <a:spcBef>
                <a:spcPts val="0"/>
              </a:spcBef>
              <a:buNone/>
            </a:lvl3pPr>
            <a:lvl4pPr marL="0" lvl="3" indent="0" algn="r" rtl="0">
              <a:spcBef>
                <a:spcPts val="0"/>
              </a:spcBef>
              <a:buNone/>
            </a:lvl4pPr>
            <a:lvl5pPr marL="0" lvl="4" indent="0" algn="r" rtl="0">
              <a:spcBef>
                <a:spcPts val="0"/>
              </a:spcBef>
              <a:buNone/>
            </a:lvl5pPr>
            <a:lvl6pPr marL="0" lvl="5" indent="0" algn="r" rtl="0">
              <a:spcBef>
                <a:spcPts val="0"/>
              </a:spcBef>
              <a:buNone/>
            </a:lvl6pPr>
            <a:lvl7pPr marL="0" lvl="6" indent="0" algn="r" rtl="0">
              <a:spcBef>
                <a:spcPts val="0"/>
              </a:spcBef>
              <a:buNone/>
            </a:lvl7pPr>
            <a:lvl8pPr marL="0" lvl="7" indent="0" algn="r" rtl="0">
              <a:spcBef>
                <a:spcPts val="0"/>
              </a:spcBef>
              <a:buNone/>
            </a:lvl8pPr>
            <a:lvl9pPr marL="0" lvl="8" indent="0" algn="r" rtl="0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63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2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48663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048664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5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6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</a:lvl1pPr>
            <a:lvl2pPr marL="0" lvl="1" indent="0" algn="r" rtl="0">
              <a:spcBef>
                <a:spcPts val="0"/>
              </a:spcBef>
              <a:buNone/>
            </a:lvl2pPr>
            <a:lvl3pPr marL="0" lvl="2" indent="0" algn="r" rtl="0">
              <a:spcBef>
                <a:spcPts val="0"/>
              </a:spcBef>
              <a:buNone/>
            </a:lvl3pPr>
            <a:lvl4pPr marL="0" lvl="3" indent="0" algn="r" rtl="0">
              <a:spcBef>
                <a:spcPts val="0"/>
              </a:spcBef>
              <a:buNone/>
            </a:lvl4pPr>
            <a:lvl5pPr marL="0" lvl="4" indent="0" algn="r" rtl="0">
              <a:spcBef>
                <a:spcPts val="0"/>
              </a:spcBef>
              <a:buNone/>
            </a:lvl5pPr>
            <a:lvl6pPr marL="0" lvl="5" indent="0" algn="r" rtl="0">
              <a:spcBef>
                <a:spcPts val="0"/>
              </a:spcBef>
              <a:buNone/>
            </a:lvl6pPr>
            <a:lvl7pPr marL="0" lvl="6" indent="0" algn="r" rtl="0">
              <a:spcBef>
                <a:spcPts val="0"/>
              </a:spcBef>
              <a:buNone/>
            </a:lvl7pPr>
            <a:lvl8pPr marL="0" lvl="7" indent="0" algn="r" rtl="0">
              <a:spcBef>
                <a:spcPts val="0"/>
              </a:spcBef>
              <a:buNone/>
            </a:lvl8pPr>
            <a:lvl9pPr marL="0" lvl="8" indent="0" algn="r" rtl="0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64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8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048669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48670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1048671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48672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3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4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</a:lvl1pPr>
            <a:lvl2pPr marL="0" lvl="1" indent="0" algn="r" rtl="0">
              <a:spcBef>
                <a:spcPts val="0"/>
              </a:spcBef>
              <a:buNone/>
            </a:lvl2pPr>
            <a:lvl3pPr marL="0" lvl="2" indent="0" algn="r" rtl="0">
              <a:spcBef>
                <a:spcPts val="0"/>
              </a:spcBef>
              <a:buNone/>
            </a:lvl3pPr>
            <a:lvl4pPr marL="0" lvl="3" indent="0" algn="r" rtl="0">
              <a:spcBef>
                <a:spcPts val="0"/>
              </a:spcBef>
              <a:buNone/>
            </a:lvl4pPr>
            <a:lvl5pPr marL="0" lvl="4" indent="0" algn="r" rtl="0">
              <a:spcBef>
                <a:spcPts val="0"/>
              </a:spcBef>
              <a:buNone/>
            </a:lvl5pPr>
            <a:lvl6pPr marL="0" lvl="5" indent="0" algn="r" rtl="0">
              <a:spcBef>
                <a:spcPts val="0"/>
              </a:spcBef>
              <a:buNone/>
            </a:lvl6pPr>
            <a:lvl7pPr marL="0" lvl="6" indent="0" algn="r" rtl="0">
              <a:spcBef>
                <a:spcPts val="0"/>
              </a:spcBef>
              <a:buNone/>
            </a:lvl7pPr>
            <a:lvl8pPr marL="0" lvl="7" indent="0" algn="r" rtl="0">
              <a:spcBef>
                <a:spcPts val="0"/>
              </a:spcBef>
              <a:buNone/>
            </a:lvl8pPr>
            <a:lvl9pPr marL="0" lvl="8" indent="0" algn="r" rtl="0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58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7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8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9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</a:lvl1pPr>
            <a:lvl2pPr marL="0" lvl="1" indent="0" algn="r" rtl="0">
              <a:spcBef>
                <a:spcPts val="0"/>
              </a:spcBef>
              <a:buNone/>
            </a:lvl2pPr>
            <a:lvl3pPr marL="0" lvl="2" indent="0" algn="r" rtl="0">
              <a:spcBef>
                <a:spcPts val="0"/>
              </a:spcBef>
              <a:buNone/>
            </a:lvl3pPr>
            <a:lvl4pPr marL="0" lvl="3" indent="0" algn="r" rtl="0">
              <a:spcBef>
                <a:spcPts val="0"/>
              </a:spcBef>
              <a:buNone/>
            </a:lvl4pPr>
            <a:lvl5pPr marL="0" lvl="4" indent="0" algn="r" rtl="0">
              <a:spcBef>
                <a:spcPts val="0"/>
              </a:spcBef>
              <a:buNone/>
            </a:lvl5pPr>
            <a:lvl6pPr marL="0" lvl="5" indent="0" algn="r" rtl="0">
              <a:spcBef>
                <a:spcPts val="0"/>
              </a:spcBef>
              <a:buNone/>
            </a:lvl6pPr>
            <a:lvl7pPr marL="0" lvl="6" indent="0" algn="r" rtl="0">
              <a:spcBef>
                <a:spcPts val="0"/>
              </a:spcBef>
              <a:buNone/>
            </a:lvl7pPr>
            <a:lvl8pPr marL="0" lvl="7" indent="0" algn="r" rtl="0">
              <a:spcBef>
                <a:spcPts val="0"/>
              </a:spcBef>
              <a:buNone/>
            </a:lvl8pPr>
            <a:lvl9pPr marL="0" lvl="8" indent="0" algn="r" rtl="0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pic>
        <p:nvPicPr>
          <p:cNvPr id="2097154" name="Google Shape;52;p7" descr="C:\Users\AMMU\Desktop\Border.pn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65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6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7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</a:lvl1pPr>
            <a:lvl2pPr marL="0" lvl="1" indent="0" algn="r" rtl="0">
              <a:spcBef>
                <a:spcPts val="0"/>
              </a:spcBef>
              <a:buNone/>
            </a:lvl2pPr>
            <a:lvl3pPr marL="0" lvl="2" indent="0" algn="r" rtl="0">
              <a:spcBef>
                <a:spcPts val="0"/>
              </a:spcBef>
              <a:buNone/>
            </a:lvl3pPr>
            <a:lvl4pPr marL="0" lvl="3" indent="0" algn="r" rtl="0">
              <a:spcBef>
                <a:spcPts val="0"/>
              </a:spcBef>
              <a:buNone/>
            </a:lvl4pPr>
            <a:lvl5pPr marL="0" lvl="4" indent="0" algn="r" rtl="0">
              <a:spcBef>
                <a:spcPts val="0"/>
              </a:spcBef>
              <a:buNone/>
            </a:lvl5pPr>
            <a:lvl6pPr marL="0" lvl="5" indent="0" algn="r" rtl="0">
              <a:spcBef>
                <a:spcPts val="0"/>
              </a:spcBef>
              <a:buNone/>
            </a:lvl6pPr>
            <a:lvl7pPr marL="0" lvl="6" indent="0" algn="r" rtl="0">
              <a:spcBef>
                <a:spcPts val="0"/>
              </a:spcBef>
              <a:buNone/>
            </a:lvl7pPr>
            <a:lvl8pPr marL="0" lvl="7" indent="0" algn="r" rtl="0">
              <a:spcBef>
                <a:spcPts val="0"/>
              </a:spcBef>
              <a:buNone/>
            </a:lvl8pPr>
            <a:lvl9pPr marL="0" lvl="8" indent="0" algn="r" rtl="0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66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4868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868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</a:lvl1pPr>
            <a:lvl2pPr marL="0" lvl="1" indent="0" algn="r" rtl="0">
              <a:spcBef>
                <a:spcPts val="0"/>
              </a:spcBef>
              <a:buNone/>
            </a:lvl2pPr>
            <a:lvl3pPr marL="0" lvl="2" indent="0" algn="r" rtl="0">
              <a:spcBef>
                <a:spcPts val="0"/>
              </a:spcBef>
              <a:buNone/>
            </a:lvl3pPr>
            <a:lvl4pPr marL="0" lvl="3" indent="0" algn="r" rtl="0">
              <a:spcBef>
                <a:spcPts val="0"/>
              </a:spcBef>
              <a:buNone/>
            </a:lvl4pPr>
            <a:lvl5pPr marL="0" lvl="4" indent="0" algn="r" rtl="0">
              <a:spcBef>
                <a:spcPts val="0"/>
              </a:spcBef>
              <a:buNone/>
            </a:lvl5pPr>
            <a:lvl6pPr marL="0" lvl="5" indent="0" algn="r" rtl="0">
              <a:spcBef>
                <a:spcPts val="0"/>
              </a:spcBef>
              <a:buNone/>
            </a:lvl6pPr>
            <a:lvl7pPr marL="0" lvl="6" indent="0" algn="r" rtl="0">
              <a:spcBef>
                <a:spcPts val="0"/>
              </a:spcBef>
              <a:buNone/>
            </a:lvl7pPr>
            <a:lvl8pPr marL="0" lvl="7" indent="0" algn="r" rtl="0">
              <a:spcBef>
                <a:spcPts val="0"/>
              </a:spcBef>
              <a:buNone/>
            </a:lvl8pPr>
            <a:lvl9pPr marL="0" lvl="8" indent="0" algn="r" rtl="0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0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 panose="020B0604030504040204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4864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864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</a:lvl1pPr>
            <a:lvl2pPr marL="0" lvl="1" indent="0" algn="r" rtl="0">
              <a:spcBef>
                <a:spcPts val="0"/>
              </a:spcBef>
              <a:buNone/>
            </a:lvl2pPr>
            <a:lvl3pPr marL="0" lvl="2" indent="0" algn="r" rtl="0">
              <a:spcBef>
                <a:spcPts val="0"/>
              </a:spcBef>
              <a:buNone/>
            </a:lvl3pPr>
            <a:lvl4pPr marL="0" lvl="3" indent="0" algn="r" rtl="0">
              <a:spcBef>
                <a:spcPts val="0"/>
              </a:spcBef>
              <a:buNone/>
            </a:lvl4pPr>
            <a:lvl5pPr marL="0" lvl="4" indent="0" algn="r" rtl="0">
              <a:spcBef>
                <a:spcPts val="0"/>
              </a:spcBef>
              <a:buNone/>
            </a:lvl5pPr>
            <a:lvl6pPr marL="0" lvl="5" indent="0" algn="r" rtl="0">
              <a:spcBef>
                <a:spcPts val="0"/>
              </a:spcBef>
              <a:buNone/>
            </a:lvl6pPr>
            <a:lvl7pPr marL="0" lvl="6" indent="0" algn="r" rtl="0">
              <a:spcBef>
                <a:spcPts val="0"/>
              </a:spcBef>
              <a:buNone/>
            </a:lvl7pPr>
            <a:lvl8pPr marL="0" lvl="7" indent="0" algn="r" rtl="0">
              <a:spcBef>
                <a:spcPts val="0"/>
              </a:spcBef>
              <a:buNone/>
            </a:lvl8pPr>
            <a:lvl9pPr marL="0" lvl="8" indent="0" algn="r" rtl="0">
              <a:spcBef>
                <a:spcPts val="0"/>
              </a:spcBef>
              <a:buNone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2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 panose="020B0604030504040204"/>
              <a:buNone/>
              <a:defRPr sz="2800" b="1" i="0" u="none" strike="noStrike" cap="none">
                <a:solidFill>
                  <a:srgbClr val="FF0000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/>
        </p:txBody>
      </p:sp>
      <p:sp>
        <p:nvSpPr>
          <p:cNvPr id="104857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/>
        </p:txBody>
      </p:sp>
      <p:sp>
        <p:nvSpPr>
          <p:cNvPr id="104857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/>
        </p:txBody>
      </p:sp>
      <p:sp>
        <p:nvSpPr>
          <p:cNvPr id="104858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cxnSp>
        <p:nvCxnSpPr>
          <p:cNvPr id="3145728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097152" name="Google Shape;12;p1"/>
          <p:cNvPicPr preferRelativeResize="0"/>
          <p:nvPr/>
        </p:nvPicPr>
        <p:blipFill rotWithShape="1">
          <a:blip r:embed="rId12"/>
          <a:srcRect b="18046"/>
          <a:stretch>
            <a:fillRect/>
          </a:stretch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US" alt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PSCS_4_Use of Digital Technology to calculate water footprints </a:t>
            </a:r>
            <a:br>
              <a:rPr lang="en-US" alt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for different daily use items.</a:t>
            </a:r>
            <a:endParaRPr lang="en-US" altLang="en-US"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48587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</a:t>
            </a:r>
            <a:r>
              <a:rPr lang="en-GB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altLang="en-GB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0</a:t>
            </a:r>
            <a: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C</a:t>
            </a:r>
            <a: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E</a:t>
            </a:r>
            <a: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US" altLang="en-US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3(CSE_66)</a:t>
            </a:r>
            <a:endParaRPr lang="en-US" alt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48588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Under the Supervision of,</a:t>
            </a:r>
            <a:r>
              <a:rPr lang="en-US" alt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Ms.Swetha K H</a:t>
            </a:r>
            <a:endParaRPr lang="en-US" alt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Ms</a:t>
            </a:r>
            <a:r>
              <a:rPr lang="en-US" alt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.Swetha K H</a:t>
            </a:r>
            <a:endParaRPr lang="en-US" altLang="en-US"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alt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School of Computer Science </a:t>
            </a: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and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 panose="020B0604020202020204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graphicFrame>
        <p:nvGraphicFramePr>
          <p:cNvPr id="4194304" name="Google Shape;89;p13"/>
          <p:cNvGraphicFramePr/>
          <p:nvPr/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/>
                <a:gridCol w="3333675"/>
              </a:tblGrid>
              <a:tr h="306243">
                <a:tc>
                  <a:txBody>
                    <a:bodyPr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06243">
                <a:tc>
                  <a:txBody>
                    <a:bodyPr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48589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1800" b="1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CSE7101-</a:t>
            </a:r>
            <a:r>
              <a:rPr lang="en-GB" sz="18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18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Review-</a:t>
            </a:r>
            <a:r>
              <a:rPr lang="en-US" altLang="en-GB" sz="18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3</a:t>
            </a:r>
            <a:endParaRPr lang="en-US" altLang="en-GB" sz="1800" b="1" i="0" u="none" strike="noStrike" cap="none" dirty="0" smtClean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1048590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18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Program: 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B.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T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e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c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h</a:t>
            </a:r>
            <a:endParaRPr lang="en-US" sz="1800" b="1" i="0" u="none" strike="noStrike" cap="none" dirty="0" smtClean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US" sz="1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HoD</a:t>
            </a:r>
            <a:r>
              <a:rPr lang="en-US" sz="1800" b="1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: </a:t>
            </a:r>
            <a:r>
              <a:rPr lang="en-US" sz="1800" b="1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Asif Mohammed , Dr. Blessed Prince</a:t>
            </a:r>
            <a:endParaRPr lang="en-US" sz="1800" b="1" dirty="0" smtClean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Program Project Coordinator: 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Jayavadivel Ravi ,</a:t>
            </a:r>
            <a:r>
              <a:rPr lang="en-US" sz="18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Mr</a:t>
            </a:r>
            <a:r>
              <a:rPr lang="en-US" sz="18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.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Muthuraju</a:t>
            </a:r>
            <a:r>
              <a:rPr lang="en-US" sz="18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</a:t>
            </a:r>
            <a:r>
              <a:rPr lang="en-US" sz="1800" b="1" i="0" u="none" strike="noStrike" cap="none" dirty="0" smtClean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V</a:t>
            </a:r>
            <a:r>
              <a:rPr lang="en-US" sz="18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</a:t>
            </a:r>
            <a:endParaRPr lang="en-US" sz="1800" b="1" dirty="0" smtClean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Name of the School Project Coordinators: </a:t>
            </a:r>
            <a:r>
              <a:rPr lang="en-US" sz="1800" b="1" i="0" u="none" strike="noStrike" cap="none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Dr. </a:t>
            </a:r>
            <a:r>
              <a:rPr lang="en-US" sz="1800" b="1" i="0" u="none" strike="noStrike" cap="none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Sampath</a:t>
            </a:r>
            <a:r>
              <a:rPr lang="en-US" sz="1800" b="1" i="0" u="none" strike="noStrike" cap="none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A K , Dr. </a:t>
            </a:r>
            <a:r>
              <a:rPr lang="en-US" sz="1800" b="1" i="0" u="none" strike="noStrike" cap="none" dirty="0" err="1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Geetha</a:t>
            </a:r>
            <a:r>
              <a:rPr lang="en-US" sz="1800" b="1" i="0" u="none" strike="noStrike" cap="none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 panose="020B0604030504040204"/>
                <a:sym typeface="Verdana" panose="020B0604030504040204"/>
              </a:rPr>
              <a:t> A 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 panose="020B0604030504040204"/>
              <a:sym typeface="Verdana" panose="020B0604030504040204"/>
            </a:endParaRPr>
          </a:p>
        </p:txBody>
      </p:sp>
      <p:graphicFrame>
        <p:nvGraphicFramePr>
          <p:cNvPr id="4194305" name="Table 2"/>
          <p:cNvGraphicFramePr/>
          <p:nvPr>
            <p:custDataLst>
              <p:tags r:id="rId1"/>
            </p:custDataLst>
          </p:nvPr>
        </p:nvGraphicFramePr>
        <p:xfrm>
          <a:off x="999490" y="2802890"/>
          <a:ext cx="3431540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555"/>
                <a:gridCol w="1657985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400" dirty="0">
                          <a:solidFill>
                            <a:srgbClr val="17365D"/>
                          </a:solidFill>
                          <a:sym typeface="+mn-ea"/>
                        </a:rPr>
                        <a:t>Roll Number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400" dirty="0">
                          <a:solidFill>
                            <a:srgbClr val="17365D"/>
                          </a:solidFill>
                          <a:sym typeface="+mn-ea"/>
                        </a:rPr>
                        <a:t>Student Name</a:t>
                      </a:r>
                      <a:endParaRPr sz="1400" b="1" u="none" strike="noStrike" cap="none" dirty="0">
                        <a:solidFill>
                          <a:srgbClr val="17365D"/>
                        </a:solidFill>
                      </a:endParaRPr>
                    </a:p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20221CSE0607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 V NavyaShree</a:t>
                      </a:r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20221CSE0577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Anusha G</a:t>
                      </a:r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20221CSE0538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Mythri D C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Modules of Water Footprint Website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pPr marL="76200" indent="0">
              <a:buNone/>
            </a:pPr>
            <a:r>
              <a:rPr lang="en-US" altLang="en-US" sz="2000"/>
              <a:t>1.User Management Module -</a:t>
            </a:r>
            <a:r>
              <a:rPr lang="en-US" altLang="en-US" sz="1600"/>
              <a:t> </a:t>
            </a:r>
            <a:r>
              <a:rPr lang="en-US" altLang="en-US" sz="2000"/>
              <a:t>Handles registration, login, and authentication for household users and farmers</a:t>
            </a:r>
            <a:r>
              <a:rPr lang="en-US" altLang="en-US"/>
              <a:t>.</a:t>
            </a:r>
            <a:endParaRPr lang="en-US" altLang="en-US"/>
          </a:p>
          <a:p>
            <a:pPr marL="76200" indent="0">
              <a:buNone/>
            </a:pPr>
            <a:endParaRPr lang="en-US" altLang="en-US"/>
          </a:p>
          <a:p>
            <a:pPr marL="76200" indent="0">
              <a:buNone/>
            </a:pPr>
            <a:r>
              <a:rPr lang="en-US" altLang="en-US" sz="2000"/>
              <a:t>2.Household Water Footprint Module - Allows households to select daily usage data.Calculates water footprint for different daily use items.Provides graphical reports and comparisons.</a:t>
            </a:r>
            <a:endParaRPr lang="en-US" altLang="en-US" sz="2000"/>
          </a:p>
          <a:p>
            <a:pPr marL="76200" indent="0">
              <a:buNone/>
            </a:pPr>
            <a:endParaRPr lang="en-US" altLang="en-US" sz="2000"/>
          </a:p>
          <a:p>
            <a:pPr marL="76200" indent="0">
              <a:buNone/>
            </a:pPr>
            <a:r>
              <a:rPr lang="en-US" altLang="en-US" sz="2000"/>
              <a:t>3.Agriculture Water Footprint Module - Enables farmers to select crop, irrigation, and livestock data.Calculates water footprints.</a:t>
            </a:r>
            <a:endParaRPr lang="en-US" altLang="en-US" sz="2000"/>
          </a:p>
          <a:p>
            <a:pPr marL="76200" indent="0">
              <a:buNone/>
            </a:pPr>
            <a:endParaRPr lang="en-US" altLang="en-US" sz="2000"/>
          </a:p>
          <a:p>
            <a:pPr marL="76200" indent="0">
              <a:buNone/>
            </a:pPr>
            <a:r>
              <a:rPr lang="en-US" altLang="en-US" sz="2000"/>
              <a:t>4.Data Visualization &amp; Dashboard Module - Generates charts, graphs, and summaries of water usage.Displays personalized dashboards for households and farmers.</a:t>
            </a:r>
            <a:endParaRPr lang="en-US" altLang="en-US" sz="2000"/>
          </a:p>
          <a:p>
            <a:pPr marL="76200" indent="0">
              <a:buNone/>
            </a:pPr>
            <a:endParaRPr lang="en-US" altLang="en-US" sz="2000"/>
          </a:p>
          <a:p>
            <a:pPr marL="76200" indent="0">
              <a:buNone/>
            </a:pPr>
            <a:endParaRPr lang="en-US" altLang="en-US" sz="2000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Google Shape;114;p17"/>
          <p:cNvSpPr txBox="1">
            <a:spLocks noGrp="1"/>
          </p:cNvSpPr>
          <p:nvPr>
            <p:ph type="title"/>
          </p:nvPr>
        </p:nvSpPr>
        <p:spPr>
          <a:xfrm>
            <a:off x="648970" y="-635"/>
            <a:ext cx="1083183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152400" lvl="0">
              <a:lnSpc>
                <a:spcPct val="200000"/>
              </a:lnSpc>
            </a:pP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           Software Details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</a:b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48611" name="Google Shape;115;p17"/>
          <p:cNvSpPr txBox="1">
            <a:spLocks noGrp="1"/>
          </p:cNvSpPr>
          <p:nvPr>
            <p:ph type="body" idx="1"/>
          </p:nvPr>
        </p:nvSpPr>
        <p:spPr>
          <a:xfrm>
            <a:off x="379730" y="1143000"/>
            <a:ext cx="1119759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1667" lnSpcReduction="20000"/>
          </a:bodyPr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7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  <a:endParaRPr lang="en-US" sz="72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6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6400" dirty="0" smtClean="0">
                <a:latin typeface="Cambria" panose="02040503050406030204" pitchFamily="18" charset="0"/>
                <a:ea typeface="Cambria" panose="02040503050406030204" pitchFamily="18" charset="0"/>
              </a:rPr>
              <a:t>1. </a:t>
            </a:r>
            <a:r>
              <a:rPr lang="en-US" altLang="en-US" sz="6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Frontend (User Interface)</a:t>
            </a:r>
            <a:endParaRPr lang="en-US" altLang="en-US" sz="64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altLang="en-US" sz="6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5800" dirty="0" smtClean="0">
                <a:latin typeface="Cambria" panose="02040503050406030204" pitchFamily="18" charset="0"/>
                <a:ea typeface="Cambria" panose="02040503050406030204" pitchFamily="18" charset="0"/>
              </a:rPr>
              <a:t>HTML5, CSS3, JavaScript – Core web technologies.</a:t>
            </a:r>
            <a:endParaRPr lang="en-US" altLang="en-US" sz="5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altLang="en-US" sz="5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5800" dirty="0" smtClean="0">
                <a:latin typeface="Cambria" panose="02040503050406030204" pitchFamily="18" charset="0"/>
                <a:ea typeface="Cambria" panose="02040503050406030204" pitchFamily="18" charset="0"/>
              </a:rPr>
              <a:t>Angular – Interactive, responsive dashboards.</a:t>
            </a:r>
            <a:endParaRPr lang="en-US" altLang="en-US" sz="6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altLang="en-US" sz="6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altLang="en-US" sz="6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6400" dirty="0" smtClean="0">
                <a:latin typeface="Cambria" panose="02040503050406030204" pitchFamily="18" charset="0"/>
                <a:ea typeface="Cambria" panose="02040503050406030204" pitchFamily="18" charset="0"/>
              </a:rPr>
              <a:t>2. </a:t>
            </a:r>
            <a:r>
              <a:rPr lang="en-US" altLang="en-US" sz="6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Backend (Server-Side Processing)</a:t>
            </a:r>
            <a:endParaRPr lang="en-US" altLang="en-US" sz="64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altLang="en-US" sz="6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5800" dirty="0" smtClean="0">
                <a:latin typeface="Cambria" panose="02040503050406030204" pitchFamily="18" charset="0"/>
                <a:ea typeface="Cambria" panose="02040503050406030204" pitchFamily="18" charset="0"/>
              </a:rPr>
              <a:t>Python (Flask ) – Application logic</a:t>
            </a:r>
            <a:endParaRPr lang="en-US" altLang="en-US" sz="5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altLang="en-US" sz="58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5800" dirty="0" smtClean="0">
                <a:latin typeface="Cambria" panose="02040503050406030204" pitchFamily="18" charset="0"/>
                <a:ea typeface="Cambria" panose="02040503050406030204" pitchFamily="18" charset="0"/>
              </a:rPr>
              <a:t>REST / GraphQL APIs – Communication between frontend &amp; backend.</a:t>
            </a:r>
            <a:endParaRPr lang="en-US" altLang="en-US" sz="6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altLang="en-US" sz="6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/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</a:b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  software Details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</a:br>
            <a:endParaRPr lang="en-US"/>
          </a:p>
        </p:txBody>
      </p:sp>
      <p:sp>
        <p:nvSpPr>
          <p:cNvPr id="1048615" name="Text Placeholder 2"/>
          <p:cNvSpPr>
            <a:spLocks noGrp="1"/>
          </p:cNvSpPr>
          <p:nvPr>
            <p:ph type="body" idx="1"/>
          </p:nvPr>
        </p:nvSpPr>
        <p:spPr>
          <a:xfrm>
            <a:off x="581025" y="998220"/>
            <a:ext cx="10899775" cy="5097780"/>
          </a:xfrm>
        </p:spPr>
        <p:txBody>
          <a:bodyPr>
            <a:normAutofit lnSpcReduction="10000"/>
          </a:bodyPr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4000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3</a:t>
            </a:r>
            <a:r>
              <a:rPr lang="en-US" altLang="en-US" sz="4500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. </a:t>
            </a:r>
            <a:r>
              <a:rPr lang="en-US" altLang="en-US" sz="4000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DataSet </a:t>
            </a:r>
            <a:endParaRPr lang="en-US" altLang="en-US" sz="4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altLang="en-US" sz="4000" dirty="0" smtClean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altLang="en-US" sz="4000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4. Data Processing &amp; Analytics</a:t>
            </a:r>
            <a:endParaRPr lang="en-US" altLang="en-US" sz="4000" dirty="0" smtClean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723900" lvl="0" indent="-571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endParaRPr lang="en-US" altLang="en-US" dirty="0" smtClean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723900" lvl="0" indent="-571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Pandas, NumPy – Data analysis &amp; transformation.</a:t>
            </a:r>
            <a:endParaRPr lang="en-US" altLang="en-US" dirty="0" smtClean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723900" lvl="0" indent="-571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Scikit-learn – Predictive analytics &amp; recommendations.</a:t>
            </a:r>
            <a:endParaRPr lang="en-US" altLang="en-US" dirty="0" smtClean="0">
              <a:latin typeface="Cambria" panose="02040503050406030204" pitchFamily="18" charset="0"/>
              <a:ea typeface="Cambria" panose="02040503050406030204" pitchFamily="18" charset="0"/>
              <a:sym typeface="+mn-ea"/>
            </a:endParaRPr>
          </a:p>
          <a:p>
            <a:pPr marL="723900" lvl="0" indent="-571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Matplotlib / Seaborn – Data plotting &amp; statistical visuals.</a:t>
            </a:r>
            <a:endParaRPr lang="en-US" alt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altLang="en-US" sz="4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48617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48618" name="Google Shape;115;p17"/>
          <p:cNvSpPr txBox="1"/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48619" name="Google Shape;115;p17"/>
          <p:cNvSpPr txBox="1"/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alt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alt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https://github.com/Shree336/CAPSTONE_PSCS_4_waterfootprint-calculator-for-daily-usage-products</a:t>
            </a:r>
            <a:endParaRPr lang="en-US" alt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spcBef>
                <a:spcPts val="0"/>
              </a:spcBef>
              <a:buSzPct val="100000"/>
            </a:pPr>
            <a:endParaRPr lang="en-US" alt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Statement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48623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6563" lnSpcReduction="20000"/>
          </a:bodyPr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8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Software  Requirements: </a:t>
            </a:r>
            <a:endParaRPr lang="en-US" sz="80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en-US" altLang="en-US" sz="6400" dirty="0" smtClean="0">
                <a:latin typeface="Cambria" panose="02040503050406030204" pitchFamily="18" charset="0"/>
                <a:ea typeface="Cambria" panose="02040503050406030204" pitchFamily="18" charset="0"/>
              </a:rPr>
              <a:t>Functional Requirements (What the software must do)</a:t>
            </a:r>
            <a:endParaRPr lang="en-US" altLang="en-US" sz="6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3815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en-US" sz="6400" dirty="0" smtClean="0">
                <a:latin typeface="Cambria" panose="02040503050406030204" pitchFamily="18" charset="0"/>
                <a:ea typeface="Cambria" panose="02040503050406030204" pitchFamily="18" charset="0"/>
              </a:rPr>
              <a:t>Water Usage Tracking –  water usage data.</a:t>
            </a:r>
            <a:endParaRPr lang="en-US" altLang="en-US" sz="6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3815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en-US" sz="6400" dirty="0" smtClean="0">
                <a:latin typeface="Cambria" panose="02040503050406030204" pitchFamily="18" charset="0"/>
                <a:ea typeface="Cambria" panose="02040503050406030204" pitchFamily="18" charset="0"/>
              </a:rPr>
              <a:t>Water Footprint Calculation – Compute direct  water usage for households and agriculture.</a:t>
            </a:r>
            <a:endParaRPr lang="en-US" altLang="en-US" sz="6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3815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en-US" sz="6400" dirty="0" smtClean="0">
                <a:latin typeface="Cambria" panose="02040503050406030204" pitchFamily="18" charset="0"/>
                <a:ea typeface="Cambria" panose="02040503050406030204" pitchFamily="18" charset="0"/>
              </a:rPr>
              <a:t>Data Visualization – Interactive dashboards with charts</a:t>
            </a:r>
            <a:endParaRPr lang="en-US" altLang="en-US" sz="6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3815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en-US" sz="6400" dirty="0" smtClean="0">
                <a:latin typeface="Cambria" panose="02040503050406030204" pitchFamily="18" charset="0"/>
                <a:ea typeface="Cambria" panose="02040503050406030204" pitchFamily="18" charset="0"/>
              </a:rPr>
              <a:t>Report Generation – Export usage reports in PDF/CSV formats.</a:t>
            </a:r>
            <a:endParaRPr lang="en-US" altLang="en-US" sz="6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3815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en-US" sz="6400" dirty="0" smtClean="0">
                <a:latin typeface="Cambria" panose="02040503050406030204" pitchFamily="18" charset="0"/>
                <a:ea typeface="Cambria" panose="02040503050406030204" pitchFamily="18" charset="0"/>
              </a:rPr>
              <a:t>User Management – Role-based access ( household user, farmer).</a:t>
            </a:r>
            <a:endParaRPr lang="en-US" altLang="en-US" sz="6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3815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altLang="en-US" sz="6400" dirty="0" smtClean="0">
                <a:latin typeface="Cambria" panose="02040503050406030204" pitchFamily="18" charset="0"/>
                <a:ea typeface="Cambria" panose="02040503050406030204" pitchFamily="18" charset="0"/>
              </a:rPr>
              <a:t>Historical Data Analysis – Compare usage over days, weeks, and  months</a:t>
            </a:r>
            <a:endParaRPr lang="en-US" altLang="en-US" sz="6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altLang="en-US" sz="64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Timeline of the Project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48627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" name="Picture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800" y="1057275"/>
            <a:ext cx="9820275" cy="5038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8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7" grpId="0" build="p"/>
      <p:bldP spid="1048627" grpI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</a:t>
            </a: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48631" name="Google Shape;145;p22"/>
          <p:cNvSpPr txBox="1">
            <a:spLocks noGrp="1"/>
          </p:cNvSpPr>
          <p:nvPr>
            <p:ph type="body" idx="1"/>
          </p:nvPr>
        </p:nvSpPr>
        <p:spPr>
          <a:xfrm>
            <a:off x="252730" y="998220"/>
            <a:ext cx="11706225" cy="5097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p>
            <a:pPr marL="152400" indent="0">
              <a:spcBef>
                <a:spcPts val="0"/>
              </a:spcBef>
              <a:buNone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1.Kowsalya M., Barsha M., Charukesi S., and Jeevadharsini G. K., “AgriDropIQ: A Digital Innovation for Crop-wise Water Footprint Intelligence and Sustainable Farming,” Erode Sengunthar Engineering College, Tamil Nadu, India, 2024. [Online]. Available: https://www.researchgate.net/publication/393073181_AgriDropIQ_A_Digital_Innovation_for_Cropwise_Water_Footprint_Intelligence_and_Sustainable_Farming</a:t>
            </a:r>
            <a:endParaRPr lang="en-US" alt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alt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2.Carlos Parra-López a, Saker Ben Abdallah b, Guillermo Garcia-Garcia c, Abdo Hassoun d e, Hana Trollman f Sandeep Jagtap g h</a:t>
            </a:r>
            <a:endParaRPr lang="en-US" alt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, Sumit Gupta i, Abderrahmane Aït-Kaddour j k, Sureerat Makmuang j, Carmen Carmona-Torres</a:t>
            </a:r>
            <a:r>
              <a:rPr lang="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</a:t>
            </a:r>
            <a:r>
              <a:rPr lang="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l</a:t>
            </a:r>
            <a:endParaRPr lang="en-US" alt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https://www.sciencedirect.com/science/article/pii/S0378377425000617</a:t>
            </a:r>
            <a:endParaRPr lang="en-US" alt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US" alt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3.</a:t>
            </a: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2.Dr G Prabhakar Raju1, Sama Vikyath Reddy2, Shubhranshu Ranjan Dash3,Bijnapally Megnadh41Associate Professor, Department of Computer Science and Engineering, Anurag University, Telangana, India2,3,4Student, Department of Computer Science and Engineering, Anurag University, Telangana, India</a:t>
            </a:r>
            <a:endParaRPr lang="en-US" alt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http://journaleims.com/wp-content/uploads/2025/01/2024010304.pdf</a:t>
            </a:r>
            <a:endParaRPr lang="en-US" alt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4.Priyansh Singh*1, Utkarsh Shukla*2, Yogesh Sharma*3*1,2,3Department Of Information Technology, Bbd Northern IndiaInstitute Of TechnologyLucknow,</a:t>
            </a:r>
            <a:r>
              <a:rPr lang="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India.</a:t>
            </a:r>
            <a:endParaRPr lang="en-US" alt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https://www.irjmets.com/uploadedfiles/paper/issue_3_march_2025/69109/final/fin_irjmets1741787053.pdf</a:t>
            </a:r>
            <a:endParaRPr lang="en-US" alt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r>
              <a:rPr lang="en-US" alt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PSCS_4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48599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Organization: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Ministry of Jal Shakti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Category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(Hardware / Software / Both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  <a:endParaRPr 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Description: </a:t>
            </a:r>
            <a:r>
              <a:rPr lang="en-US" alt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This project aims to develop a comprehensive digital platform that calculates and visualizes the water footprints of common daily use items,Agriculture, helping users understand the hidden water consumption embedded in their everyday products and lifestyle choices</a:t>
            </a:r>
            <a:endParaRPr lang="en-US" altLang="en-US" sz="20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48603" name="Google Shape;97;p14"/>
          <p:cNvSpPr txBox="1">
            <a:spLocks noGrp="1"/>
          </p:cNvSpPr>
          <p:nvPr>
            <p:ph type="body" idx="1"/>
          </p:nvPr>
        </p:nvSpPr>
        <p:spPr>
          <a:xfrm>
            <a:off x="483235" y="1129030"/>
            <a:ext cx="12094845" cy="4599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/>
          </a:bodyPr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Problem Statement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 </a:t>
            </a:r>
            <a:endParaRPr lang="en-US" baseline="-250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aseline="-25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Literature Survey</a:t>
            </a:r>
            <a:endParaRPr lang="en-US" baseline="-250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aseline="-25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Objectives</a:t>
            </a:r>
            <a:endParaRPr lang="en-US" baseline="-250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aseline="-25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Existing Methods and Drawbacks</a:t>
            </a:r>
            <a:endParaRPr lang="en-US" baseline="-250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aseline="-25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Proposed method and Feasibility Study</a:t>
            </a:r>
            <a:endParaRPr lang="en-US" baseline="-250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aseline="-25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Architecture Diagram</a:t>
            </a:r>
            <a:endParaRPr lang="en-US" baseline="-250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baseline="-25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Modules</a:t>
            </a:r>
            <a:endParaRPr lang="en-US" baseline="-250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baseline="-25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Hardware and software Details</a:t>
            </a:r>
            <a:endParaRPr lang="en-US" baseline="-250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baseline="-25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Timeline</a:t>
            </a:r>
            <a:endParaRPr lang="en-US" baseline="-250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baseline="-25000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  <a:sym typeface="+mn-ea"/>
              </a:rPr>
              <a:t>References</a:t>
            </a:r>
            <a:endParaRPr lang="en-US" baseline="-25000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Content (continuation)..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48607" name="Google Shape;97;p14"/>
          <p:cNvSpPr txBox="1">
            <a:spLocks noGrp="1"/>
          </p:cNvSpPr>
          <p:nvPr>
            <p:ph type="body" idx="1"/>
          </p:nvPr>
        </p:nvSpPr>
        <p:spPr>
          <a:xfrm>
            <a:off x="386080" y="830580"/>
            <a:ext cx="10937875" cy="4559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p>
            <a:pPr marL="152400" indent="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r>
              <a:rPr lang="en-US" sz="3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alt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Water scarcity is one of the most pressing global challenges, with households and agriculture consuming over 70% of available freshwater.However, lack of real-time monitoring prevents timely detection of wastage, inefficient irrigation, and unsustainable usage patterns.</a:t>
            </a:r>
            <a:endParaRPr lang="en-US" alt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 solution is needed to:</a:t>
            </a:r>
            <a:endParaRPr lang="en-US" alt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23850" indent="-171450" algn="just">
              <a:lnSpc>
                <a:spcPct val="200000"/>
              </a:lnSpc>
              <a:spcBef>
                <a:spcPts val="0"/>
              </a:spcBef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Continuously track water usage of  a user how much he is  using  for a day,week ormonth.</a:t>
            </a:r>
            <a:endParaRPr lang="en-US" alt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23850" indent="-171450" algn="just">
              <a:lnSpc>
                <a:spcPct val="200000"/>
              </a:lnSpc>
              <a:spcBef>
                <a:spcPts val="0"/>
              </a:spcBef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Visualize  the  data from the dasboard and by using </a:t>
            </a:r>
            <a:endParaRPr lang="en-US" alt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23850" indent="-171450" algn="just">
              <a:lnSpc>
                <a:spcPct val="200000"/>
              </a:lnSpc>
              <a:spcBef>
                <a:spcPts val="0"/>
              </a:spcBef>
            </a:pPr>
            <a:r>
              <a:rPr lang="en-US" alt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Calculate direct water footprints for households and farms.</a:t>
            </a:r>
            <a:endParaRPr lang="en-US" alt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alt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2000"/>
              <a:t>Literature Survey — Use of Websites to Calculate Water Footprints</a:t>
            </a:r>
            <a:endParaRPr lang="en-US" altLang="en-US" sz="20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buFont typeface="Wingdings" panose="05000000000000000000" charset="0"/>
              <a:buChar char="Ø"/>
            </a:pPr>
            <a:r>
              <a:rPr lang="en-US" altLang="en-US" sz="1400" b="1"/>
              <a:t>Daily-Use Items</a:t>
            </a:r>
            <a:endParaRPr lang="en-US" altLang="en-US" sz="1400" b="1"/>
          </a:p>
          <a:p>
            <a:pPr marL="76200" indent="0">
              <a:buNone/>
            </a:pPr>
            <a:endParaRPr lang="en-US" altLang="en-US" sz="1400"/>
          </a:p>
          <a:p>
            <a:pPr marL="76200" indent="0">
              <a:buNone/>
            </a:pPr>
            <a:r>
              <a:rPr lang="en-US" altLang="en-US" sz="1400"/>
              <a:t>1.Website platforms provide low-cost and accessible alternatives to manual water accounting .</a:t>
            </a:r>
            <a:endParaRPr lang="en-US" altLang="en-US" sz="1400"/>
          </a:p>
          <a:p>
            <a:pPr marL="76200" indent="0">
              <a:buNone/>
            </a:pPr>
            <a:r>
              <a:rPr lang="en-US" altLang="en-US" sz="1400"/>
              <a:t>2.Water Footprint Network offers an online calculator to estimate personal footprints of food, clothing, and household items </a:t>
            </a:r>
            <a:endParaRPr lang="en-US" altLang="en-US" sz="1400"/>
          </a:p>
          <a:p>
            <a:pPr marL="76200" indent="0">
              <a:buNone/>
            </a:pPr>
            <a:r>
              <a:rPr lang="en-US" altLang="en-US" sz="1400"/>
              <a:t>3.Dataset-driven websites use product-specific coefficients (e.g., liters of water per kg of rice or cotton shirt) to calculate footprints </a:t>
            </a:r>
            <a:endParaRPr lang="en-US" altLang="en-US" sz="1400"/>
          </a:p>
          <a:p>
            <a:pPr marL="76200" indent="0">
              <a:buNone/>
            </a:pPr>
            <a:r>
              <a:rPr lang="en-US" altLang="en-US" sz="1400"/>
              <a:t>4.Visualization tools (Chart.js, D3.js) make footprint results interactive and easy to understand .</a:t>
            </a:r>
            <a:endParaRPr lang="en-US" altLang="en-US" sz="1400"/>
          </a:p>
          <a:p>
            <a:pPr marL="76200" indent="0">
              <a:buNone/>
            </a:pPr>
            <a:r>
              <a:rPr lang="en-US" altLang="en-US" sz="1400"/>
              <a:t>5.Research confirms these platforms are effective for awareness and behavior change in sustainable consumption </a:t>
            </a:r>
            <a:endParaRPr lang="en-US" altLang="en-US" sz="1400"/>
          </a:p>
          <a:p>
            <a:pPr marL="76200" indent="0">
              <a:buNone/>
            </a:pPr>
            <a:endParaRPr lang="en-US" altLang="en-US" sz="1400"/>
          </a:p>
          <a:p>
            <a:pPr>
              <a:buFont typeface="Wingdings" panose="05000000000000000000" charset="0"/>
              <a:buChar char="Ø"/>
            </a:pPr>
            <a:r>
              <a:rPr lang="en-US" altLang="en-US" sz="1400" b="1"/>
              <a:t>Agriculture</a:t>
            </a:r>
            <a:endParaRPr lang="en-US" altLang="en-US" sz="1400" b="1"/>
          </a:p>
          <a:p>
            <a:pPr marL="76200" indent="0">
              <a:buFont typeface="Wingdings" panose="05000000000000000000" charset="0"/>
              <a:buNone/>
            </a:pPr>
            <a:r>
              <a:rPr lang="en-US" altLang="en-US" sz="1400"/>
              <a:t>1.web-based tool calculates irrigation requirements and crop-specific water footprints.</a:t>
            </a:r>
            <a:endParaRPr lang="en-US" altLang="en-US" sz="1400"/>
          </a:p>
          <a:p>
            <a:pPr marL="76200" indent="0">
              <a:buFont typeface="Wingdings" panose="05000000000000000000" charset="0"/>
              <a:buNone/>
            </a:pPr>
            <a:r>
              <a:rPr lang="en-US" altLang="en-US" sz="1400"/>
              <a:t>2.Agricultural dataset provide standardized values for crop and livestock water footprints </a:t>
            </a:r>
            <a:endParaRPr lang="en-US" altLang="en-US" sz="1400"/>
          </a:p>
          <a:p>
            <a:pPr marL="76200" indent="0">
              <a:buFont typeface="Wingdings" panose="05000000000000000000" charset="0"/>
              <a:buNone/>
            </a:pPr>
            <a:r>
              <a:rPr lang="en-US" altLang="en-US" sz="1400"/>
              <a:t>3.Research confirms that web-based platforms are accurate, farmer-friendly, and scalable for water resource planning</a:t>
            </a:r>
            <a:endParaRPr lang="en-US" alt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 dirty="0">
                <a:latin typeface="Cambria" panose="02040503050406030204"/>
                <a:ea typeface="Cambria" panose="02040503050406030204"/>
                <a:cs typeface="Cambria" panose="02040503050406030204"/>
                <a:sym typeface="Cambria" panose="02040503050406030204"/>
              </a:rPr>
              <a:t>Objectives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20000"/>
          </a:bodyPr>
          <a:p>
            <a:pPr>
              <a:buFont typeface="Wingdings" panose="05000000000000000000" charset="0"/>
              <a:buChar char="Ø"/>
            </a:pPr>
            <a:r>
              <a:rPr lang="en-US" altLang="en-US" sz="2000" b="1"/>
              <a:t>Project Goals</a:t>
            </a:r>
            <a:endParaRPr lang="en-US" altLang="en-US" sz="2000" b="1"/>
          </a:p>
          <a:p>
            <a:pPr marL="76200" indent="0">
              <a:buNone/>
            </a:pPr>
            <a:r>
              <a:rPr lang="en-US" altLang="en-US" sz="1800"/>
              <a:t>  Specific:</a:t>
            </a:r>
            <a:endParaRPr lang="en-US" altLang="en-US" sz="1800"/>
          </a:p>
          <a:p>
            <a:r>
              <a:rPr lang="en-US" altLang="en-US" sz="1400"/>
              <a:t>Develop a website-based digital platform to calculate water footprints for both daily-use items (food, clothing, energy) and agricultural products (crops, livestock).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Integrate reliable datasets (e.g., Water Footprint Network, FAO AQUASTAT, CropWat) for accurate footprint estimation.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Provide interactive visualizations (charts/graphs) to display water footprints.</a:t>
            </a:r>
            <a:endParaRPr lang="en-US" altLang="en-US" sz="1400"/>
          </a:p>
          <a:p>
            <a:endParaRPr lang="en-US" altLang="en-US" sz="1400"/>
          </a:p>
          <a:p>
            <a:endParaRPr lang="en-US" altLang="en-US" sz="1400"/>
          </a:p>
          <a:p>
            <a:pPr>
              <a:buFont typeface="Wingdings" panose="05000000000000000000" charset="0"/>
              <a:buChar char="Ø"/>
            </a:pPr>
            <a:r>
              <a:rPr lang="en-US" altLang="en-US" sz="1600" b="1"/>
              <a:t>Outcome-Focused:</a:t>
            </a:r>
            <a:endParaRPr lang="en-US" altLang="en-US" sz="1600" b="1"/>
          </a:p>
          <a:p>
            <a:r>
              <a:rPr lang="en-US" altLang="en-US" sz="1400"/>
              <a:t>Provide a scalable and user-friendly platform for consumers, farmers, and policymakers to assess water footprints.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Enhance awareness of hidden water use in daily products, promoting sustainable consumption.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Support agricultural planning by providing region- and crop-specific water footprint insights.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Contribute to sustainable water management by making water footprints visible, measurable, and actionable.</a:t>
            </a:r>
            <a:endParaRPr lang="en-US" alt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Existing Methods and Drawbacks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0000"/>
          </a:bodyPr>
          <a:p>
            <a:pPr>
              <a:buFont typeface="Wingdings" panose="05000000000000000000" charset="0"/>
              <a:buChar char="Ø"/>
            </a:pPr>
            <a:r>
              <a:rPr lang="en-US" altLang="en-US" b="1"/>
              <a:t>Manual Calculations &amp; Surveys</a:t>
            </a:r>
            <a:endParaRPr lang="en-US" altLang="en-US" b="1"/>
          </a:p>
          <a:p>
            <a:pPr marL="76200" indent="0">
              <a:buFont typeface="Wingdings" panose="05000000000000000000" charset="0"/>
              <a:buNone/>
            </a:pPr>
            <a:r>
              <a:rPr lang="en-US" altLang="en-US" sz="2000"/>
              <a:t>Traditionally, water footprints are estimated using manual questionnaires, surveys, and paper-based reports.</a:t>
            </a:r>
            <a:endParaRPr lang="en-US" altLang="en-US" sz="2300"/>
          </a:p>
          <a:p>
            <a:pPr marL="76200" indent="0">
              <a:buNone/>
            </a:pPr>
            <a:r>
              <a:rPr lang="en-US" altLang="en-US" sz="2300"/>
              <a:t>Drawbacks:</a:t>
            </a:r>
            <a:endParaRPr lang="en-US" altLang="en-US" sz="1700"/>
          </a:p>
          <a:p>
            <a:pPr marL="76200" indent="0">
              <a:buNone/>
            </a:pPr>
            <a:r>
              <a:rPr lang="en-US" altLang="en-US" sz="1400"/>
              <a:t>  </a:t>
            </a:r>
            <a:r>
              <a:rPr lang="en-US" altLang="en-US" sz="1700"/>
              <a:t>1.Time-consuming</a:t>
            </a:r>
            <a:endParaRPr lang="en-US" altLang="en-US" sz="1700"/>
          </a:p>
          <a:p>
            <a:pPr marL="76200" indent="0">
              <a:buNone/>
            </a:pPr>
            <a:r>
              <a:rPr lang="en-US" altLang="en-US" sz="1700"/>
              <a:t>  2.Limited accuracy </a:t>
            </a:r>
            <a:endParaRPr lang="en-US" altLang="en-US" sz="1700"/>
          </a:p>
          <a:p>
            <a:pPr marL="76200" indent="0">
              <a:buNone/>
            </a:pPr>
            <a:endParaRPr lang="en-US" altLang="en-US" sz="3000"/>
          </a:p>
          <a:p>
            <a:pPr>
              <a:buFont typeface="Wingdings" panose="05000000000000000000" charset="0"/>
              <a:buChar char="Ø"/>
            </a:pPr>
            <a:r>
              <a:rPr lang="en-US" altLang="en-US" sz="2000" b="1"/>
              <a:t>Mobile Apps</a:t>
            </a:r>
            <a:endParaRPr lang="en-US" altLang="en-US" sz="2000" b="1"/>
          </a:p>
          <a:p>
            <a:pPr marL="76200" indent="0">
              <a:buFont typeface="Wingdings" panose="05000000000000000000" charset="0"/>
              <a:buNone/>
            </a:pPr>
            <a:r>
              <a:rPr lang="en-US" altLang="en-US" sz="2000"/>
              <a:t>A few mobile applications exist for water footprint estimation (mainly personal lifestyle calculators).</a:t>
            </a:r>
            <a:endParaRPr lang="en-US" altLang="en-US" sz="2000"/>
          </a:p>
          <a:p>
            <a:pPr marL="76200" indent="0">
              <a:buFont typeface="Wingdings" panose="05000000000000000000" charset="0"/>
              <a:buNone/>
            </a:pPr>
            <a:r>
              <a:rPr lang="en-US" altLang="en-US" sz="2000"/>
              <a:t> </a:t>
            </a:r>
            <a:endParaRPr lang="en-US" altLang="en-US" sz="2000"/>
          </a:p>
          <a:p>
            <a:pPr marL="76200" indent="0">
              <a:buFont typeface="Wingdings" panose="05000000000000000000" charset="0"/>
              <a:buNone/>
            </a:pPr>
            <a:r>
              <a:rPr lang="en-US" altLang="en-US" sz="1800"/>
              <a:t>Drawbacks:</a:t>
            </a:r>
            <a:endParaRPr lang="en-US" altLang="en-US" sz="1800"/>
          </a:p>
          <a:p>
            <a:pPr marL="76200" indent="0">
              <a:buFont typeface="Wingdings" panose="05000000000000000000" charset="0"/>
              <a:buNone/>
            </a:pPr>
            <a:r>
              <a:rPr lang="en-US" altLang="en-US" sz="1700"/>
              <a:t>1.Focused mainly on daily-use items, with little or no support for agriculture.</a:t>
            </a:r>
            <a:endParaRPr lang="en-US" altLang="en-US" sz="1700"/>
          </a:p>
          <a:p>
            <a:pPr marL="76200" indent="0">
              <a:buFont typeface="Wingdings" panose="05000000000000000000" charset="0"/>
              <a:buNone/>
            </a:pPr>
            <a:r>
              <a:rPr lang="en-US" altLang="en-US" sz="1700"/>
              <a:t>2.Limited scalability for research or policy-making.</a:t>
            </a:r>
            <a:endParaRPr lang="en-US" altLang="en-US" sz="1700"/>
          </a:p>
          <a:p>
            <a:pPr>
              <a:buFont typeface="Wingdings" panose="05000000000000000000" charset="0"/>
              <a:buChar char="Ø"/>
            </a:pPr>
            <a:endParaRPr lang="en-US" altLang="en-US" sz="1700"/>
          </a:p>
          <a:p>
            <a:pPr>
              <a:buFont typeface="Wingdings" panose="05000000000000000000" charset="0"/>
              <a:buChar char="Ø"/>
            </a:pPr>
            <a:endParaRPr lang="en-US" altLang="en-US"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u="sng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Proposed method and feasibility study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p>
            <a:pPr>
              <a:buFont typeface="Wingdings" panose="05000000000000000000" charset="0"/>
              <a:buChar char="Ø"/>
            </a:pPr>
            <a:r>
              <a:rPr lang="en-US" altLang="en-US" b="1"/>
              <a:t>Proposed Method</a:t>
            </a:r>
            <a:endParaRPr lang="en-US" altLang="en-US" b="1"/>
          </a:p>
          <a:p>
            <a:pPr marL="76200" indent="0">
              <a:buFont typeface="Wingdings" panose="05000000000000000000" charset="0"/>
              <a:buNone/>
            </a:pPr>
            <a:r>
              <a:rPr lang="en-US" altLang="en-US" sz="2000"/>
              <a:t>1.Website-based platform for calculating water footprints.</a:t>
            </a:r>
            <a:endParaRPr lang="en-US" altLang="en-US" sz="2000"/>
          </a:p>
          <a:p>
            <a:pPr marL="76200" indent="0">
              <a:buFont typeface="Wingdings" panose="05000000000000000000" charset="0"/>
              <a:buNone/>
            </a:pPr>
            <a:r>
              <a:rPr lang="en-US" altLang="en-US" sz="1800"/>
              <a:t>2.</a:t>
            </a:r>
            <a:r>
              <a:rPr lang="en-US" altLang="en-US" sz="2000"/>
              <a:t>Users can see daily-use items (food, clothing) or agricultural crops/livestock.</a:t>
            </a:r>
            <a:endParaRPr lang="en-US" altLang="en-US" sz="2000"/>
          </a:p>
          <a:p>
            <a:pPr marL="76200" indent="0">
              <a:buFont typeface="Wingdings" panose="05000000000000000000" charset="0"/>
              <a:buNone/>
            </a:pPr>
            <a:r>
              <a:rPr lang="en-US" altLang="en-US" sz="2000"/>
              <a:t>3.Generates results with interactive charts/graphs for better understanding.</a:t>
            </a:r>
            <a:endParaRPr lang="en-US" altLang="en-US" sz="2000"/>
          </a:p>
          <a:p>
            <a:pPr marL="76200" indent="0">
              <a:buFont typeface="Wingdings" panose="05000000000000000000" charset="0"/>
              <a:buNone/>
            </a:pPr>
            <a:endParaRPr lang="en-US" altLang="en-US" sz="2000"/>
          </a:p>
          <a:p>
            <a:pPr>
              <a:buFont typeface="Wingdings" panose="05000000000000000000" charset="0"/>
              <a:buChar char="Ø"/>
            </a:pPr>
            <a:r>
              <a:rPr lang="en-US" altLang="en-US" sz="2000" b="1"/>
              <a:t>Feasibility Study</a:t>
            </a:r>
            <a:endParaRPr lang="en-US" altLang="en-US" sz="2000" b="1"/>
          </a:p>
          <a:p>
            <a:pPr marL="76200" indent="0">
              <a:buFont typeface="Wingdings" panose="05000000000000000000" charset="0"/>
              <a:buNone/>
            </a:pPr>
            <a:r>
              <a:rPr lang="en-US" altLang="en-US" sz="1800"/>
              <a:t>1</a:t>
            </a:r>
            <a:r>
              <a:rPr lang="en-US" altLang="en-US" sz="1600" b="1"/>
              <a:t>.Technical</a:t>
            </a:r>
            <a:r>
              <a:rPr lang="en-US" altLang="en-US" sz="1800"/>
              <a:t>: Runs on standard web technologies (HTML, CSS, JS, Python/Flask), accessible via any browser, no special hardware required.</a:t>
            </a:r>
            <a:endParaRPr lang="en-US" altLang="en-US" sz="1800"/>
          </a:p>
          <a:p>
            <a:pPr marL="76200" indent="0">
              <a:buFont typeface="Wingdings" panose="05000000000000000000" charset="0"/>
              <a:buNone/>
            </a:pPr>
            <a:r>
              <a:rPr lang="en-US" altLang="en-US" sz="1800"/>
              <a:t>2.</a:t>
            </a:r>
            <a:r>
              <a:rPr lang="en-US" altLang="en-US" sz="1600" b="1"/>
              <a:t>Operational</a:t>
            </a:r>
            <a:r>
              <a:rPr lang="en-US" altLang="en-US" sz="1800"/>
              <a:t>: Easy-to-use interface for students, farmers, researchers, and policymakers; calculations completed within seconds.</a:t>
            </a:r>
            <a:endParaRPr lang="en-US" altLang="en-US" sz="1800"/>
          </a:p>
          <a:p>
            <a:pPr marL="76200" indent="0">
              <a:buFont typeface="Wingdings" panose="05000000000000000000" charset="0"/>
              <a:buNone/>
            </a:pPr>
            <a:r>
              <a:rPr lang="en-US" altLang="en-US" sz="1800"/>
              <a:t>3</a:t>
            </a:r>
            <a:r>
              <a:rPr lang="en-US" altLang="en-US" sz="1600" b="1"/>
              <a:t>.Economic</a:t>
            </a:r>
            <a:r>
              <a:rPr lang="en-US" altLang="en-US" sz="1800"/>
              <a:t>: Low-cost since it uses open-source tools and freely available datasets</a:t>
            </a:r>
            <a:endParaRPr lang="en-US" altLang="en-US" sz="1800"/>
          </a:p>
          <a:p>
            <a:pPr marL="76200" indent="0">
              <a:buFont typeface="Wingdings" panose="05000000000000000000" charset="0"/>
              <a:buNone/>
            </a:pPr>
            <a:r>
              <a:rPr lang="en-US" altLang="en-US" sz="1800"/>
              <a:t>4</a:t>
            </a:r>
            <a:r>
              <a:rPr lang="en-US" altLang="en-US" sz="1600" b="1"/>
              <a:t>.Social &amp; Environmental</a:t>
            </a:r>
            <a:r>
              <a:rPr lang="en-US" altLang="en-US" sz="1800"/>
              <a:t>: Raises awareness of hidden water in daily life, supports sustainable agriculture, and promotes responsible water management at community and policy levels.</a:t>
            </a:r>
            <a:endParaRPr lang="en-US" altLang="en-US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Architecture Diagram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5925" y="1296670"/>
            <a:ext cx="11179810" cy="4321175"/>
          </a:xfrm>
        </p:spPr>
        <p:txBody>
          <a:bodyPr/>
          <a:p>
            <a:pPr marL="76200" indent="0">
              <a:buNone/>
            </a:pP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5925" y="1296670"/>
            <a:ext cx="10727055" cy="46704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270*77"/>
  <p:tag name="TABLE_ENDDRAG_RECT" val="78*220*270*77"/>
</p:tagLst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7985</Words>
  <Application>WPS Presentation</Application>
  <PresentationFormat/>
  <Paragraphs>235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SimSun</vt:lpstr>
      <vt:lpstr>Wingdings</vt:lpstr>
      <vt:lpstr>Arial</vt:lpstr>
      <vt:lpstr>Verdana</vt:lpstr>
      <vt:lpstr>Bookman Old Style</vt:lpstr>
      <vt:lpstr>Cambria</vt:lpstr>
      <vt:lpstr>Calibri</vt:lpstr>
      <vt:lpstr>Wingdings</vt:lpstr>
      <vt:lpstr>Cambria</vt:lpstr>
      <vt:lpstr>Microsoft YaHei</vt:lpstr>
      <vt:lpstr>Arial Unicode MS</vt:lpstr>
      <vt:lpstr>Bioinformatics</vt:lpstr>
      <vt:lpstr>PSCS_4_Use of Digital Technology to calculate water footprints  for different daily use items.</vt:lpstr>
      <vt:lpstr>Problem Statement Number: PSCS_4</vt:lpstr>
      <vt:lpstr>Content</vt:lpstr>
      <vt:lpstr>Content (continuation)..</vt:lpstr>
      <vt:lpstr>Literature Survey — Use of Websites to Calculate Water Footprints</vt:lpstr>
      <vt:lpstr>Objectives</vt:lpstr>
      <vt:lpstr>Existing Methods and Drawbacks</vt:lpstr>
      <vt:lpstr>Proposed method and feasibility study</vt:lpstr>
      <vt:lpstr>PowerPoint 演示文稿</vt:lpstr>
      <vt:lpstr>PowerPoint 演示文稿</vt:lpstr>
      <vt:lpstr>            Software Details </vt:lpstr>
      <vt:lpstr>   software Details </vt:lpstr>
      <vt:lpstr>Github Link</vt:lpstr>
      <vt:lpstr>Analysis of Problem Statement (contd...)</vt:lpstr>
      <vt:lpstr>Timeline of the Project </vt:lpstr>
      <vt:lpstr>References (IEEE Paper format)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PSCS_4_Use of Digital Technology to calculate water footprints  for different daily use items.</dc:title>
  <dc:creator>Admin</dc:creator>
  <cp:lastModifiedBy>Anusha g</cp:lastModifiedBy>
  <cp:revision>15</cp:revision>
  <dcterms:created xsi:type="dcterms:W3CDTF">2025-08-12T07:29:00Z</dcterms:created>
  <dcterms:modified xsi:type="dcterms:W3CDTF">2025-09-25T14:58:48Z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CC3AE75B7E6B40C5BB6596097AAB802C_13</vt:lpwstr>
  </property>
  <property fmtid="{D5CDD505-2E9C-101B-9397-08002B2CF9AE}" pid="3" name="KSOProductBuildVer">
    <vt:lpwstr>1033-12.2.0.22549</vt:lpwstr>
  </property>
</Properties>
</file>