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DE5DD-ED97-BD56-9992-728ADB369A80}" v="2613" dt="2021-09-14T11:09:24.843"/>
    <p1510:client id="{FCDC9725-CE1A-45E1-91F0-A107D7A921D2}" v="187" dt="2021-09-13T15:37:1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9/14/2021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6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7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essive-charlestown.com/2020/11/a-psychologist-offers-10-tips-to-manage.html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.ndsu.edu/publications/kids-family/transition-issues-in-early-childhood-settings-in-north-dakota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kjajan.com/2015/01/17/le-epicure-patisserie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balloons in the sky">
            <a:extLst>
              <a:ext uri="{FF2B5EF4-FFF2-40B4-BE49-F238E27FC236}">
                <a16:creationId xmlns:a16="http://schemas.microsoft.com/office/drawing/2014/main" id="{0A91314D-EC61-4F2B-B2E5-0189BD8DC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New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96EF-2F0B-4C93-BB58-0F4BD718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157942" y="3312631"/>
            <a:ext cx="5348692" cy="2205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     O          CR     LL    N</a:t>
            </a:r>
            <a:br>
              <a:rPr lang="en-US" b="1" dirty="0"/>
            </a:br>
            <a:r>
              <a:rPr lang="en-US" b="1" dirty="0"/>
              <a:t>          LC     O</a:t>
            </a:r>
            <a:br>
              <a:rPr lang="en-US" b="1" dirty="0"/>
            </a:br>
            <a:r>
              <a:rPr lang="en-US" b="1" dirty="0"/>
              <a:t>E     I     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A9E1EC-4DDD-4103-94F7-8977C4293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242" t="33666" r="-174243" b="35485"/>
          <a:stretch/>
        </p:blipFill>
        <p:spPr>
          <a:xfrm rot="5640000">
            <a:off x="4286885" y="2250770"/>
            <a:ext cx="1902130" cy="1338434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312B94D-168B-44E6-8665-27B07C52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7" t="31119" r="5426" b="28830"/>
          <a:stretch/>
        </p:blipFill>
        <p:spPr>
          <a:xfrm>
            <a:off x="7319742" y="379563"/>
            <a:ext cx="2390926" cy="2323742"/>
          </a:xfrm>
          <a:prstGeom prst="rect">
            <a:avLst/>
          </a:prstGeom>
        </p:spPr>
      </p:pic>
      <p:pic>
        <p:nvPicPr>
          <p:cNvPr id="14" name="Picture 14" descr="Shape&#10;&#10;Description automatically generated">
            <a:extLst>
              <a:ext uri="{FF2B5EF4-FFF2-40B4-BE49-F238E27FC236}">
                <a16:creationId xmlns:a16="http://schemas.microsoft.com/office/drawing/2014/main" id="{CEFE4AE8-2164-4910-B102-2B260B9F9E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44" t="44784" r="-3272" b="40409"/>
          <a:stretch/>
        </p:blipFill>
        <p:spPr>
          <a:xfrm rot="21360000">
            <a:off x="8149383" y="1788494"/>
            <a:ext cx="872649" cy="609283"/>
          </a:xfrm>
          <a:prstGeom prst="rect">
            <a:avLst/>
          </a:prstGeom>
        </p:spPr>
      </p:pic>
      <p:pic>
        <p:nvPicPr>
          <p:cNvPr id="19" name="Picture 19" descr="A picture containing text, person, screenshot, vegetable&#10;&#10;Description automatically generated">
            <a:extLst>
              <a:ext uri="{FF2B5EF4-FFF2-40B4-BE49-F238E27FC236}">
                <a16:creationId xmlns:a16="http://schemas.microsoft.com/office/drawing/2014/main" id="{08A1DF62-8E4E-4E11-B2AC-ABFBCF6857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1" t="43060" r="3876" b="25874"/>
          <a:stretch/>
        </p:blipFill>
        <p:spPr>
          <a:xfrm>
            <a:off x="454397" y="324227"/>
            <a:ext cx="2484524" cy="1867779"/>
          </a:xfrm>
          <a:prstGeom prst="rect">
            <a:avLst/>
          </a:prstGeom>
        </p:spPr>
      </p:pic>
      <p:pic>
        <p:nvPicPr>
          <p:cNvPr id="22" name="Picture 22" descr="A picture containing text, blurry&#10;&#10;Description automatically generated">
            <a:extLst>
              <a:ext uri="{FF2B5EF4-FFF2-40B4-BE49-F238E27FC236}">
                <a16:creationId xmlns:a16="http://schemas.microsoft.com/office/drawing/2014/main" id="{87E50169-9732-4E44-9FD6-26A315511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700" y="321332"/>
            <a:ext cx="3424866" cy="1614577"/>
          </a:xfrm>
          <a:prstGeom prst="rect">
            <a:avLst/>
          </a:prstGeom>
        </p:spPr>
      </p:pic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7B52122-A80C-42E9-9F13-08267540C4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39"/>
          <a:stretch/>
        </p:blipFill>
        <p:spPr>
          <a:xfrm>
            <a:off x="3244707" y="4935968"/>
            <a:ext cx="895350" cy="911906"/>
          </a:xfrm>
          <a:prstGeom prst="rect">
            <a:avLst/>
          </a:prstGeom>
        </p:spPr>
      </p:pic>
      <p:pic>
        <p:nvPicPr>
          <p:cNvPr id="27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1CF4F3E-EE02-4FBF-944D-55A04D269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2628" y="2492586"/>
            <a:ext cx="800100" cy="923925"/>
          </a:xfrm>
          <a:prstGeom prst="rect">
            <a:avLst/>
          </a:prstGeom>
        </p:spPr>
      </p:pic>
      <p:pic>
        <p:nvPicPr>
          <p:cNvPr id="29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DAC986B-D774-4A0A-AC99-D8C19C695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739" y="4280139"/>
            <a:ext cx="942975" cy="914400"/>
          </a:xfrm>
          <a:prstGeom prst="rect">
            <a:avLst/>
          </a:prstGeom>
        </p:spPr>
      </p:pic>
      <p:pic>
        <p:nvPicPr>
          <p:cNvPr id="31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9AB4E12-584A-43FE-B479-578B67E800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3041" y="4021257"/>
            <a:ext cx="895350" cy="885825"/>
          </a:xfrm>
          <a:prstGeom prst="rect">
            <a:avLst/>
          </a:prstGeom>
        </p:spPr>
      </p:pic>
      <p:pic>
        <p:nvPicPr>
          <p:cNvPr id="3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B6DECEC-D90F-48B0-9D96-F9F9DD6E93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2740" y="4021257"/>
            <a:ext cx="895350" cy="885825"/>
          </a:xfrm>
          <a:prstGeom prst="rect">
            <a:avLst/>
          </a:prstGeom>
        </p:spPr>
      </p:pic>
      <p:pic>
        <p:nvPicPr>
          <p:cNvPr id="35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130F2DA-F33F-4867-BB39-C7CFFD5BBC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151" y="2348902"/>
            <a:ext cx="923925" cy="952500"/>
          </a:xfrm>
          <a:prstGeom prst="rect">
            <a:avLst/>
          </a:prstGeom>
        </p:spPr>
      </p:pic>
      <p:pic>
        <p:nvPicPr>
          <p:cNvPr id="37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747ECEE-E7CB-472D-AD3C-6857128FC1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2732" y="4893693"/>
            <a:ext cx="857250" cy="952500"/>
          </a:xfrm>
          <a:prstGeom prst="rect">
            <a:avLst/>
          </a:prstGeom>
        </p:spPr>
      </p:pic>
      <p:pic>
        <p:nvPicPr>
          <p:cNvPr id="39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04D2753-6A61-4EB9-BFCA-087F286463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9078" y="4102849"/>
            <a:ext cx="942975" cy="923925"/>
          </a:xfrm>
          <a:prstGeom prst="rect">
            <a:avLst/>
          </a:prstGeom>
        </p:spPr>
      </p:pic>
      <p:pic>
        <p:nvPicPr>
          <p:cNvPr id="41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D5F8DEA-1D22-4211-B6AA-0C3F67F531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3885" y="3340848"/>
            <a:ext cx="923925" cy="923925"/>
          </a:xfrm>
          <a:prstGeom prst="rect">
            <a:avLst/>
          </a:prstGeom>
        </p:spPr>
      </p:pic>
      <p:pic>
        <p:nvPicPr>
          <p:cNvPr id="4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3B3B303-8F1F-4302-B6D3-014AE2E59A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7323" y="3254046"/>
            <a:ext cx="828675" cy="752475"/>
          </a:xfrm>
          <a:prstGeom prst="rect">
            <a:avLst/>
          </a:prstGeom>
        </p:spPr>
      </p:pic>
      <p:pic>
        <p:nvPicPr>
          <p:cNvPr id="45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CB0B6AFE-286F-458C-A257-936BE2A880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31004" y="3254405"/>
            <a:ext cx="895350" cy="866775"/>
          </a:xfrm>
          <a:prstGeom prst="rect">
            <a:avLst/>
          </a:prstGeom>
        </p:spPr>
      </p:pic>
      <p:pic>
        <p:nvPicPr>
          <p:cNvPr id="47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59B35E55-DB69-4454-8AD2-80A01FE4AE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3479" y="3201838"/>
            <a:ext cx="914400" cy="914400"/>
          </a:xfrm>
          <a:prstGeom prst="rect">
            <a:avLst/>
          </a:prstGeom>
        </p:spPr>
      </p:pic>
      <p:pic>
        <p:nvPicPr>
          <p:cNvPr id="49" name="Picture 18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3B1A6584-6687-477F-AE0B-6B93680896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98490" y="4898187"/>
            <a:ext cx="923925" cy="857250"/>
          </a:xfrm>
          <a:prstGeom prst="rect">
            <a:avLst/>
          </a:prstGeom>
        </p:spPr>
      </p:pic>
      <p:pic>
        <p:nvPicPr>
          <p:cNvPr id="51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FD3001EB-67D7-4D40-8442-7E2B484745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3351" y="2296063"/>
            <a:ext cx="885825" cy="914400"/>
          </a:xfrm>
          <a:prstGeom prst="rect">
            <a:avLst/>
          </a:prstGeom>
        </p:spPr>
      </p:pic>
      <p:pic>
        <p:nvPicPr>
          <p:cNvPr id="55" name="Graphic 52" descr="Badge Question Mark with solid fill">
            <a:extLst>
              <a:ext uri="{FF2B5EF4-FFF2-40B4-BE49-F238E27FC236}">
                <a16:creationId xmlns:a16="http://schemas.microsoft.com/office/drawing/2014/main" id="{2C0C97D0-78A8-4B45-A379-CBB4FCB491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87704" y="3417496"/>
            <a:ext cx="526212" cy="497457"/>
          </a:xfrm>
          <a:prstGeom prst="rect">
            <a:avLst/>
          </a:prstGeom>
        </p:spPr>
      </p:pic>
      <p:pic>
        <p:nvPicPr>
          <p:cNvPr id="56" name="Graphic 52" descr="Badge Question Mark with solid fill">
            <a:extLst>
              <a:ext uri="{FF2B5EF4-FFF2-40B4-BE49-F238E27FC236}">
                <a16:creationId xmlns:a16="http://schemas.microsoft.com/office/drawing/2014/main" id="{3086B5A4-E7F2-4F1C-933D-0C5FE2BB5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92836" y="3417496"/>
            <a:ext cx="526212" cy="497457"/>
          </a:xfrm>
          <a:prstGeom prst="rect">
            <a:avLst/>
          </a:prstGeom>
        </p:spPr>
      </p:pic>
      <p:pic>
        <p:nvPicPr>
          <p:cNvPr id="57" name="Graphic 52" descr="Badge Question Mark with solid fill">
            <a:extLst>
              <a:ext uri="{FF2B5EF4-FFF2-40B4-BE49-F238E27FC236}">
                <a16:creationId xmlns:a16="http://schemas.microsoft.com/office/drawing/2014/main" id="{8B60C72D-9E0C-4697-9AE0-68A1FEF2A6B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867289" y="3417496"/>
            <a:ext cx="526212" cy="497457"/>
          </a:xfrm>
          <a:prstGeom prst="rect">
            <a:avLst/>
          </a:prstGeom>
        </p:spPr>
      </p:pic>
      <p:pic>
        <p:nvPicPr>
          <p:cNvPr id="58" name="Graphic 52" descr="Badge Question Mark with solid fill">
            <a:extLst>
              <a:ext uri="{FF2B5EF4-FFF2-40B4-BE49-F238E27FC236}">
                <a16:creationId xmlns:a16="http://schemas.microsoft.com/office/drawing/2014/main" id="{C96DFB95-641A-460B-9B9C-77F0E32EB6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74346" y="3417495"/>
            <a:ext cx="526212" cy="497457"/>
          </a:xfrm>
          <a:prstGeom prst="rect">
            <a:avLst/>
          </a:prstGeom>
        </p:spPr>
      </p:pic>
      <p:pic>
        <p:nvPicPr>
          <p:cNvPr id="59" name="Graphic 52" descr="Badge Question Mark with solid fill">
            <a:extLst>
              <a:ext uri="{FF2B5EF4-FFF2-40B4-BE49-F238E27FC236}">
                <a16:creationId xmlns:a16="http://schemas.microsoft.com/office/drawing/2014/main" id="{831BBC73-C9E0-4135-852D-5B2C2806AC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23251" y="3417494"/>
            <a:ext cx="526212" cy="497457"/>
          </a:xfrm>
          <a:prstGeom prst="rect">
            <a:avLst/>
          </a:prstGeom>
        </p:spPr>
      </p:pic>
      <p:pic>
        <p:nvPicPr>
          <p:cNvPr id="60" name="Graphic 52" descr="Badge Question Mark with solid fill">
            <a:extLst>
              <a:ext uri="{FF2B5EF4-FFF2-40B4-BE49-F238E27FC236}">
                <a16:creationId xmlns:a16="http://schemas.microsoft.com/office/drawing/2014/main" id="{CB6AD017-F67E-4DA4-A600-502FA56ABAE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99629" y="3388740"/>
            <a:ext cx="526212" cy="497457"/>
          </a:xfrm>
          <a:prstGeom prst="rect">
            <a:avLst/>
          </a:prstGeom>
        </p:spPr>
      </p:pic>
      <p:pic>
        <p:nvPicPr>
          <p:cNvPr id="62" name="Graphic 52" descr="Badge Question Mark with solid fill">
            <a:extLst>
              <a:ext uri="{FF2B5EF4-FFF2-40B4-BE49-F238E27FC236}">
                <a16:creationId xmlns:a16="http://schemas.microsoft.com/office/drawing/2014/main" id="{840D4E76-CF79-4FC1-92BC-47F6781CAF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99515" y="4021345"/>
            <a:ext cx="526212" cy="497457"/>
          </a:xfrm>
          <a:prstGeom prst="rect">
            <a:avLst/>
          </a:prstGeom>
        </p:spPr>
      </p:pic>
      <p:pic>
        <p:nvPicPr>
          <p:cNvPr id="63" name="Graphic 52" descr="Badge Question Mark with solid fill">
            <a:extLst>
              <a:ext uri="{FF2B5EF4-FFF2-40B4-BE49-F238E27FC236}">
                <a16:creationId xmlns:a16="http://schemas.microsoft.com/office/drawing/2014/main" id="{8691A221-BADA-4BBE-ACED-623200A02B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73968" y="4021345"/>
            <a:ext cx="526212" cy="497457"/>
          </a:xfrm>
          <a:prstGeom prst="rect">
            <a:avLst/>
          </a:prstGeom>
        </p:spPr>
      </p:pic>
      <p:pic>
        <p:nvPicPr>
          <p:cNvPr id="64" name="Graphic 52" descr="Badge Question Mark with solid fill">
            <a:extLst>
              <a:ext uri="{FF2B5EF4-FFF2-40B4-BE49-F238E27FC236}">
                <a16:creationId xmlns:a16="http://schemas.microsoft.com/office/drawing/2014/main" id="{EC4BF2DA-43B4-4959-8FAF-07D2410446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09137" y="4035722"/>
            <a:ext cx="526212" cy="497457"/>
          </a:xfrm>
          <a:prstGeom prst="rect">
            <a:avLst/>
          </a:prstGeom>
        </p:spPr>
      </p:pic>
      <p:pic>
        <p:nvPicPr>
          <p:cNvPr id="65" name="Graphic 52" descr="Badge Question Mark with solid fill">
            <a:extLst>
              <a:ext uri="{FF2B5EF4-FFF2-40B4-BE49-F238E27FC236}">
                <a16:creationId xmlns:a16="http://schemas.microsoft.com/office/drawing/2014/main" id="{4919E457-B2B1-43B9-90E9-2A2E9E5B1B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86156" y="4035722"/>
            <a:ext cx="526212" cy="497457"/>
          </a:xfrm>
          <a:prstGeom prst="rect">
            <a:avLst/>
          </a:prstGeom>
        </p:spPr>
      </p:pic>
      <p:pic>
        <p:nvPicPr>
          <p:cNvPr id="66" name="Graphic 52" descr="Badge Question Mark with solid fill">
            <a:extLst>
              <a:ext uri="{FF2B5EF4-FFF2-40B4-BE49-F238E27FC236}">
                <a16:creationId xmlns:a16="http://schemas.microsoft.com/office/drawing/2014/main" id="{4B3A6247-9C6D-41A9-AC04-7BB7641867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58308" y="4653949"/>
            <a:ext cx="526212" cy="497457"/>
          </a:xfrm>
          <a:prstGeom prst="rect">
            <a:avLst/>
          </a:prstGeom>
        </p:spPr>
      </p:pic>
      <p:pic>
        <p:nvPicPr>
          <p:cNvPr id="67" name="Graphic 52" descr="Badge Question Mark with solid fill">
            <a:extLst>
              <a:ext uri="{FF2B5EF4-FFF2-40B4-BE49-F238E27FC236}">
                <a16:creationId xmlns:a16="http://schemas.microsoft.com/office/drawing/2014/main" id="{0EBE6407-7F75-4EFA-BC88-35DBA8DDBF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19666" y="4653949"/>
            <a:ext cx="526212" cy="497457"/>
          </a:xfrm>
          <a:prstGeom prst="rect">
            <a:avLst/>
          </a:prstGeom>
        </p:spPr>
      </p:pic>
      <p:pic>
        <p:nvPicPr>
          <p:cNvPr id="68" name="Graphic 52" descr="Badge Question Mark with solid fill">
            <a:extLst>
              <a:ext uri="{FF2B5EF4-FFF2-40B4-BE49-F238E27FC236}">
                <a16:creationId xmlns:a16="http://schemas.microsoft.com/office/drawing/2014/main" id="{1B29D96E-A8FE-46AE-8F32-001D90503B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24798" y="4653949"/>
            <a:ext cx="526212" cy="497457"/>
          </a:xfrm>
          <a:prstGeom prst="rect">
            <a:avLst/>
          </a:prstGeom>
        </p:spPr>
      </p:pic>
      <p:pic>
        <p:nvPicPr>
          <p:cNvPr id="69" name="Graphic 52" descr="Badge Question Mark with solid fill">
            <a:extLst>
              <a:ext uri="{FF2B5EF4-FFF2-40B4-BE49-F238E27FC236}">
                <a16:creationId xmlns:a16="http://schemas.microsoft.com/office/drawing/2014/main" id="{3BE75E3A-0BF5-4C0D-8F8A-6D0A1C2B85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456761" y="4653949"/>
            <a:ext cx="526212" cy="4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9F5FE-AF70-4394-8C7E-D13CD22E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09" y="1093645"/>
            <a:ext cx="5327217" cy="1126278"/>
          </a:xfrm>
        </p:spPr>
        <p:txBody>
          <a:bodyPr>
            <a:normAutofit fontScale="90000"/>
          </a:bodyPr>
          <a:lstStyle/>
          <a:p>
            <a:r>
              <a:rPr lang="en-US" sz="6800" dirty="0" err="1"/>
              <a:t>Doomscrolling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61F21-7192-4AF5-89DD-C1E8757D2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2640921"/>
            <a:ext cx="5240953" cy="2708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latin typeface="Aldhabi"/>
                <a:cs typeface="Aldhabi"/>
              </a:rPr>
              <a:t>Doomscrooling</a:t>
            </a:r>
            <a:r>
              <a:rPr lang="en-US" sz="3600" dirty="0">
                <a:latin typeface="Aldhabi"/>
                <a:cs typeface="Aldhabi"/>
              </a:rPr>
              <a:t> is the tendency to continuously scroll through social media looking at bad news in attempt to gather information.</a:t>
            </a:r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D6FA6174-4EBA-4A7F-9EE6-AC7FF073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" r="447" b="9363"/>
          <a:stretch/>
        </p:blipFill>
        <p:spPr>
          <a:xfrm>
            <a:off x="6630161" y="1091619"/>
            <a:ext cx="4582876" cy="5773014"/>
          </a:xfrm>
          <a:prstGeom prst="rect">
            <a:avLst/>
          </a:prstGeom>
        </p:spPr>
      </p:pic>
      <p:sp>
        <p:nvSpPr>
          <p:cNvPr id="31" name="Cross 35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D140B-29B1-4A1F-B8AB-5887FF81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597" y="1093646"/>
            <a:ext cx="3894376" cy="996881"/>
          </a:xfrm>
        </p:spPr>
        <p:txBody>
          <a:bodyPr>
            <a:normAutofit fontScale="90000"/>
          </a:bodyPr>
          <a:lstStyle/>
          <a:p>
            <a:r>
              <a:rPr lang="en-US" sz="600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82DAB-879D-41D4-91E2-5EB177AB3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93" y="2439637"/>
            <a:ext cx="4268186" cy="3283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buFont typeface="Wingdings"/>
              <a:buChar char="v"/>
            </a:pPr>
            <a:r>
              <a:rPr lang="en-US" sz="3200" dirty="0">
                <a:latin typeface="Aldhabi"/>
                <a:cs typeface="Aldhabi"/>
              </a:rPr>
              <a:t>I was </a:t>
            </a:r>
            <a:r>
              <a:rPr lang="en-US" sz="3200" dirty="0" err="1">
                <a:latin typeface="Aldhabi"/>
                <a:cs typeface="Aldhabi"/>
              </a:rPr>
              <a:t>doomscrolling</a:t>
            </a:r>
            <a:r>
              <a:rPr lang="en-US" sz="3200" dirty="0">
                <a:latin typeface="Aldhabi"/>
                <a:cs typeface="Aldhabi"/>
              </a:rPr>
              <a:t> on Twitter today while reading about covid 19 cases.</a:t>
            </a:r>
          </a:p>
          <a:p>
            <a:pPr marL="342900" indent="-342900">
              <a:lnSpc>
                <a:spcPct val="90000"/>
              </a:lnSpc>
              <a:buFont typeface="Wingdings"/>
              <a:buChar char="v"/>
            </a:pPr>
            <a:r>
              <a:rPr lang="en-US" sz="3200" dirty="0">
                <a:latin typeface="Aldhabi"/>
                <a:cs typeface="Aldhabi"/>
              </a:rPr>
              <a:t>Experts warn that </a:t>
            </a:r>
            <a:r>
              <a:rPr lang="en-US" sz="3200">
                <a:latin typeface="Aldhabi"/>
                <a:cs typeface="Aldhabi"/>
              </a:rPr>
              <a:t>doomscrolling </a:t>
            </a:r>
            <a:r>
              <a:rPr lang="en-US" sz="3200" dirty="0">
                <a:latin typeface="Aldhabi"/>
                <a:cs typeface="Aldhabi"/>
              </a:rPr>
              <a:t>  can be harmful to your mental health</a:t>
            </a:r>
            <a:r>
              <a:rPr lang="en-US" sz="3200" dirty="0"/>
              <a:t>.</a:t>
            </a:r>
          </a:p>
          <a:p>
            <a:pPr marL="342900" indent="-342900">
              <a:lnSpc>
                <a:spcPct val="90000"/>
              </a:lnSpc>
              <a:buFont typeface="Wingdings"/>
              <a:buChar char="v"/>
            </a:pPr>
            <a:endParaRPr lang="en-US" sz="11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1F41DF-47D6-4623-A5DD-89124D7A7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17" r="11638" b="2"/>
          <a:stretch/>
        </p:blipFill>
        <p:spPr>
          <a:xfrm>
            <a:off x="5224242" y="1096772"/>
            <a:ext cx="6503180" cy="57612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3CC27946-0B30-1740-A1AC-994A4C762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55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4C7BF-82A1-489A-89A9-66E563F379BE}"/>
              </a:ext>
            </a:extLst>
          </p:cNvPr>
          <p:cNvSpPr txBox="1"/>
          <p:nvPr/>
        </p:nvSpPr>
        <p:spPr>
          <a:xfrm>
            <a:off x="9266492" y="6657945"/>
            <a:ext cx="246093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45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8952C-6332-419A-B550-0BBE517E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2798" cy="1446550"/>
          </a:xfrm>
        </p:spPr>
        <p:txBody>
          <a:bodyPr>
            <a:normAutofit/>
          </a:bodyPr>
          <a:lstStyle/>
          <a:p>
            <a:r>
              <a:rPr lang="en-US" dirty="0"/>
              <a:t>Halcyon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BC9F69-E0A3-4AC4-899F-4929EE47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002798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ldhabi"/>
                <a:cs typeface="Aldhabi"/>
              </a:rPr>
              <a:t>Free from storms or physical disturbance. Relating to a time in the past marked by peace and happiness.</a:t>
            </a:r>
          </a:p>
        </p:txBody>
      </p:sp>
      <p:pic>
        <p:nvPicPr>
          <p:cNvPr id="13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4DBBBEC-A459-41D7-9FA9-6CC3A1D74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" t="12122" r="4748" b="12079"/>
          <a:stretch/>
        </p:blipFill>
        <p:spPr>
          <a:xfrm>
            <a:off x="6660188" y="1146927"/>
            <a:ext cx="5059727" cy="5704020"/>
          </a:xfrm>
          <a:prstGeom prst="rect">
            <a:avLst/>
          </a:prstGeom>
        </p:spPr>
      </p:pic>
      <p:sp>
        <p:nvSpPr>
          <p:cNvPr id="29" name="Cross 28">
            <a:extLst>
              <a:ext uri="{FF2B5EF4-FFF2-40B4-BE49-F238E27FC236}">
                <a16:creationId xmlns:a16="http://schemas.microsoft.com/office/drawing/2014/main" id="{DA7B3086-613B-B44B-8231-1C082E4A6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E04CA-9A27-47CF-AD69-524236C9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2798" cy="144655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ACDCEC-5E52-4D88-A458-E8971E7D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547865"/>
            <a:ext cx="6002798" cy="36630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v"/>
            </a:pPr>
            <a:r>
              <a:rPr lang="en-US" sz="3600" dirty="0">
                <a:latin typeface="Aldhabi"/>
                <a:cs typeface="Aldhabi"/>
              </a:rPr>
              <a:t>I miss the halcyon days of my childhood when I didn't have to worry about the pressures of adult life.</a:t>
            </a:r>
          </a:p>
          <a:p>
            <a:pPr>
              <a:buFont typeface="Wingdings"/>
              <a:buChar char="v"/>
            </a:pPr>
            <a:r>
              <a:rPr lang="en-US" sz="3600" dirty="0">
                <a:latin typeface="Aldhabi"/>
                <a:cs typeface="Aldhabi"/>
              </a:rPr>
              <a:t>Her halcyon lifestyle may seem wonderful, but it was earned by decades of hard work and determination.</a:t>
            </a:r>
          </a:p>
        </p:txBody>
      </p:sp>
      <p:pic>
        <p:nvPicPr>
          <p:cNvPr id="18" name="Picture 18" descr="A picture containing person, indoor, crowd&#10;&#10;Description automatically generated">
            <a:extLst>
              <a:ext uri="{FF2B5EF4-FFF2-40B4-BE49-F238E27FC236}">
                <a16:creationId xmlns:a16="http://schemas.microsoft.com/office/drawing/2014/main" id="{D8227E8E-37FD-4C60-8CDB-5B5A03032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204" r="23448" b="2"/>
          <a:stretch/>
        </p:blipFill>
        <p:spPr>
          <a:xfrm>
            <a:off x="7494078" y="1096772"/>
            <a:ext cx="4240722" cy="5761228"/>
          </a:xfrm>
          <a:prstGeom prst="rect">
            <a:avLst/>
          </a:prstGeom>
        </p:spPr>
      </p:pic>
      <p:sp>
        <p:nvSpPr>
          <p:cNvPr id="34" name="Cross 33">
            <a:extLst>
              <a:ext uri="{FF2B5EF4-FFF2-40B4-BE49-F238E27FC236}">
                <a16:creationId xmlns:a16="http://schemas.microsoft.com/office/drawing/2014/main" id="{DA7B3086-613B-B44B-8231-1C082E4A6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B820A-E0CA-453C-9A8B-67D5FBDE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002798" cy="1446550"/>
          </a:xfrm>
        </p:spPr>
        <p:txBody>
          <a:bodyPr>
            <a:normAutofit/>
          </a:bodyPr>
          <a:lstStyle/>
          <a:p>
            <a:r>
              <a:rPr lang="en-US" dirty="0"/>
              <a:t>Epicure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4BED-7740-40F5-A7D4-EC09FBAB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002798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ldhabi"/>
                <a:cs typeface="Aldhabi"/>
              </a:rPr>
              <a:t>A person who takes particular pleasure in fine food and drink.</a:t>
            </a:r>
          </a:p>
        </p:txBody>
      </p:sp>
      <p:pic>
        <p:nvPicPr>
          <p:cNvPr id="8" name="Picture 8" descr="A picture containing plate, indoor&#10;&#10;Description automatically generated">
            <a:extLst>
              <a:ext uri="{FF2B5EF4-FFF2-40B4-BE49-F238E27FC236}">
                <a16:creationId xmlns:a16="http://schemas.microsoft.com/office/drawing/2014/main" id="{3EBDC195-9A8E-47AF-B314-BEEF8A473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59" r="11533"/>
          <a:stretch/>
        </p:blipFill>
        <p:spPr>
          <a:xfrm>
            <a:off x="7494078" y="1096772"/>
            <a:ext cx="4240722" cy="5761228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DA7B3086-613B-B44B-8231-1C082E4A6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0C9A5-12A8-4795-B7D9-2B3903A8DC84}"/>
              </a:ext>
            </a:extLst>
          </p:cNvPr>
          <p:cNvSpPr txBox="1"/>
          <p:nvPr/>
        </p:nvSpPr>
        <p:spPr>
          <a:xfrm>
            <a:off x="928778" y="3631722"/>
            <a:ext cx="689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CF640-F975-445D-9F80-41C4499F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066001" cy="144655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0795-1C0F-4FBF-ACC1-C5BB189B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066001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v"/>
            </a:pPr>
            <a:r>
              <a:rPr lang="en-US" sz="3600" dirty="0">
                <a:latin typeface="Aldhabi"/>
                <a:cs typeface="Aldhabi"/>
              </a:rPr>
              <a:t>He researches diets carefully, and is a true epicure.</a:t>
            </a:r>
          </a:p>
          <a:p>
            <a:pPr>
              <a:buFont typeface="Wingdings"/>
              <a:buChar char="v"/>
            </a:pPr>
            <a:r>
              <a:rPr lang="en-US" sz="3600" dirty="0">
                <a:latin typeface="Aldhabi"/>
                <a:cs typeface="Aldhabi"/>
              </a:rPr>
              <a:t>This cookery book has been written by a real epicure.</a:t>
            </a:r>
          </a:p>
          <a:p>
            <a:pPr>
              <a:buFont typeface="Wingdings"/>
              <a:buChar char="v"/>
            </a:pPr>
            <a:endParaRPr lang="en-US" dirty="0"/>
          </a:p>
        </p:txBody>
      </p:sp>
      <p:pic>
        <p:nvPicPr>
          <p:cNvPr id="6" name="Picture 6" descr="Man Having Traditional Jewish Food · Free Stock Photo">
            <a:extLst>
              <a:ext uri="{FF2B5EF4-FFF2-40B4-BE49-F238E27FC236}">
                <a16:creationId xmlns:a16="http://schemas.microsoft.com/office/drawing/2014/main" id="{D58B550C-2561-437B-87A9-97F40DC16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r="11209"/>
          <a:stretch/>
        </p:blipFill>
        <p:spPr>
          <a:xfrm>
            <a:off x="6163734" y="1096771"/>
            <a:ext cx="2781844" cy="5761228"/>
          </a:xfrm>
          <a:prstGeom prst="rect">
            <a:avLst/>
          </a:prstGeom>
        </p:spPr>
      </p:pic>
      <p:pic>
        <p:nvPicPr>
          <p:cNvPr id="4" name="Picture 5" descr="chef, catering, food, food and drink, wellbeing, freshness, one person ...">
            <a:extLst>
              <a:ext uri="{FF2B5EF4-FFF2-40B4-BE49-F238E27FC236}">
                <a16:creationId xmlns:a16="http://schemas.microsoft.com/office/drawing/2014/main" id="{97DD061C-C143-447C-AC7D-C6DF8986D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40" t="249" r="19169" b="-249"/>
          <a:stretch/>
        </p:blipFill>
        <p:spPr>
          <a:xfrm>
            <a:off x="8945578" y="1096770"/>
            <a:ext cx="2789812" cy="5761293"/>
          </a:xfrm>
          <a:prstGeom prst="rect">
            <a:avLst/>
          </a:prstGeom>
        </p:spPr>
      </p:pic>
      <p:sp>
        <p:nvSpPr>
          <p:cNvPr id="62" name="Cross 61">
            <a:extLst>
              <a:ext uri="{FF2B5EF4-FFF2-40B4-BE49-F238E27FC236}">
                <a16:creationId xmlns:a16="http://schemas.microsoft.com/office/drawing/2014/main" id="{A27CA9A8-2E1B-1E43-B7A6-45B44037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99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59AD19-D779-2D4F-A11F-26FC5A47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43419" y="1096771"/>
            <a:ext cx="0" cy="57612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5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699C0-E3CF-476E-B395-99A73EAA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7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C802F26-64D5-40EC-A829-3B01122B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5994" y="1301797"/>
            <a:ext cx="4129887" cy="4129887"/>
          </a:xfrm>
          <a:prstGeom prst="rect">
            <a:avLst/>
          </a:prstGeom>
        </p:spPr>
      </p:pic>
      <p:sp>
        <p:nvSpPr>
          <p:cNvPr id="35" name="Cross 34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407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412431"/>
      </a:dk2>
      <a:lt2>
        <a:srgbClr val="E2E8E8"/>
      </a:lt2>
      <a:accent1>
        <a:srgbClr val="E72F29"/>
      </a:accent1>
      <a:accent2>
        <a:srgbClr val="D56C17"/>
      </a:accent2>
      <a:accent3>
        <a:srgbClr val="B7A321"/>
      </a:accent3>
      <a:accent4>
        <a:srgbClr val="86B313"/>
      </a:accent4>
      <a:accent5>
        <a:srgbClr val="50BA21"/>
      </a:accent5>
      <a:accent6>
        <a:srgbClr val="15BD28"/>
      </a:accent6>
      <a:hlink>
        <a:srgbClr val="319194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MadridVTI</vt:lpstr>
      <vt:lpstr>New word</vt:lpstr>
      <vt:lpstr>D     O          CR     LL    N           LC     O E     I     U </vt:lpstr>
      <vt:lpstr>Doomscrolling</vt:lpstr>
      <vt:lpstr>Examples</vt:lpstr>
      <vt:lpstr>Halcyon</vt:lpstr>
      <vt:lpstr>Examples</vt:lpstr>
      <vt:lpstr>Epicure</vt:lpstr>
      <vt:lpstr>Examples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724</cp:revision>
  <dcterms:created xsi:type="dcterms:W3CDTF">2021-09-13T15:21:01Z</dcterms:created>
  <dcterms:modified xsi:type="dcterms:W3CDTF">2021-09-14T11:10:50Z</dcterms:modified>
</cp:coreProperties>
</file>