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6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ika rani" userId="90747bf52ce07ee4" providerId="LiveId" clId="{6F59ABFE-A6BB-4C2B-AD61-E609F31AF185}"/>
    <pc:docChg chg="undo redo custSel modSld">
      <pc:chgData name="Anusika rani" userId="90747bf52ce07ee4" providerId="LiveId" clId="{6F59ABFE-A6BB-4C2B-AD61-E609F31AF185}" dt="2023-06-11T04:50:34.899" v="2977" actId="27636"/>
      <pc:docMkLst>
        <pc:docMk/>
      </pc:docMkLst>
      <pc:sldChg chg="modSp mod">
        <pc:chgData name="Anusika rani" userId="90747bf52ce07ee4" providerId="LiveId" clId="{6F59ABFE-A6BB-4C2B-AD61-E609F31AF185}" dt="2023-06-11T04:50:34.899" v="2977" actId="27636"/>
        <pc:sldMkLst>
          <pc:docMk/>
          <pc:sldMk cId="3912747309" sldId="268"/>
        </pc:sldMkLst>
        <pc:spChg chg="mod">
          <ac:chgData name="Anusika rani" userId="90747bf52ce07ee4" providerId="LiveId" clId="{6F59ABFE-A6BB-4C2B-AD61-E609F31AF185}" dt="2023-06-11T04:50:34.899" v="2977" actId="27636"/>
          <ac:spMkLst>
            <pc:docMk/>
            <pc:sldMk cId="3912747309" sldId="268"/>
            <ac:spMk id="3" creationId="{37FC2D8F-56D2-4ADF-B439-0E09E7C37894}"/>
          </ac:spMkLst>
        </pc:spChg>
      </pc:sldChg>
      <pc:sldChg chg="modSp mod">
        <pc:chgData name="Anusika rani" userId="90747bf52ce07ee4" providerId="LiveId" clId="{6F59ABFE-A6BB-4C2B-AD61-E609F31AF185}" dt="2023-06-11T04:20:03.328" v="1339" actId="20577"/>
        <pc:sldMkLst>
          <pc:docMk/>
          <pc:sldMk cId="2482546811" sldId="310"/>
        </pc:sldMkLst>
        <pc:spChg chg="mod">
          <ac:chgData name="Anusika rani" userId="90747bf52ce07ee4" providerId="LiveId" clId="{6F59ABFE-A6BB-4C2B-AD61-E609F31AF185}" dt="2023-06-11T04:20:03.328" v="1339" actId="20577"/>
          <ac:spMkLst>
            <pc:docMk/>
            <pc:sldMk cId="2482546811" sldId="310"/>
            <ac:spMk id="4" creationId="{395286AA-A3A5-E2E6-E511-C600F0E12DCB}"/>
          </ac:spMkLst>
        </pc:spChg>
      </pc:sldChg>
      <pc:sldChg chg="modSp mod">
        <pc:chgData name="Anusika rani" userId="90747bf52ce07ee4" providerId="LiveId" clId="{6F59ABFE-A6BB-4C2B-AD61-E609F31AF185}" dt="2023-06-11T04:14:42.723" v="1025" actId="20577"/>
        <pc:sldMkLst>
          <pc:docMk/>
          <pc:sldMk cId="4222102273" sldId="311"/>
        </pc:sldMkLst>
        <pc:spChg chg="mod">
          <ac:chgData name="Anusika rani" userId="90747bf52ce07ee4" providerId="LiveId" clId="{6F59ABFE-A6BB-4C2B-AD61-E609F31AF185}" dt="2023-06-11T04:14:42.723" v="1025" actId="20577"/>
          <ac:spMkLst>
            <pc:docMk/>
            <pc:sldMk cId="4222102273" sldId="311"/>
            <ac:spMk id="3" creationId="{A69F0207-BF24-3AD7-E636-90EDD3EED510}"/>
          </ac:spMkLst>
        </pc:spChg>
      </pc:sldChg>
      <pc:sldChg chg="modSp mod">
        <pc:chgData name="Anusika rani" userId="90747bf52ce07ee4" providerId="LiveId" clId="{6F59ABFE-A6BB-4C2B-AD61-E609F31AF185}" dt="2023-06-11T04:32:32.020" v="1881" actId="113"/>
        <pc:sldMkLst>
          <pc:docMk/>
          <pc:sldMk cId="1770363067" sldId="312"/>
        </pc:sldMkLst>
        <pc:spChg chg="mod">
          <ac:chgData name="Anusika rani" userId="90747bf52ce07ee4" providerId="LiveId" clId="{6F59ABFE-A6BB-4C2B-AD61-E609F31AF185}" dt="2023-06-11T04:15:25.327" v="1046" actId="20577"/>
          <ac:spMkLst>
            <pc:docMk/>
            <pc:sldMk cId="1770363067" sldId="312"/>
            <ac:spMk id="2" creationId="{220BC399-0267-11FF-A852-3A415DDB0F4E}"/>
          </ac:spMkLst>
        </pc:spChg>
        <pc:spChg chg="mod">
          <ac:chgData name="Anusika rani" userId="90747bf52ce07ee4" providerId="LiveId" clId="{6F59ABFE-A6BB-4C2B-AD61-E609F31AF185}" dt="2023-06-11T04:32:32.020" v="1881" actId="113"/>
          <ac:spMkLst>
            <pc:docMk/>
            <pc:sldMk cId="1770363067" sldId="312"/>
            <ac:spMk id="3" creationId="{E9D8187B-2AD8-83E0-948C-60D18AB418A1}"/>
          </ac:spMkLst>
        </pc:spChg>
      </pc:sldChg>
      <pc:sldChg chg="modSp mod">
        <pc:chgData name="Anusika rani" userId="90747bf52ce07ee4" providerId="LiveId" clId="{6F59ABFE-A6BB-4C2B-AD61-E609F31AF185}" dt="2023-06-11T04:29:40.419" v="1740" actId="20577"/>
        <pc:sldMkLst>
          <pc:docMk/>
          <pc:sldMk cId="2857427313" sldId="313"/>
        </pc:sldMkLst>
        <pc:spChg chg="mod">
          <ac:chgData name="Anusika rani" userId="90747bf52ce07ee4" providerId="LiveId" clId="{6F59ABFE-A6BB-4C2B-AD61-E609F31AF185}" dt="2023-06-11T04:29:40.419" v="1740" actId="20577"/>
          <ac:spMkLst>
            <pc:docMk/>
            <pc:sldMk cId="2857427313" sldId="313"/>
            <ac:spMk id="3" creationId="{D898C442-4986-8C2B-1714-54151897B7A6}"/>
          </ac:spMkLst>
        </pc:spChg>
      </pc:sldChg>
      <pc:sldChg chg="modSp mod">
        <pc:chgData name="Anusika rani" userId="90747bf52ce07ee4" providerId="LiveId" clId="{6F59ABFE-A6BB-4C2B-AD61-E609F31AF185}" dt="2023-06-11T04:32:39.245" v="1882" actId="113"/>
        <pc:sldMkLst>
          <pc:docMk/>
          <pc:sldMk cId="2906354144" sldId="314"/>
        </pc:sldMkLst>
        <pc:spChg chg="mod">
          <ac:chgData name="Anusika rani" userId="90747bf52ce07ee4" providerId="LiveId" clId="{6F59ABFE-A6BB-4C2B-AD61-E609F31AF185}" dt="2023-06-11T04:30:11.089" v="1752" actId="20577"/>
          <ac:spMkLst>
            <pc:docMk/>
            <pc:sldMk cId="2906354144" sldId="314"/>
            <ac:spMk id="2" creationId="{811D5770-A4C5-F887-A92B-BAD462ECA9B0}"/>
          </ac:spMkLst>
        </pc:spChg>
        <pc:spChg chg="mod">
          <ac:chgData name="Anusika rani" userId="90747bf52ce07ee4" providerId="LiveId" clId="{6F59ABFE-A6BB-4C2B-AD61-E609F31AF185}" dt="2023-06-11T04:32:39.245" v="1882" actId="113"/>
          <ac:spMkLst>
            <pc:docMk/>
            <pc:sldMk cId="2906354144" sldId="314"/>
            <ac:spMk id="3" creationId="{DDD06C4D-D2BE-9875-5B32-9A22AB83FB96}"/>
          </ac:spMkLst>
        </pc:spChg>
      </pc:sldChg>
      <pc:sldChg chg="modSp mod">
        <pc:chgData name="Anusika rani" userId="90747bf52ce07ee4" providerId="LiveId" clId="{6F59ABFE-A6BB-4C2B-AD61-E609F31AF185}" dt="2023-06-11T04:35:43.839" v="1910" actId="20577"/>
        <pc:sldMkLst>
          <pc:docMk/>
          <pc:sldMk cId="1729682745" sldId="315"/>
        </pc:sldMkLst>
        <pc:spChg chg="mod">
          <ac:chgData name="Anusika rani" userId="90747bf52ce07ee4" providerId="LiveId" clId="{6F59ABFE-A6BB-4C2B-AD61-E609F31AF185}" dt="2023-06-11T04:35:43.839" v="1910" actId="20577"/>
          <ac:spMkLst>
            <pc:docMk/>
            <pc:sldMk cId="1729682745" sldId="315"/>
            <ac:spMk id="2" creationId="{8795E37F-7747-9672-036B-F4FAB6C7E128}"/>
          </ac:spMkLst>
        </pc:spChg>
        <pc:spChg chg="mod">
          <ac:chgData name="Anusika rani" userId="90747bf52ce07ee4" providerId="LiveId" clId="{6F59ABFE-A6BB-4C2B-AD61-E609F31AF185}" dt="2023-06-11T04:35:38.645" v="1909" actId="313"/>
          <ac:spMkLst>
            <pc:docMk/>
            <pc:sldMk cId="1729682745" sldId="315"/>
            <ac:spMk id="3" creationId="{3E6AF86A-3E5F-0286-4209-E46EBF9AB5BF}"/>
          </ac:spMkLst>
        </pc:spChg>
      </pc:sldChg>
      <pc:sldChg chg="modSp mod">
        <pc:chgData name="Anusika rani" userId="90747bf52ce07ee4" providerId="LiveId" clId="{6F59ABFE-A6BB-4C2B-AD61-E609F31AF185}" dt="2023-06-11T04:37:43.579" v="2028" actId="113"/>
        <pc:sldMkLst>
          <pc:docMk/>
          <pc:sldMk cId="280822526" sldId="316"/>
        </pc:sldMkLst>
        <pc:spChg chg="mod">
          <ac:chgData name="Anusika rani" userId="90747bf52ce07ee4" providerId="LiveId" clId="{6F59ABFE-A6BB-4C2B-AD61-E609F31AF185}" dt="2023-06-11T04:36:17.645" v="1920"/>
          <ac:spMkLst>
            <pc:docMk/>
            <pc:sldMk cId="280822526" sldId="316"/>
            <ac:spMk id="2" creationId="{800A8231-1C48-6BCE-BB3E-510E0DD29702}"/>
          </ac:spMkLst>
        </pc:spChg>
        <pc:spChg chg="mod">
          <ac:chgData name="Anusika rani" userId="90747bf52ce07ee4" providerId="LiveId" clId="{6F59ABFE-A6BB-4C2B-AD61-E609F31AF185}" dt="2023-06-11T04:37:43.579" v="2028" actId="113"/>
          <ac:spMkLst>
            <pc:docMk/>
            <pc:sldMk cId="280822526" sldId="316"/>
            <ac:spMk id="3" creationId="{3D89DBD7-ECD1-758C-8BCD-F592856F2A28}"/>
          </ac:spMkLst>
        </pc:spChg>
      </pc:sldChg>
      <pc:sldChg chg="modSp mod">
        <pc:chgData name="Anusika rani" userId="90747bf52ce07ee4" providerId="LiveId" clId="{6F59ABFE-A6BB-4C2B-AD61-E609F31AF185}" dt="2023-06-11T04:42:11.093" v="2299" actId="20577"/>
        <pc:sldMkLst>
          <pc:docMk/>
          <pc:sldMk cId="241606097" sldId="317"/>
        </pc:sldMkLst>
        <pc:spChg chg="mod">
          <ac:chgData name="Anusika rani" userId="90747bf52ce07ee4" providerId="LiveId" clId="{6F59ABFE-A6BB-4C2B-AD61-E609F31AF185}" dt="2023-06-11T04:42:11.093" v="2299" actId="20577"/>
          <ac:spMkLst>
            <pc:docMk/>
            <pc:sldMk cId="241606097" sldId="317"/>
            <ac:spMk id="3" creationId="{1B220C3F-E30B-7B0C-44ED-9A471CE2AB60}"/>
          </ac:spMkLst>
        </pc:spChg>
      </pc:sldChg>
      <pc:sldChg chg="modSp mod">
        <pc:chgData name="Anusika rani" userId="90747bf52ce07ee4" providerId="LiveId" clId="{6F59ABFE-A6BB-4C2B-AD61-E609F31AF185}" dt="2023-06-11T04:49:55.079" v="2975" actId="20577"/>
        <pc:sldMkLst>
          <pc:docMk/>
          <pc:sldMk cId="3693355256" sldId="318"/>
        </pc:sldMkLst>
        <pc:spChg chg="mod">
          <ac:chgData name="Anusika rani" userId="90747bf52ce07ee4" providerId="LiveId" clId="{6F59ABFE-A6BB-4C2B-AD61-E609F31AF185}" dt="2023-06-11T04:49:55.079" v="2975" actId="20577"/>
          <ac:spMkLst>
            <pc:docMk/>
            <pc:sldMk cId="3693355256" sldId="318"/>
            <ac:spMk id="3" creationId="{4DFE46CD-3AC5-CB30-D7A5-BD967301F7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Heart disease prediction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by- Anusika rani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University- arka jain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00BD-4B73-F516-F99D-B25B9DE9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scope/possible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46CD-3AC5-CB30-D7A5-BD967301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 set could have been optimized further by adding more relatable labels and removing the less usable ones.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project could be integrated with a website to provide a graphical representation.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Other classification models should also be applied like the random forest classification. To check the accuracy further.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r>
              <a:rPr lang="en-IN" dirty="0"/>
              <a:t>----------------------------------------------------------------------------------------------------------------------------------------------------------------------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IN" dirty="0"/>
              <a:t>									THANK YOU!!</a:t>
            </a:r>
          </a:p>
        </p:txBody>
      </p:sp>
    </p:spTree>
    <p:extLst>
      <p:ext uri="{BB962C8B-B14F-4D97-AF65-F5344CB8AC3E}">
        <p14:creationId xmlns:p14="http://schemas.microsoft.com/office/powerpoint/2010/main" val="369335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286AA-A3A5-E2E6-E511-C600F0E1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heart disease prediction model predicts the risks of a patient being affected by any heart disease, to check any abnormalities in the patient’s medical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This prediction module uses a dataset that has data regarding the age, gender, cholesterol, blood pressure, etc of multiple patients.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this project, by implementing various machine learning algorithms, we are trying to figure out the most accurate algorithm for prediction.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 data pre-processing we have imported the needed csv file, and have checked for any null values present, and then separated the dataset into training and testing data.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3DA3-CA01-E759-60EF-B6340182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F0207-BF24-3AD7-E636-90EDD3EE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Since the model needed a classification algorithm, therefore the first approach that came into my mind was logistic regression.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Logistic Regression classification can predict results from observation and classify appropriately.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Logistic regression predicts the output of a categorical dependent variable. Therefore the outcome must be a categorical or discrete value. It can be either Yes or No, 0 or 1, true or False, etc. but instead of giving the exact value as 0 and 1, it gives the probabilistic values which lie between 0 and 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Which happens to be fitting the model just right.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10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C399-0267-11FF-A852-3A415DDB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187B-2AD8-83E0-948C-60D18AB4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7166"/>
            <a:ext cx="10058400" cy="376089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By implementing the logistic regression module, we were able to see that the accuracy that we achieved on   training and testing data was as follows:-</a:t>
            </a:r>
          </a:p>
          <a:p>
            <a:pPr marL="0" indent="0">
              <a:buNone/>
            </a:pPr>
            <a:r>
              <a:rPr lang="en-IN" b="1" dirty="0"/>
              <a:t>Training data accuracy- 85% approx.</a:t>
            </a:r>
          </a:p>
          <a:p>
            <a:pPr marL="0" indent="0">
              <a:buNone/>
            </a:pPr>
            <a:r>
              <a:rPr lang="en-IN" b="1" dirty="0"/>
              <a:t>Testing data accuracy- 81% approx.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36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1D21-F950-26C5-E338-770330DE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C442-4986-8C2B-1714-54151897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Naive Bayes Classifier technique is based on the so-called Bayesian theorem and is particularly suited when the dimensionality of the inputs is high. Despite its simplicity, Naive Bayes can often outperform more sophisticated classification methods.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Applications-</a:t>
            </a:r>
          </a:p>
          <a:p>
            <a:r>
              <a:rPr lang="en-US" b="1" dirty="0">
                <a:effectLst/>
              </a:rPr>
              <a:t> Real-time Prediction: </a:t>
            </a:r>
            <a:r>
              <a:rPr lang="en-US" dirty="0">
                <a:effectLst/>
              </a:rPr>
              <a:t>Naïve Bayes is an eager learning classifier and it is sure to be fast. Thus, it could be used for making predictions in real-time.</a:t>
            </a:r>
          </a:p>
          <a:p>
            <a:r>
              <a:rPr lang="en-US" b="1" dirty="0">
                <a:effectLst/>
              </a:rPr>
              <a:t> Multi-class Prediction: </a:t>
            </a:r>
            <a:r>
              <a:rPr lang="en-US" dirty="0">
                <a:effectLst/>
              </a:rPr>
              <a:t>This algorithm is also well known for multi-class prediction features. Here we can predict the probability of multiple classes of target variables.</a:t>
            </a:r>
          </a:p>
          <a:p>
            <a:r>
              <a:rPr lang="en-US" b="1" dirty="0">
                <a:effectLst/>
              </a:rPr>
              <a:t>Text classification/ Spam Filtering/ Sentiment Analysis:</a:t>
            </a:r>
            <a:r>
              <a:rPr lang="en-US" dirty="0">
                <a:effectLst/>
              </a:rPr>
              <a:t> due to better results in multi-class problems and independence rules they have a higher success rate as compared to other algorithms.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42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5770-A4C5-F887-A92B-BAD462EC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6C4D-D2BE-9875-5B32-9A22AB83F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implementing the Gaussian Naïve Bayes module, we were able to see that the accuracy that we achieved on   training and testing data was as follows:-</a:t>
            </a:r>
          </a:p>
          <a:p>
            <a:pPr marL="0" indent="0">
              <a:buNone/>
            </a:pPr>
            <a:r>
              <a:rPr lang="en-IN" b="1" dirty="0"/>
              <a:t>Training data accuracy- 84% approx.</a:t>
            </a:r>
          </a:p>
          <a:p>
            <a:pPr marL="0" indent="0">
              <a:buNone/>
            </a:pPr>
            <a:r>
              <a:rPr lang="en-IN" b="1" dirty="0"/>
              <a:t>Testing data accuracy- 81% approx.</a:t>
            </a:r>
          </a:p>
          <a:p>
            <a:pPr marL="0" indent="0">
              <a:buNone/>
            </a:pPr>
            <a:r>
              <a:rPr lang="en-IN" dirty="0"/>
              <a:t>Which was very near the linear regression module’s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35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E37F-7747-9672-036B-F4FAB6C7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 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F86A-3E5F-0286-4209-E46EBF9A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K-Nearest Neighbor is one of the simplest Machine Learning algorithms based on Supervised Learning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K-NN algorithm assumes the similarity between the new case/data and available cases and put the new case into the category that is most similar to the available categories.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K-NN algorithm stores all the available data and classifies a new data point based on the similarity. This means when new data appears then it can be easily classified into a good suite category by using K- NN algorithm.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K-NN algorithm can be used for Regression as well as for Classification but mostly it is used for Classification problems.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68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8231-1C48-6BCE-BB3E-510E0DD2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 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DBD7-ECD1-758C-8BCD-F592856F2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implementing the K nearest neighbor module, we were able to see that the accuracy that we achieved on   training and testing data was as follows:-</a:t>
            </a:r>
          </a:p>
          <a:p>
            <a:pPr marL="0" indent="0">
              <a:buNone/>
            </a:pPr>
            <a:r>
              <a:rPr lang="en-IN" b="1" dirty="0"/>
              <a:t>Training data accuracy- 78% approx.</a:t>
            </a:r>
          </a:p>
          <a:p>
            <a:pPr marL="0" indent="0">
              <a:buNone/>
            </a:pPr>
            <a:r>
              <a:rPr lang="en-IN" b="1" dirty="0"/>
              <a:t>Testing data accuracy- 62% approx.</a:t>
            </a:r>
          </a:p>
          <a:p>
            <a:pPr marL="0" indent="0">
              <a:buNone/>
            </a:pPr>
            <a:r>
              <a:rPr lang="en-IN" dirty="0"/>
              <a:t>Which happens to be the lowest accuracy, as that of both the previous algorithms.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2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C5B5-2AB5-910F-1036-7F18A821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0C3F-E30B-7B0C-44ED-9A471CE2A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implementing various machine learning algorithms, we were able to figure out the most accurate algorithm for prediction, which was the </a:t>
            </a:r>
            <a:r>
              <a:rPr lang="en-IN" b="1" dirty="0"/>
              <a:t>logistic regression classification </a:t>
            </a:r>
            <a:r>
              <a:rPr lang="en-IN" dirty="0"/>
              <a:t>module.</a:t>
            </a:r>
          </a:p>
          <a:p>
            <a:r>
              <a:rPr lang="en-IN" dirty="0"/>
              <a:t>With a </a:t>
            </a:r>
            <a:r>
              <a:rPr lang="en-IN" b="1" dirty="0"/>
              <a:t>training data accuracy of 85% and testing data accuracy of 81%</a:t>
            </a:r>
            <a:r>
              <a:rPr lang="en-IN" dirty="0"/>
              <a:t>, which was more than the naïve Bayes and k-nearest neighbor algorithm.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060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{9B119554-AF69-4E28-BF88-DC30BC64E17A}tf33845126_win32</Template>
  <TotalTime>62</TotalTime>
  <Words>756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Wingdings</vt:lpstr>
      <vt:lpstr>1_RetrospectVTI</vt:lpstr>
      <vt:lpstr>Heart disease prediction</vt:lpstr>
      <vt:lpstr>Introduction </vt:lpstr>
      <vt:lpstr>Logistic regression</vt:lpstr>
      <vt:lpstr>Logistic regression</vt:lpstr>
      <vt:lpstr>Naïve bayes</vt:lpstr>
      <vt:lpstr>Naïve bayes</vt:lpstr>
      <vt:lpstr>K nearest neighbor</vt:lpstr>
      <vt:lpstr>K nearest neighbor</vt:lpstr>
      <vt:lpstr>conclusion</vt:lpstr>
      <vt:lpstr>Future scope/possible optimizations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Anusika rani</dc:creator>
  <cp:lastModifiedBy>Anusika rani</cp:lastModifiedBy>
  <cp:revision>1</cp:revision>
  <dcterms:created xsi:type="dcterms:W3CDTF">2023-06-10T16:43:45Z</dcterms:created>
  <dcterms:modified xsi:type="dcterms:W3CDTF">2023-06-11T04:52:09Z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