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70" r:id="rId15"/>
    <p:sldId id="271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ED23-3B94-FFE5-2E7A-6D7E295A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0184-D424-3D90-34FB-4796EC42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9221-3793-684A-395D-AC048E69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6358-2EE9-420E-857F-AC1664CE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857-3DC7-BB58-8B51-B6BFAD04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7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65A8-A049-A46A-03DF-74B9C2EE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EB8A-EAB7-4D94-DDAC-940A51B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3468-D912-B77F-15D7-B9CBD813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1E78-4DCB-2D2C-F912-DD36746B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88F4-3D20-669E-A4BB-4160C28C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9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896F5-5B01-E847-1599-BE44E39A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7AE00-C55B-CE36-90E0-23D22678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3502-EADD-7CF6-0C1D-4D1803D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D7D4-434F-83E0-DC87-DE697659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ECC7-9E31-1507-2CB3-6650463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0760-BAC8-DBA8-0B43-8DF69F8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E37E-D878-6D65-195B-4A0B163B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D216-46CC-4B27-2E3F-BE7023B6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6785-91BB-5047-F971-DA73C1CD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F734-FDC7-FFD5-6AFD-55421681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5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B5C-2C32-F9A7-85E3-D21C367C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7569-280C-F938-C46C-26E0F279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4F8E-ED80-0111-BFCE-7832DD3D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964D-7883-5AE9-7C34-160FB00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1FBA-2C3D-705E-A56E-BE6D210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24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3774-56C3-682E-395C-54814C96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4973-DD61-AAEF-1965-DE7CD5C04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165AE-E0DC-78A7-C14A-4C1A110A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BB1BB-7F86-4317-DA87-309E2CB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D895-3091-979A-DB32-8F6B354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8D59-828B-2C51-2069-4C93599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802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44-3CD3-74DA-74E3-C7FFCE70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B4F2-E6D8-B89E-9E19-27B82ED8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83CB-F656-9C2E-CBCE-6EA6D7F6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DD89D-256B-42E5-198A-89F312556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E5E8-1286-D02C-D3D9-70D97EA9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A66CC-CF98-923E-1B68-4F603A5F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86CC2-A9B2-9BA8-E81A-55B118C4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35A5-6DD3-6B67-12E0-D256E8C5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C4A-3699-5778-64C7-5929F9A1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B54B9-E4F5-1604-6D2E-E8F16B9D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F751-3FDC-0D41-5151-7C3F26DD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4654C-2DBA-8F57-C245-A2AE8DC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9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BDEF-E2F5-883F-0B0C-9C27C14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67C14-C72F-3BF6-4676-99E4C505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CABA-FC9D-CEB2-E46C-48D8C8B0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21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F9C-F472-6CAE-AB30-4236F442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5E58-62CE-FE3C-4F7D-07B57BF4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64644-0C8B-96EE-4A9A-76CCBCFC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7BC2-52F4-E2D4-1A61-9D437938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FBC1-ADDE-E87E-3F9D-5795088F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69E4-9B2F-FF1C-93E9-4033BCE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988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77B4-06A0-97CF-7419-4506163D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54357-3C57-14E8-578D-95D38CC06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56180-DFF8-86C1-F830-4D89D128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9438-12F2-99A8-CA5A-12AC513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2E16-022F-76E1-883E-4D7295AA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1026-3988-4F12-17D6-55025DB0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92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96190-B059-162D-6B8B-D66349FC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40D3-EDA0-A5AE-8700-E2AAFED4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66CF-75C7-FCD1-7BCC-AA4AA2B8A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79BF-32EC-364F-0A68-C3B6D3ED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9905-D7EA-BE84-479F-7D5E24676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51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rupakroy/online-payments-fraud-dete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456C5-FC51-009B-B4D3-7ADDB8B1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cs-CZ" sz="5400"/>
              <a:t>Online Fraud Detection ML Project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4ABC-EF56-6F0B-8195-B935B86B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60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DF2F-1A2F-2A8F-D052-F3C39CD0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979" y="270448"/>
            <a:ext cx="3642360" cy="1589405"/>
          </a:xfrm>
        </p:spPr>
        <p:txBody>
          <a:bodyPr>
            <a:noAutofit/>
          </a:bodyPr>
          <a:lstStyle/>
          <a:p>
            <a:r>
              <a:rPr lang="cs-CZ" sz="5400" b="1" dirty="0" err="1"/>
              <a:t>Chosen</a:t>
            </a:r>
            <a:r>
              <a:rPr lang="cs-CZ" sz="5400" b="1" dirty="0"/>
              <a:t> ML </a:t>
            </a:r>
            <a:r>
              <a:rPr lang="cs-CZ" sz="5400" b="1" dirty="0" err="1"/>
              <a:t>Algorithm</a:t>
            </a:r>
            <a:endParaRPr lang="cs-C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4B2F-B061-87F4-FFD4-816C8DD6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979" y="2648434"/>
            <a:ext cx="4667699" cy="583206"/>
          </a:xfrm>
        </p:spPr>
        <p:txBody>
          <a:bodyPr>
            <a:normAutofit/>
          </a:bodyPr>
          <a:lstStyle/>
          <a:p>
            <a:r>
              <a:rPr lang="cs-CZ" sz="1500" dirty="0"/>
              <a:t>Using LazyPredict, we discovered that XGBoost performed best on our dataset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45EFE06-0B40-408D-372B-05BC2CEAC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839C2-08B1-7A07-3A6D-FCD0969B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19" y="3502088"/>
            <a:ext cx="5942370" cy="308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C3D48-C4EA-2315-04F2-2EF97FD5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998" y="2130301"/>
            <a:ext cx="386107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F9AF-57CB-B41D-D4D3-B2EFCED7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3" y="196987"/>
            <a:ext cx="3603222" cy="1518443"/>
          </a:xfrm>
        </p:spPr>
        <p:txBody>
          <a:bodyPr>
            <a:noAutofit/>
          </a:bodyPr>
          <a:lstStyle/>
          <a:p>
            <a:r>
              <a:rPr lang="cs-CZ" sz="5400" b="1" dirty="0"/>
              <a:t>Chosen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1CC1-1C39-C09C-5CF4-7B7D8C17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3" y="2357089"/>
            <a:ext cx="4501987" cy="282829"/>
          </a:xfrm>
        </p:spPr>
        <p:txBody>
          <a:bodyPr>
            <a:normAutofit lnSpcReduction="10000"/>
          </a:bodyPr>
          <a:lstStyle/>
          <a:p>
            <a:r>
              <a:rPr lang="cs-CZ" sz="1500" dirty="0"/>
              <a:t>Using Optuna, we tuned the hyperparameters</a:t>
            </a:r>
          </a:p>
          <a:p>
            <a:endParaRPr lang="cs-CZ" sz="1500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32C2AFC-80BE-B03E-7F7A-6498255A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3E15131-5A2A-1DC4-30D5-8A1D39444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5960" r="1351" b="6968"/>
          <a:stretch/>
        </p:blipFill>
        <p:spPr>
          <a:xfrm>
            <a:off x="465858" y="2836905"/>
            <a:ext cx="4381500" cy="184404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8AD900C-E990-8CD1-2993-6B86AE399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" t="5999" r="2437" b="7501"/>
          <a:stretch/>
        </p:blipFill>
        <p:spPr>
          <a:xfrm>
            <a:off x="465858" y="4877933"/>
            <a:ext cx="7992939" cy="1783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8681E-F120-07A1-7DE8-2D55088E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63" y="1912417"/>
            <a:ext cx="45340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46F-23AD-9831-64FD-4E46BE9E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450" y="158292"/>
            <a:ext cx="2905125" cy="747713"/>
          </a:xfrm>
        </p:spPr>
        <p:txBody>
          <a:bodyPr>
            <a:noAutofit/>
          </a:bodyPr>
          <a:lstStyle/>
          <a:p>
            <a:r>
              <a:rPr lang="cs-CZ" sz="54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5A58-D58F-BB9E-3190-4D60B35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0" y="1470274"/>
            <a:ext cx="2905125" cy="367476"/>
          </a:xfrm>
        </p:spPr>
        <p:txBody>
          <a:bodyPr>
            <a:normAutofit/>
          </a:bodyPr>
          <a:lstStyle/>
          <a:p>
            <a:r>
              <a:rPr lang="cs-CZ" sz="1500" dirty="0"/>
              <a:t>Validation score:</a:t>
            </a:r>
          </a:p>
          <a:p>
            <a:endParaRPr lang="cs-CZ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19754-8E2D-1592-80C7-7EC890B7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996042"/>
            <a:ext cx="2362200" cy="123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8FAB2-6D74-FB19-2161-52E6C479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390865"/>
            <a:ext cx="3943216" cy="3308841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0BCB69F3-B7BF-B3E2-B051-DE89A74B3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BDD2B-E6DA-F7D6-9534-7F3E3F060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450" y="1064297"/>
            <a:ext cx="373432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4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B818-5FDA-C04C-D917-8F533E5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72876"/>
            <a:ext cx="4600576" cy="1325563"/>
          </a:xfrm>
        </p:spPr>
        <p:txBody>
          <a:bodyPr>
            <a:noAutofit/>
          </a:bodyPr>
          <a:lstStyle/>
          <a:p>
            <a:r>
              <a:rPr lang="cs-CZ" sz="5400" b="1" dirty="0" err="1"/>
              <a:t>Alternative</a:t>
            </a:r>
            <a:r>
              <a:rPr lang="cs-CZ" sz="5400" b="1" dirty="0"/>
              <a:t> ML </a:t>
            </a:r>
            <a:r>
              <a:rPr lang="cs-CZ" sz="5400" b="1" dirty="0" err="1"/>
              <a:t>algorithm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72F1-5FBD-FB0F-E904-A9127FD7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2091876"/>
            <a:ext cx="4600575" cy="806583"/>
          </a:xfrm>
        </p:spPr>
        <p:txBody>
          <a:bodyPr>
            <a:normAutofit lnSpcReduction="10000"/>
          </a:bodyPr>
          <a:lstStyle/>
          <a:p>
            <a:r>
              <a:rPr lang="cs-CZ" sz="1500" dirty="0" err="1"/>
              <a:t>We</a:t>
            </a:r>
            <a:r>
              <a:rPr lang="cs-CZ" sz="1500" dirty="0"/>
              <a:t> </a:t>
            </a:r>
            <a:r>
              <a:rPr lang="cs-CZ" sz="1500" dirty="0" err="1"/>
              <a:t>tried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same</a:t>
            </a:r>
            <a:r>
              <a:rPr lang="cs-CZ" sz="1500" dirty="0"/>
              <a:t> </a:t>
            </a:r>
            <a:r>
              <a:rPr lang="cs-CZ" sz="1500" dirty="0" err="1"/>
              <a:t>using</a:t>
            </a:r>
            <a:r>
              <a:rPr lang="cs-CZ" sz="1500" dirty="0"/>
              <a:t> </a:t>
            </a:r>
            <a:r>
              <a:rPr lang="cs-CZ" sz="1500" b="1" dirty="0" err="1"/>
              <a:t>IsolationForest</a:t>
            </a:r>
            <a:r>
              <a:rPr lang="cs-CZ" sz="1500" dirty="0"/>
              <a:t>, </a:t>
            </a:r>
            <a:r>
              <a:rPr lang="cs-CZ" sz="1500" dirty="0" err="1"/>
              <a:t>which</a:t>
            </a:r>
            <a:r>
              <a:rPr lang="cs-CZ" sz="1500" dirty="0"/>
              <a:t> </a:t>
            </a:r>
            <a:r>
              <a:rPr lang="cs-CZ" sz="1500" dirty="0" err="1"/>
              <a:t>is</a:t>
            </a:r>
            <a:r>
              <a:rPr lang="cs-CZ" sz="1500" dirty="0"/>
              <a:t> </a:t>
            </a:r>
            <a:r>
              <a:rPr lang="cs-CZ" sz="1500" dirty="0" err="1"/>
              <a:t>often</a:t>
            </a:r>
            <a:r>
              <a:rPr lang="cs-CZ" sz="1500" dirty="0"/>
              <a:t> </a:t>
            </a:r>
            <a:r>
              <a:rPr lang="cs-CZ" sz="1500" dirty="0" err="1"/>
              <a:t>used</a:t>
            </a:r>
            <a:r>
              <a:rPr lang="cs-CZ" sz="1500" dirty="0"/>
              <a:t> </a:t>
            </a:r>
            <a:r>
              <a:rPr lang="cs-CZ" sz="1500" dirty="0" err="1"/>
              <a:t>for</a:t>
            </a:r>
            <a:r>
              <a:rPr lang="cs-CZ" sz="1500" dirty="0"/>
              <a:t> </a:t>
            </a:r>
            <a:r>
              <a:rPr lang="cs-CZ" sz="1500" dirty="0" err="1"/>
              <a:t>Fraud</a:t>
            </a:r>
            <a:r>
              <a:rPr lang="cs-CZ" sz="1500" dirty="0"/>
              <a:t> </a:t>
            </a:r>
            <a:r>
              <a:rPr lang="cs-CZ" sz="1500" dirty="0" err="1"/>
              <a:t>detection</a:t>
            </a:r>
            <a:r>
              <a:rPr lang="cs-CZ" sz="1500" dirty="0"/>
              <a:t> </a:t>
            </a:r>
            <a:r>
              <a:rPr lang="cs-CZ" sz="1500" dirty="0" err="1"/>
              <a:t>tasks</a:t>
            </a:r>
            <a:endParaRPr lang="cs-CZ" sz="1500" dirty="0"/>
          </a:p>
          <a:p>
            <a:r>
              <a:rPr lang="cs-CZ" sz="1500" dirty="0"/>
              <a:t>However, it did not perform </a:t>
            </a:r>
            <a:r>
              <a:rPr lang="en-US" sz="1500" dirty="0"/>
              <a:t>as</a:t>
            </a:r>
            <a:r>
              <a:rPr lang="cs-CZ" sz="1500" dirty="0"/>
              <a:t> well as XGBoost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2A346-E620-DD9C-EC7D-9A666E64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071335"/>
            <a:ext cx="2260196" cy="51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0D582-837D-1196-87D2-98DBA3CB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3760827"/>
            <a:ext cx="3448051" cy="2924296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7C00C66-0B3D-1DA8-0927-1BF6A00B6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F17CF-810C-7178-0BB9-E95035B1F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4" y="1671315"/>
            <a:ext cx="46005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4BBC-D973-0919-2BAA-9F64813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418" y="161321"/>
            <a:ext cx="5035357" cy="1635124"/>
          </a:xfrm>
        </p:spPr>
        <p:txBody>
          <a:bodyPr>
            <a:noAutofit/>
          </a:bodyPr>
          <a:lstStyle/>
          <a:p>
            <a:r>
              <a:rPr lang="cs-CZ" sz="5400" b="1" dirty="0" err="1"/>
              <a:t>Improvements</a:t>
            </a:r>
            <a:r>
              <a:rPr lang="cs-CZ" sz="5400" b="1" dirty="0"/>
              <a:t> to </a:t>
            </a:r>
            <a:r>
              <a:rPr lang="cs-CZ" sz="5400" b="1" dirty="0" err="1"/>
              <a:t>our</a:t>
            </a:r>
            <a:r>
              <a:rPr lang="cs-CZ" sz="5400" b="1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85A2-090A-8B8E-5A50-6ABF73FC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71" y="2366772"/>
            <a:ext cx="4591050" cy="4329907"/>
          </a:xfrm>
        </p:spPr>
        <p:txBody>
          <a:bodyPr>
            <a:normAutofit/>
          </a:bodyPr>
          <a:lstStyle/>
          <a:p>
            <a:r>
              <a:rPr lang="cs-CZ" sz="1500" b="1" dirty="0"/>
              <a:t>SMOTE</a:t>
            </a:r>
            <a:r>
              <a:rPr lang="cs-CZ" sz="1500" dirty="0"/>
              <a:t> - </a:t>
            </a:r>
            <a:r>
              <a:rPr lang="cs-CZ" sz="1500" b="1" dirty="0"/>
              <a:t>Synthetic Minority Oversampling Technique</a:t>
            </a:r>
            <a:r>
              <a:rPr lang="en-US" sz="1500" b="1" dirty="0"/>
              <a:t> part of </a:t>
            </a:r>
            <a:r>
              <a:rPr lang="en-US" sz="1500" b="1" dirty="0" err="1"/>
              <a:t>Imblearn</a:t>
            </a:r>
            <a:r>
              <a:rPr lang="en-US" sz="1500" b="1" dirty="0"/>
              <a:t> library</a:t>
            </a:r>
          </a:p>
          <a:p>
            <a:endParaRPr lang="cs-CZ" sz="1500" b="1" dirty="0"/>
          </a:p>
          <a:p>
            <a:r>
              <a:rPr lang="cs-CZ" sz="1500" dirty="0"/>
              <a:t>We used SMOTE to try these 3 approaches:</a:t>
            </a:r>
          </a:p>
          <a:p>
            <a:pPr marL="514350" indent="-514350">
              <a:buAutoNum type="arabicParenR"/>
            </a:pPr>
            <a:r>
              <a:rPr lang="cs-CZ" sz="1500" b="1" dirty="0" err="1"/>
              <a:t>Undersampling</a:t>
            </a:r>
            <a:r>
              <a:rPr lang="cs-CZ" sz="1500" dirty="0"/>
              <a:t> – to </a:t>
            </a:r>
            <a:r>
              <a:rPr lang="cs-CZ" sz="1500" dirty="0" err="1"/>
              <a:t>reduce</a:t>
            </a:r>
            <a:r>
              <a:rPr lang="cs-CZ" sz="1500" dirty="0"/>
              <a:t> </a:t>
            </a:r>
            <a:r>
              <a:rPr lang="cs-CZ" sz="1500" dirty="0" err="1"/>
              <a:t>computing</a:t>
            </a:r>
            <a:r>
              <a:rPr lang="cs-CZ" sz="1500" dirty="0"/>
              <a:t> </a:t>
            </a:r>
            <a:r>
              <a:rPr lang="cs-CZ" sz="1500" dirty="0" err="1"/>
              <a:t>time</a:t>
            </a:r>
            <a:endParaRPr lang="cs-CZ" sz="1500" dirty="0"/>
          </a:p>
          <a:p>
            <a:pPr marL="514350" indent="-514350">
              <a:buAutoNum type="arabicParenR"/>
            </a:pPr>
            <a:r>
              <a:rPr lang="cs-CZ" sz="1500" b="1" dirty="0" err="1"/>
              <a:t>Oversampling</a:t>
            </a:r>
            <a:r>
              <a:rPr lang="cs-CZ" sz="1500" dirty="0"/>
              <a:t> – to </a:t>
            </a:r>
            <a:r>
              <a:rPr lang="cs-CZ" sz="1500" dirty="0" err="1"/>
              <a:t>see</a:t>
            </a:r>
            <a:r>
              <a:rPr lang="cs-CZ" sz="1500" dirty="0"/>
              <a:t> </a:t>
            </a:r>
            <a:r>
              <a:rPr lang="cs-CZ" sz="1500" dirty="0" err="1"/>
              <a:t>if</a:t>
            </a:r>
            <a:r>
              <a:rPr lang="cs-CZ" sz="1500" dirty="0"/>
              <a:t> </a:t>
            </a:r>
            <a:r>
              <a:rPr lang="cs-CZ" sz="1500" dirty="0" err="1"/>
              <a:t>it</a:t>
            </a:r>
            <a:r>
              <a:rPr lang="cs-CZ" sz="1500" dirty="0"/>
              <a:t> </a:t>
            </a:r>
            <a:r>
              <a:rPr lang="cs-CZ" sz="1500" dirty="0" err="1"/>
              <a:t>performs</a:t>
            </a:r>
            <a:r>
              <a:rPr lang="cs-CZ" sz="1500" dirty="0"/>
              <a:t> </a:t>
            </a:r>
            <a:r>
              <a:rPr lang="cs-CZ" sz="1500" dirty="0" err="1"/>
              <a:t>better</a:t>
            </a:r>
            <a:r>
              <a:rPr lang="cs-CZ" sz="1500" dirty="0"/>
              <a:t>. It </a:t>
            </a:r>
            <a:r>
              <a:rPr lang="cs-CZ" sz="1500" dirty="0" err="1"/>
              <a:t>was</a:t>
            </a:r>
            <a:r>
              <a:rPr lang="cs-CZ" sz="1500" dirty="0"/>
              <a:t> </a:t>
            </a:r>
            <a:r>
              <a:rPr lang="cs-CZ" sz="1500" dirty="0" err="1"/>
              <a:t>taking</a:t>
            </a:r>
            <a:r>
              <a:rPr lang="cs-CZ" sz="1500" dirty="0"/>
              <a:t> </a:t>
            </a:r>
            <a:r>
              <a:rPr lang="cs-CZ" sz="1500" dirty="0" err="1"/>
              <a:t>too</a:t>
            </a:r>
            <a:r>
              <a:rPr lang="cs-CZ" sz="1500" dirty="0"/>
              <a:t> much </a:t>
            </a:r>
            <a:r>
              <a:rPr lang="cs-CZ" sz="1500" dirty="0" err="1"/>
              <a:t>time</a:t>
            </a:r>
            <a:r>
              <a:rPr lang="cs-CZ" sz="1500" dirty="0"/>
              <a:t>, so </a:t>
            </a:r>
            <a:r>
              <a:rPr lang="cs-CZ" sz="1500" dirty="0" err="1"/>
              <a:t>we</a:t>
            </a:r>
            <a:r>
              <a:rPr lang="cs-CZ" sz="1500" dirty="0"/>
              <a:t> </a:t>
            </a:r>
            <a:r>
              <a:rPr lang="cs-CZ" sz="1500" dirty="0" err="1"/>
              <a:t>decided</a:t>
            </a:r>
            <a:r>
              <a:rPr lang="cs-CZ" sz="1500" dirty="0"/>
              <a:t> to go </a:t>
            </a:r>
            <a:r>
              <a:rPr lang="cs-CZ" sz="1500" dirty="0" err="1"/>
              <a:t>with</a:t>
            </a:r>
            <a:r>
              <a:rPr lang="cs-CZ" sz="1500" dirty="0"/>
              <a:t> </a:t>
            </a:r>
            <a:r>
              <a:rPr lang="cs-CZ" sz="1500" dirty="0" err="1"/>
              <a:t>number</a:t>
            </a:r>
            <a:r>
              <a:rPr lang="cs-CZ" sz="1500" dirty="0"/>
              <a:t> 3:</a:t>
            </a:r>
          </a:p>
          <a:p>
            <a:pPr marL="514350" indent="-514350">
              <a:buAutoNum type="arabicParenR"/>
            </a:pPr>
            <a:r>
              <a:rPr lang="cs-CZ" sz="1500" b="1" dirty="0" err="1"/>
              <a:t>Undersampling</a:t>
            </a:r>
            <a:r>
              <a:rPr lang="cs-CZ" sz="1500" b="1" dirty="0"/>
              <a:t> majority </a:t>
            </a:r>
            <a:r>
              <a:rPr lang="cs-CZ" sz="1500" b="1" dirty="0" err="1"/>
              <a:t>class</a:t>
            </a:r>
            <a:r>
              <a:rPr lang="cs-CZ" sz="1500" b="1" dirty="0"/>
              <a:t> + </a:t>
            </a:r>
            <a:r>
              <a:rPr lang="cs-CZ" sz="1500" b="1" dirty="0" err="1"/>
              <a:t>oversampling</a:t>
            </a:r>
            <a:r>
              <a:rPr lang="cs-CZ" sz="1500" b="1" dirty="0"/>
              <a:t> minority </a:t>
            </a:r>
            <a:r>
              <a:rPr lang="cs-CZ" sz="1500" b="1" dirty="0" err="1"/>
              <a:t>class</a:t>
            </a:r>
            <a:r>
              <a:rPr lang="cs-CZ" sz="1500" dirty="0"/>
              <a:t> – </a:t>
            </a:r>
            <a:r>
              <a:rPr lang="cs-CZ" sz="1500" dirty="0" err="1"/>
              <a:t>this</a:t>
            </a:r>
            <a:r>
              <a:rPr lang="cs-CZ" sz="1500" dirty="0"/>
              <a:t> </a:t>
            </a:r>
            <a:r>
              <a:rPr lang="cs-CZ" sz="1500" dirty="0" err="1"/>
              <a:t>balanced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dataset</a:t>
            </a:r>
            <a:r>
              <a:rPr lang="cs-CZ" sz="1500" dirty="0"/>
              <a:t> by </a:t>
            </a:r>
            <a:r>
              <a:rPr lang="cs-CZ" sz="1500" dirty="0" err="1"/>
              <a:t>lowering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number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most </a:t>
            </a:r>
            <a:r>
              <a:rPr lang="cs-CZ" sz="1500" dirty="0" err="1"/>
              <a:t>prevalent</a:t>
            </a:r>
            <a:r>
              <a:rPr lang="cs-CZ" sz="1500" dirty="0"/>
              <a:t> </a:t>
            </a:r>
            <a:r>
              <a:rPr lang="cs-CZ" sz="1500" dirty="0" err="1"/>
              <a:t>values</a:t>
            </a:r>
            <a:r>
              <a:rPr lang="cs-CZ" sz="1500" dirty="0"/>
              <a:t> and </a:t>
            </a:r>
            <a:r>
              <a:rPr lang="cs-CZ" sz="1500" dirty="0" err="1"/>
              <a:t>increasing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number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least </a:t>
            </a:r>
            <a:r>
              <a:rPr lang="cs-CZ" sz="1500" dirty="0" err="1"/>
              <a:t>present</a:t>
            </a:r>
            <a:r>
              <a:rPr lang="cs-CZ" sz="1500" dirty="0"/>
              <a:t> </a:t>
            </a:r>
            <a:r>
              <a:rPr lang="cs-CZ" sz="1500" dirty="0" err="1"/>
              <a:t>values</a:t>
            </a:r>
            <a:r>
              <a:rPr lang="cs-CZ" sz="1500" dirty="0"/>
              <a:t>.</a:t>
            </a:r>
          </a:p>
          <a:p>
            <a:pPr marL="514350" indent="-514350">
              <a:buAutoNum type="arabicParenR"/>
            </a:pPr>
            <a:endParaRPr lang="cs-CZ" sz="1500" b="1" dirty="0"/>
          </a:p>
          <a:p>
            <a:pPr marL="0" indent="0">
              <a:buNone/>
            </a:pPr>
            <a:r>
              <a:rPr lang="cs-CZ" sz="1500" b="1" dirty="0"/>
              <a:t>Approach number 3 produced the best results</a:t>
            </a:r>
            <a:r>
              <a:rPr lang="cs-CZ" sz="1500" dirty="0"/>
              <a:t> at the cost of significant computation time.</a:t>
            </a:r>
            <a:endParaRPr lang="cs-CZ" sz="1500" b="1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7C16C47-2B3E-70A5-DA43-E17981EA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DC6A2-1D0C-41EF-6DB7-0E6BEDF7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68" y="1957766"/>
            <a:ext cx="459105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9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2FB9-D81E-038E-9A0C-AC8A9473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7888"/>
            <a:ext cx="2390776" cy="654050"/>
          </a:xfrm>
        </p:spPr>
        <p:txBody>
          <a:bodyPr>
            <a:noAutofit/>
          </a:bodyPr>
          <a:lstStyle/>
          <a:p>
            <a:r>
              <a:rPr lang="cs-CZ" sz="5400" b="1" dirty="0" err="1"/>
              <a:t>Results</a:t>
            </a:r>
            <a:endParaRPr lang="cs-CZ" sz="5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EA687-BD79-E180-7EB1-138458BBE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30" y="3449856"/>
            <a:ext cx="3742834" cy="332025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61AA77-F7FB-07C9-FEE6-35B0EB68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3" y="1165399"/>
            <a:ext cx="4504007" cy="2196569"/>
          </a:xfrm>
          <a:prstGeom prst="rect">
            <a:avLst/>
          </a:prstGeom>
        </p:spPr>
      </p:pic>
      <p:pic>
        <p:nvPicPr>
          <p:cNvPr id="3" name="Picture 2" descr="Financial graphs on a dark display">
            <a:extLst>
              <a:ext uri="{FF2B5EF4-FFF2-40B4-BE49-F238E27FC236}">
                <a16:creationId xmlns:a16="http://schemas.microsoft.com/office/drawing/2014/main" id="{3E8CC8DA-6D58-DD60-93BD-8658E3124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1180D-4758-F41E-7BB5-2298916E4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829826"/>
            <a:ext cx="346710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4BBC-D973-0919-2BAA-9F64813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5" y="37880"/>
            <a:ext cx="4591050" cy="1552576"/>
          </a:xfrm>
        </p:spPr>
        <p:txBody>
          <a:bodyPr>
            <a:noAutofit/>
          </a:bodyPr>
          <a:lstStyle/>
          <a:p>
            <a:r>
              <a:rPr lang="en-US" sz="5400" b="1" dirty="0" err="1"/>
              <a:t>MLFlow</a:t>
            </a:r>
            <a:r>
              <a:rPr lang="en-US" sz="5400" b="1" dirty="0"/>
              <a:t> implementation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85A2-090A-8B8E-5A50-6ABF73FC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37" y="1913901"/>
            <a:ext cx="4657725" cy="548482"/>
          </a:xfrm>
        </p:spPr>
        <p:txBody>
          <a:bodyPr>
            <a:normAutofit/>
          </a:bodyPr>
          <a:lstStyle/>
          <a:p>
            <a:r>
              <a:rPr lang="en-US" sz="1500" dirty="0"/>
              <a:t>The existing code was amended to allow for </a:t>
            </a:r>
            <a:r>
              <a:rPr lang="en-US" sz="1500" dirty="0" err="1"/>
              <a:t>MLFlow</a:t>
            </a:r>
            <a:r>
              <a:rPr lang="en-US" sz="1500" dirty="0"/>
              <a:t> logging in </a:t>
            </a:r>
            <a:r>
              <a:rPr lang="en-US" sz="1500" dirty="0" err="1"/>
              <a:t>DataBricks</a:t>
            </a:r>
            <a:r>
              <a:rPr lang="en-US" sz="1500" dirty="0"/>
              <a:t>.</a:t>
            </a:r>
            <a:endParaRPr lang="cs-CZ" sz="1500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7C16C47-2B3E-70A5-DA43-E17981EA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BCCD2-5840-F269-0240-6323DB85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89" y="2500263"/>
            <a:ext cx="3843219" cy="431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460E8-F4F9-F90B-E942-562D978D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68" y="1628336"/>
            <a:ext cx="458768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8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2400E0-DE12-061E-669B-BB8FBC01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3645940"/>
            <a:ext cx="7181851" cy="2942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EB818-5FDA-C04C-D917-8F533E5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269663"/>
            <a:ext cx="4733926" cy="1325563"/>
          </a:xfrm>
        </p:spPr>
        <p:txBody>
          <a:bodyPr>
            <a:noAutofit/>
          </a:bodyPr>
          <a:lstStyle/>
          <a:p>
            <a:r>
              <a:rPr lang="en-US" sz="5400" b="1" dirty="0" err="1"/>
              <a:t>MLFlow</a:t>
            </a:r>
            <a:r>
              <a:rPr lang="en-US" sz="5400" b="1" dirty="0"/>
              <a:t> implementation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72F1-5FBD-FB0F-E904-A9127FD7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2382237"/>
            <a:ext cx="3819526" cy="99404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The model was successfully registered to </a:t>
            </a:r>
            <a:r>
              <a:rPr lang="en-US" sz="1500" dirty="0" err="1"/>
              <a:t>DataBricks</a:t>
            </a:r>
            <a:endParaRPr lang="en-US" sz="1500" dirty="0"/>
          </a:p>
          <a:p>
            <a:r>
              <a:rPr lang="en-US" sz="1500" dirty="0" err="1"/>
              <a:t>Undersampled</a:t>
            </a:r>
            <a:r>
              <a:rPr lang="en-US" sz="1500" dirty="0"/>
              <a:t> version was used for faster processing in </a:t>
            </a:r>
            <a:r>
              <a:rPr lang="en-US" sz="1500" dirty="0" err="1"/>
              <a:t>DataBricks</a:t>
            </a:r>
            <a:endParaRPr lang="cs-CZ" sz="1500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7C00C66-0B3D-1DA8-0927-1BF6A00B6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ED0D3-FE23-0F2F-D3DC-AA437E238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0" y="1864889"/>
            <a:ext cx="473392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456C5-FC51-009B-B4D3-7ADDB8B1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57550"/>
            <a:ext cx="3331888" cy="94869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Thank You!</a:t>
            </a:r>
            <a:endParaRPr lang="cs-CZ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4ABC-EF56-6F0B-8195-B935B86B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0" r="97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5BB04-2797-C98E-97D3-495092DB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 b="1" dirty="0"/>
              <a:t>Overview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7055-1B0B-C0A1-6032-66C47018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cs-CZ" sz="1500" dirty="0"/>
              <a:t>Chosen dataset</a:t>
            </a:r>
          </a:p>
          <a:p>
            <a:r>
              <a:rPr lang="cs-CZ" sz="1500" dirty="0"/>
              <a:t>Reasoning</a:t>
            </a:r>
          </a:p>
          <a:p>
            <a:r>
              <a:rPr lang="cs-CZ" sz="1500" dirty="0"/>
              <a:t>Basic info about dataset (rows, columns, size)</a:t>
            </a:r>
          </a:p>
          <a:p>
            <a:r>
              <a:rPr lang="cs-CZ" sz="1500" dirty="0"/>
              <a:t>Steps we took – initial analysis, EDA (findings), model</a:t>
            </a:r>
          </a:p>
          <a:p>
            <a:r>
              <a:rPr lang="cs-CZ" sz="1500" dirty="0"/>
              <a:t>Insights, Feature engineering</a:t>
            </a:r>
          </a:p>
          <a:p>
            <a:r>
              <a:rPr lang="cs-CZ" sz="1500" dirty="0"/>
              <a:t>Chosen ML algorithm – via LazyPredict</a:t>
            </a:r>
          </a:p>
          <a:p>
            <a:r>
              <a:rPr lang="cs-CZ" sz="1500" dirty="0"/>
              <a:t>XGBoost, also tried Isolation Forest</a:t>
            </a:r>
          </a:p>
          <a:p>
            <a:r>
              <a:rPr lang="cs-CZ" sz="1500" dirty="0"/>
              <a:t>Improvements to model – SMOTE</a:t>
            </a:r>
          </a:p>
          <a:p>
            <a:r>
              <a:rPr lang="cs-CZ" sz="1500" dirty="0"/>
              <a:t>Results</a:t>
            </a:r>
          </a:p>
          <a:p>
            <a:endParaRPr lang="cs-CZ" sz="15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B4A3B05-B0B8-A228-6C4B-0A865BD3B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63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5BB04-2797-C98E-97D3-495092DB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5" y="1371343"/>
            <a:ext cx="4448175" cy="847725"/>
          </a:xfrm>
        </p:spPr>
        <p:txBody>
          <a:bodyPr>
            <a:noAutofit/>
          </a:bodyPr>
          <a:lstStyle/>
          <a:p>
            <a:r>
              <a:rPr lang="en-US" sz="5400" b="1" dirty="0"/>
              <a:t>Chosen Dataset</a:t>
            </a:r>
            <a:endParaRPr lang="cs-CZ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7055-1B0B-C0A1-6032-66C47018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69" y="3590411"/>
            <a:ext cx="4657341" cy="1896245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cs-CZ" sz="1500" dirty="0"/>
          </a:p>
          <a:p>
            <a:r>
              <a:rPr lang="cs-CZ" sz="1500" dirty="0"/>
              <a:t>Online Payments Fraud Detection</a:t>
            </a:r>
          </a:p>
          <a:p>
            <a:r>
              <a:rPr lang="cs-CZ" sz="1500" dirty="0"/>
              <a:t>6.36 million rows, 11 columns, 500 MB of data, CSV</a:t>
            </a:r>
          </a:p>
          <a:p>
            <a:r>
              <a:rPr lang="cs-CZ" sz="1500" dirty="0"/>
              <a:t>We wanted a large enough dataset to challenge Spark and DataBricks, ended up using Pandas anyway</a:t>
            </a:r>
          </a:p>
          <a:p>
            <a:r>
              <a:rPr lang="cs-CZ" sz="1500" dirty="0"/>
              <a:t>Many shortcomings of Databricks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DD7B21E-337C-24BD-A334-C3A19F91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 flipH="1">
            <a:off x="-304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>
              <a:rot lat="0" lon="21299992" rev="0"/>
            </a:camera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1E8DE-37AD-C4A5-BF31-2338B6DA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757" y="2095224"/>
            <a:ext cx="373432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BDCDF-416F-BE2F-8FBB-5E8A31AD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239" y="827446"/>
            <a:ext cx="4131785" cy="824874"/>
          </a:xfrm>
        </p:spPr>
        <p:txBody>
          <a:bodyPr anchor="b">
            <a:noAutofit/>
          </a:bodyPr>
          <a:lstStyle/>
          <a:p>
            <a:r>
              <a:rPr lang="cs-CZ" sz="5400" b="1" dirty="0"/>
              <a:t>Initial analysis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991A-5557-1EEF-D917-7811A524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240" y="2479766"/>
            <a:ext cx="4131784" cy="3550789"/>
          </a:xfrm>
        </p:spPr>
        <p:txBody>
          <a:bodyPr anchor="t">
            <a:normAutofit/>
          </a:bodyPr>
          <a:lstStyle/>
          <a:p>
            <a:r>
              <a:rPr lang="cs-CZ" sz="1500" dirty="0"/>
              <a:t>Our columns all loaded with object types – needed to be re-typed</a:t>
            </a:r>
          </a:p>
          <a:p>
            <a:r>
              <a:rPr lang="cs-CZ" sz="1500" dirty="0"/>
              <a:t>No missing values were find</a:t>
            </a:r>
          </a:p>
          <a:p>
            <a:r>
              <a:rPr lang="cs-CZ" sz="1500" dirty="0"/>
              <a:t>Only a small fraction (0.18%) of all rows were marked as fraud</a:t>
            </a:r>
          </a:p>
          <a:p>
            <a:endParaRPr lang="cs-CZ" sz="2200" dirty="0"/>
          </a:p>
        </p:txBody>
      </p:sp>
      <p:pic>
        <p:nvPicPr>
          <p:cNvPr id="7" name="Picture 6" descr="Financial graphs on a dark display">
            <a:extLst>
              <a:ext uri="{FF2B5EF4-FFF2-40B4-BE49-F238E27FC236}">
                <a16:creationId xmlns:a16="http://schemas.microsoft.com/office/drawing/2014/main" id="{230AB651-337C-D5F0-F7BF-CD688E17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60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93" y="2230209"/>
            <a:ext cx="4681447" cy="917575"/>
          </a:xfrm>
        </p:spPr>
        <p:txBody>
          <a:bodyPr>
            <a:normAutofit/>
          </a:bodyPr>
          <a:lstStyle/>
          <a:p>
            <a:r>
              <a:rPr lang="cs-CZ" sz="1500" dirty="0"/>
              <a:t>Only types  CASH_OUT and</a:t>
            </a:r>
            <a:endParaRPr lang="en-US" sz="1500" dirty="0"/>
          </a:p>
          <a:p>
            <a:r>
              <a:rPr lang="cs-CZ" sz="1500" dirty="0"/>
              <a:t>TRANSFER were involved in a fraudulent transactions, with CASH_OUT being slightly more common</a:t>
            </a:r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A36D-FD5F-DEAF-9068-480266E4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1" y="3327507"/>
            <a:ext cx="4563579" cy="3350772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10AD751-982E-4514-8E0A-223308F76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3" y="179723"/>
            <a:ext cx="5394960" cy="1443355"/>
          </a:xfrm>
        </p:spPr>
        <p:txBody>
          <a:bodyPr>
            <a:noAutofit/>
          </a:bodyPr>
          <a:lstStyle/>
          <a:p>
            <a:r>
              <a:rPr lang="cs-CZ" sz="5400" b="1" dirty="0"/>
              <a:t>Exploratory Data Analysis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62505-3769-C6DF-01AC-25D7009A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93" y="1802801"/>
            <a:ext cx="486432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583" y="311191"/>
            <a:ext cx="5144483" cy="1772603"/>
          </a:xfrm>
        </p:spPr>
        <p:txBody>
          <a:bodyPr>
            <a:noAutofit/>
          </a:bodyPr>
          <a:lstStyle/>
          <a:p>
            <a:r>
              <a:rPr lang="cs-CZ" sz="5400" b="1" dirty="0" err="1"/>
              <a:t>Exploratory</a:t>
            </a:r>
            <a:r>
              <a:rPr lang="cs-CZ" sz="5400" b="1" dirty="0"/>
              <a:t> Data </a:t>
            </a:r>
            <a:r>
              <a:rPr lang="cs-CZ" sz="5400" b="1" dirty="0" err="1"/>
              <a:t>Analysis</a:t>
            </a:r>
            <a:r>
              <a:rPr lang="cs-CZ" sz="5400" b="1" dirty="0"/>
              <a:t> - </a:t>
            </a:r>
            <a:r>
              <a:rPr lang="cs-CZ" sz="5400" b="1" dirty="0" err="1"/>
              <a:t>Insights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139" y="2953861"/>
            <a:ext cx="4564380" cy="724059"/>
          </a:xfrm>
        </p:spPr>
        <p:txBody>
          <a:bodyPr>
            <a:normAutofit/>
          </a:bodyPr>
          <a:lstStyle/>
          <a:p>
            <a:r>
              <a:rPr lang="cs-CZ" sz="1500" dirty="0" err="1"/>
              <a:t>We</a:t>
            </a:r>
            <a:r>
              <a:rPr lang="cs-CZ" sz="1500" dirty="0"/>
              <a:t> </a:t>
            </a:r>
            <a:r>
              <a:rPr lang="cs-CZ" sz="1500" dirty="0" err="1"/>
              <a:t>found</a:t>
            </a:r>
            <a:r>
              <a:rPr lang="cs-CZ" sz="1500" dirty="0"/>
              <a:t> a </a:t>
            </a:r>
            <a:r>
              <a:rPr lang="cs-CZ" sz="1500" dirty="0" err="1"/>
              <a:t>distinct</a:t>
            </a:r>
            <a:r>
              <a:rPr lang="cs-CZ" sz="1500" dirty="0"/>
              <a:t> </a:t>
            </a:r>
            <a:r>
              <a:rPr lang="cs-CZ" sz="1500" dirty="0" err="1"/>
              <a:t>pattern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</a:t>
            </a:r>
            <a:r>
              <a:rPr lang="cs-CZ" sz="1500" dirty="0" err="1"/>
              <a:t>transactions</a:t>
            </a:r>
            <a:r>
              <a:rPr lang="cs-CZ" sz="1500" dirty="0"/>
              <a:t> </a:t>
            </a:r>
            <a:r>
              <a:rPr lang="cs-CZ" sz="1500" dirty="0" err="1"/>
              <a:t>being</a:t>
            </a:r>
            <a:r>
              <a:rPr lang="cs-CZ" sz="1500" dirty="0"/>
              <a:t> </a:t>
            </a:r>
            <a:r>
              <a:rPr lang="cs-CZ" sz="1500" dirty="0" err="1"/>
              <a:t>marked</a:t>
            </a:r>
            <a:r>
              <a:rPr lang="cs-CZ" sz="1500" dirty="0"/>
              <a:t> as </a:t>
            </a:r>
            <a:r>
              <a:rPr lang="cs-CZ" sz="1500" dirty="0" err="1"/>
              <a:t>Fraud</a:t>
            </a:r>
            <a:r>
              <a:rPr lang="cs-CZ" sz="1500" dirty="0"/>
              <a:t> </a:t>
            </a:r>
            <a:r>
              <a:rPr lang="cs-CZ" sz="1500" dirty="0" err="1"/>
              <a:t>if</a:t>
            </a:r>
            <a:r>
              <a:rPr lang="cs-CZ" sz="1500" dirty="0"/>
              <a:t> </a:t>
            </a:r>
            <a:r>
              <a:rPr lang="cs-CZ" sz="1500" dirty="0" err="1"/>
              <a:t>both</a:t>
            </a:r>
            <a:r>
              <a:rPr lang="cs-CZ" sz="1500" dirty="0"/>
              <a:t> </a:t>
            </a:r>
            <a:r>
              <a:rPr lang="cs-CZ" sz="1500" dirty="0" err="1"/>
              <a:t>old</a:t>
            </a:r>
            <a:r>
              <a:rPr lang="cs-CZ" sz="1500" dirty="0"/>
              <a:t> and </a:t>
            </a:r>
            <a:r>
              <a:rPr lang="cs-CZ" sz="1500" dirty="0" err="1"/>
              <a:t>new</a:t>
            </a:r>
            <a:r>
              <a:rPr lang="cs-CZ" sz="1500" dirty="0"/>
              <a:t> balance on </a:t>
            </a:r>
            <a:r>
              <a:rPr lang="cs-CZ" sz="1500" dirty="0" err="1"/>
              <a:t>destination</a:t>
            </a:r>
            <a:r>
              <a:rPr lang="cs-CZ" sz="1500" dirty="0"/>
              <a:t> </a:t>
            </a:r>
            <a:r>
              <a:rPr lang="cs-CZ" sz="1500" dirty="0" err="1"/>
              <a:t>accounts</a:t>
            </a:r>
            <a:r>
              <a:rPr lang="cs-CZ" sz="1500" dirty="0"/>
              <a:t> </a:t>
            </a:r>
            <a:r>
              <a:rPr lang="cs-CZ" sz="1500" dirty="0" err="1"/>
              <a:t>were</a:t>
            </a:r>
            <a:r>
              <a:rPr lang="cs-CZ" sz="1500" dirty="0"/>
              <a:t> 0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8F574E4D-61BF-2C0D-65CB-A11D786A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93B82-B4F9-DE53-DC79-1501EAC5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71" y="3989111"/>
            <a:ext cx="6743029" cy="25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23A5F-769F-CE0A-C2BB-782901EF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139" y="2394985"/>
            <a:ext cx="481606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305259"/>
            <a:ext cx="5177791" cy="1459123"/>
          </a:xfrm>
        </p:spPr>
        <p:txBody>
          <a:bodyPr>
            <a:noAutofit/>
          </a:bodyPr>
          <a:lstStyle/>
          <a:p>
            <a:r>
              <a:rPr lang="cs-CZ" sz="5400" b="1" dirty="0" err="1"/>
              <a:t>Exploratory</a:t>
            </a:r>
            <a:r>
              <a:rPr lang="cs-CZ" sz="5400" b="1" dirty="0"/>
              <a:t> Data </a:t>
            </a:r>
            <a:r>
              <a:rPr lang="cs-CZ" sz="5400" b="1" dirty="0" err="1"/>
              <a:t>Analysis</a:t>
            </a:r>
            <a:r>
              <a:rPr lang="cs-CZ" sz="5400" b="1" dirty="0"/>
              <a:t> - </a:t>
            </a:r>
            <a:r>
              <a:rPr lang="cs-CZ" sz="5400" b="1" dirty="0" err="1"/>
              <a:t>Insights</a:t>
            </a:r>
            <a:endParaRPr lang="cs-C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622585"/>
            <a:ext cx="4644390" cy="791762"/>
          </a:xfrm>
        </p:spPr>
        <p:txBody>
          <a:bodyPr>
            <a:normAutofit/>
          </a:bodyPr>
          <a:lstStyle/>
          <a:p>
            <a:r>
              <a:rPr lang="cs-CZ" sz="1500" dirty="0"/>
              <a:t>Most </a:t>
            </a:r>
            <a:r>
              <a:rPr lang="cs-CZ" sz="1500" dirty="0" err="1"/>
              <a:t>of</a:t>
            </a:r>
            <a:r>
              <a:rPr lang="cs-CZ" sz="1500" dirty="0"/>
              <a:t> CASH_OUT </a:t>
            </a:r>
            <a:r>
              <a:rPr lang="cs-CZ" sz="1500" dirty="0" err="1"/>
              <a:t>Frauds</a:t>
            </a:r>
            <a:r>
              <a:rPr lang="cs-CZ" sz="1500" dirty="0"/>
              <a:t> </a:t>
            </a:r>
            <a:r>
              <a:rPr lang="cs-CZ" sz="1500" dirty="0" err="1"/>
              <a:t>ended</a:t>
            </a:r>
            <a:r>
              <a:rPr lang="cs-CZ" sz="1500" dirty="0"/>
              <a:t> </a:t>
            </a:r>
            <a:r>
              <a:rPr lang="cs-CZ" sz="1500" dirty="0" err="1"/>
              <a:t>with</a:t>
            </a:r>
            <a:r>
              <a:rPr lang="cs-CZ" sz="1500" dirty="0"/>
              <a:t> </a:t>
            </a:r>
            <a:r>
              <a:rPr lang="cs-CZ" sz="1500" dirty="0" err="1"/>
              <a:t>new</a:t>
            </a:r>
            <a:r>
              <a:rPr lang="cs-CZ" sz="1500" dirty="0"/>
              <a:t> balance on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original</a:t>
            </a:r>
            <a:r>
              <a:rPr lang="cs-CZ" sz="1500" dirty="0"/>
              <a:t> </a:t>
            </a:r>
            <a:r>
              <a:rPr lang="cs-CZ" sz="1500" dirty="0" err="1"/>
              <a:t>account</a:t>
            </a:r>
            <a:r>
              <a:rPr lang="cs-CZ" sz="1500" dirty="0"/>
              <a:t> </a:t>
            </a:r>
            <a:r>
              <a:rPr lang="cs-CZ" sz="1500" dirty="0" err="1"/>
              <a:t>being</a:t>
            </a:r>
            <a:r>
              <a:rPr lang="cs-CZ" sz="1500" dirty="0"/>
              <a:t> 0.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thieves</a:t>
            </a:r>
            <a:r>
              <a:rPr lang="cs-CZ" sz="1500" dirty="0"/>
              <a:t> </a:t>
            </a:r>
            <a:r>
              <a:rPr lang="cs-CZ" sz="1500" dirty="0" err="1"/>
              <a:t>probably</a:t>
            </a:r>
            <a:r>
              <a:rPr lang="cs-CZ" sz="1500" dirty="0"/>
              <a:t> </a:t>
            </a:r>
            <a:r>
              <a:rPr lang="cs-CZ" sz="1500" dirty="0" err="1"/>
              <a:t>picked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stolen </a:t>
            </a:r>
            <a:r>
              <a:rPr lang="cs-CZ" sz="1500" dirty="0" err="1"/>
              <a:t>account</a:t>
            </a:r>
            <a:r>
              <a:rPr lang="cs-CZ" sz="1500" dirty="0"/>
              <a:t> </a:t>
            </a:r>
            <a:r>
              <a:rPr lang="cs-CZ" sz="1500" dirty="0" err="1"/>
              <a:t>clean</a:t>
            </a:r>
            <a:r>
              <a:rPr lang="cs-CZ" sz="1500" dirty="0"/>
              <a:t>.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1CFC2F49-2697-5F88-E651-0490FB2ED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13C9D5-6B54-EF2C-A8C3-5565A2E2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719606"/>
            <a:ext cx="5930265" cy="2833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89EB8-548F-80B0-158C-A4EA1E7E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1" y="2069641"/>
            <a:ext cx="500660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367" y="230187"/>
            <a:ext cx="5130607" cy="1325563"/>
          </a:xfrm>
        </p:spPr>
        <p:txBody>
          <a:bodyPr>
            <a:noAutofit/>
          </a:bodyPr>
          <a:lstStyle/>
          <a:p>
            <a:r>
              <a:rPr lang="cs-CZ" sz="5400" b="1" dirty="0" err="1"/>
              <a:t>Exploratory</a:t>
            </a:r>
            <a:r>
              <a:rPr lang="cs-CZ" sz="5400" b="1" dirty="0"/>
              <a:t> Data </a:t>
            </a:r>
            <a:r>
              <a:rPr lang="cs-CZ" sz="5400" b="1" dirty="0" err="1"/>
              <a:t>Analysis</a:t>
            </a:r>
            <a:r>
              <a:rPr lang="cs-CZ" sz="5400" b="1" dirty="0"/>
              <a:t> - </a:t>
            </a:r>
            <a:r>
              <a:rPr lang="cs-CZ" sz="5400" b="1" dirty="0" err="1"/>
              <a:t>Insights</a:t>
            </a:r>
            <a:endParaRPr lang="cs-C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270" y="2263809"/>
            <a:ext cx="4876800" cy="564941"/>
          </a:xfrm>
        </p:spPr>
        <p:txBody>
          <a:bodyPr>
            <a:normAutofit/>
          </a:bodyPr>
          <a:lstStyle/>
          <a:p>
            <a:r>
              <a:rPr lang="cs-CZ" sz="1500" dirty="0" err="1"/>
              <a:t>There</a:t>
            </a:r>
            <a:r>
              <a:rPr lang="cs-CZ" sz="1500" dirty="0"/>
              <a:t> </a:t>
            </a:r>
            <a:r>
              <a:rPr lang="cs-CZ" sz="1500" dirty="0" err="1"/>
              <a:t>was</a:t>
            </a:r>
            <a:r>
              <a:rPr lang="cs-CZ" sz="1500" dirty="0"/>
              <a:t> a </a:t>
            </a:r>
            <a:r>
              <a:rPr lang="cs-CZ" sz="1500" dirty="0" err="1"/>
              <a:t>significant</a:t>
            </a:r>
            <a:r>
              <a:rPr lang="cs-CZ" sz="1500" dirty="0"/>
              <a:t> </a:t>
            </a:r>
            <a:r>
              <a:rPr lang="cs-CZ" sz="1500" dirty="0" err="1"/>
              <a:t>pattern</a:t>
            </a:r>
            <a:r>
              <a:rPr lang="cs-CZ" sz="1500" dirty="0"/>
              <a:t> in </a:t>
            </a:r>
            <a:r>
              <a:rPr lang="cs-CZ" sz="1500" dirty="0" err="1"/>
              <a:t>fraudulent</a:t>
            </a:r>
            <a:r>
              <a:rPr lang="cs-CZ" sz="1500" dirty="0"/>
              <a:t> </a:t>
            </a:r>
            <a:r>
              <a:rPr lang="cs-CZ" sz="1500" dirty="0" err="1"/>
              <a:t>transactions</a:t>
            </a:r>
            <a:r>
              <a:rPr lang="cs-CZ" sz="1500" dirty="0"/>
              <a:t> in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amount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10 </a:t>
            </a:r>
            <a:r>
              <a:rPr lang="cs-CZ" sz="1500" dirty="0" err="1"/>
              <a:t>million</a:t>
            </a:r>
            <a:r>
              <a:rPr lang="cs-CZ" sz="1500" dirty="0"/>
              <a:t>, </a:t>
            </a:r>
            <a:r>
              <a:rPr lang="cs-CZ" sz="1500" dirty="0" err="1"/>
              <a:t>transfered</a:t>
            </a:r>
            <a:r>
              <a:rPr lang="cs-CZ" sz="1500" dirty="0"/>
              <a:t> in </a:t>
            </a:r>
            <a:r>
              <a:rPr lang="cs-CZ" sz="1500" dirty="0" err="1"/>
              <a:t>several</a:t>
            </a:r>
            <a:r>
              <a:rPr lang="cs-CZ" sz="1500" dirty="0"/>
              <a:t> </a:t>
            </a:r>
            <a:r>
              <a:rPr lang="cs-CZ" sz="1500" dirty="0" err="1"/>
              <a:t>steps</a:t>
            </a:r>
            <a:endParaRPr lang="cs-CZ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52FD1-90BE-4F4A-D6D9-2B06E889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5" y="3058937"/>
            <a:ext cx="2171700" cy="3568878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CF004AB-26DC-7CCE-3D44-322BDB809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9F598-4115-5606-2543-68BDCF84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67" y="1785937"/>
            <a:ext cx="487680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EF8F-85BE-B38F-836F-C91E8E8B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3313"/>
            <a:ext cx="3760470" cy="1492397"/>
          </a:xfrm>
        </p:spPr>
        <p:txBody>
          <a:bodyPr anchor="b">
            <a:noAutofit/>
          </a:bodyPr>
          <a:lstStyle/>
          <a:p>
            <a:r>
              <a:rPr lang="cs-CZ" sz="5400" b="1" dirty="0"/>
              <a:t>Feature Engineering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7C5C-753E-5B83-4807-58F4F359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79023"/>
            <a:ext cx="4243589" cy="2385663"/>
          </a:xfrm>
        </p:spPr>
        <p:txBody>
          <a:bodyPr>
            <a:normAutofit lnSpcReduction="10000"/>
          </a:bodyPr>
          <a:lstStyle/>
          <a:p>
            <a:r>
              <a:rPr lang="cs-CZ" sz="1500" dirty="0"/>
              <a:t>Based on EDA, we created a new feature, „</a:t>
            </a:r>
            <a:r>
              <a:rPr lang="cs-CZ" sz="1500" b="1" dirty="0"/>
              <a:t>IsZero</a:t>
            </a:r>
            <a:r>
              <a:rPr lang="cs-CZ" sz="1500" dirty="0"/>
              <a:t>“, which aggregated results from columns oldBalanceDest and newBalancedest, where we found a pattern</a:t>
            </a:r>
          </a:p>
          <a:p>
            <a:r>
              <a:rPr lang="cs-CZ" sz="1500" dirty="0"/>
              <a:t>Comparing the results with and without this feature, the one with performer better.</a:t>
            </a:r>
          </a:p>
          <a:p>
            <a:r>
              <a:rPr lang="cs-CZ" sz="1500" dirty="0"/>
              <a:t>We also extracted first letters of nameDest and nameOrigin, which showed us account types (customer vs merchant). This again helped the model perform better.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BA2E2CA-C282-0D6F-0908-6ABD7204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0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500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Online Fraud Detection ML Project</vt:lpstr>
      <vt:lpstr>Overview</vt:lpstr>
      <vt:lpstr>Chosen Dataset</vt:lpstr>
      <vt:lpstr>Initial analysis</vt:lpstr>
      <vt:lpstr>Exploratory Data Analysis Insights</vt:lpstr>
      <vt:lpstr>Exploratory Data Analysis - Insights</vt:lpstr>
      <vt:lpstr>Exploratory Data Analysis - Insights</vt:lpstr>
      <vt:lpstr>Exploratory Data Analysis - Insights</vt:lpstr>
      <vt:lpstr>Feature Engineering</vt:lpstr>
      <vt:lpstr>Chosen ML Algorithm</vt:lpstr>
      <vt:lpstr>Chosen ML Algorithm</vt:lpstr>
      <vt:lpstr>Results</vt:lpstr>
      <vt:lpstr>Alternative ML algorithm</vt:lpstr>
      <vt:lpstr>Improvements to our model</vt:lpstr>
      <vt:lpstr>Results</vt:lpstr>
      <vt:lpstr>MLFlow implementation</vt:lpstr>
      <vt:lpstr>MLFlow 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Lang</dc:creator>
  <cp:lastModifiedBy>Martin Ondrejka</cp:lastModifiedBy>
  <cp:revision>17</cp:revision>
  <dcterms:created xsi:type="dcterms:W3CDTF">2023-10-16T16:45:12Z</dcterms:created>
  <dcterms:modified xsi:type="dcterms:W3CDTF">2023-10-17T18:16:03Z</dcterms:modified>
</cp:coreProperties>
</file>