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59" r:id="rId9"/>
    <p:sldId id="279" r:id="rId10"/>
    <p:sldId id="280" r:id="rId11"/>
    <p:sldId id="278" r:id="rId12"/>
    <p:sldId id="281" r:id="rId13"/>
    <p:sldId id="282" r:id="rId14"/>
    <p:sldId id="261" r:id="rId15"/>
    <p:sldId id="283"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66" d="100"/>
          <a:sy n="66" d="100"/>
        </p:scale>
        <p:origin x="668" y="5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7368" y="946547"/>
            <a:ext cx="8395608" cy="2426494"/>
          </a:xfrm>
        </p:spPr>
        <p:txBody>
          <a:bodyPr/>
          <a:lstStyle/>
          <a:p>
            <a:r>
              <a:rPr lang="en-US" dirty="0"/>
              <a:t>Movie Recommendation Systems on BIG Data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96193" y="4698206"/>
            <a:ext cx="9071882" cy="2121694"/>
          </a:xfrm>
        </p:spPr>
        <p:txBody>
          <a:bodyPr/>
          <a:lstStyle/>
          <a:p>
            <a:r>
              <a:rPr lang="en-US" sz="2200" b="1" u="sng" dirty="0"/>
              <a:t>Internal Guide : </a:t>
            </a:r>
          </a:p>
          <a:p>
            <a:pPr marL="342900" indent="-342900">
              <a:buFont typeface="Wingdings" panose="05000000000000000000" pitchFamily="2" charset="2"/>
              <a:buChar char="Ø"/>
            </a:pPr>
            <a:r>
              <a:rPr lang="en-US" sz="2200" dirty="0"/>
              <a:t>Ms. S. Sree Lakshmi, M.Tech., Assistant Professor.</a:t>
            </a:r>
          </a:p>
          <a:p>
            <a:r>
              <a:rPr lang="en-US" sz="2200" b="1" u="sng" dirty="0"/>
              <a:t>Presented By:</a:t>
            </a:r>
          </a:p>
          <a:p>
            <a:pPr marL="342900" indent="-342900">
              <a:buFont typeface="Wingdings" panose="05000000000000000000" pitchFamily="2" charset="2"/>
              <a:buChar char="Ø"/>
            </a:pPr>
            <a:r>
              <a:rPr lang="en-US" sz="2200" dirty="0"/>
              <a:t>Anuvik .T – 1602-18-733-070</a:t>
            </a:r>
          </a:p>
          <a:p>
            <a:pPr marL="342900" indent="-342900">
              <a:buFont typeface="Wingdings" panose="05000000000000000000" pitchFamily="2" charset="2"/>
              <a:buChar char="Ø"/>
            </a:pPr>
            <a:r>
              <a:rPr lang="en-US" sz="2200" dirty="0"/>
              <a:t>Rahul .L  – 1602-18-733-089</a:t>
            </a:r>
          </a:p>
          <a:p>
            <a:r>
              <a:rPr lang="en-US" sz="2200" dirty="0"/>
              <a:t>			</a:t>
            </a:r>
          </a:p>
          <a:p>
            <a:endParaRPr lang="en-US" sz="22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Working of CURE</a:t>
            </a:r>
          </a:p>
        </p:txBody>
      </p:sp>
      <p:pic>
        <p:nvPicPr>
          <p:cNvPr id="8" name="Picture 7">
            <a:extLst>
              <a:ext uri="{FF2B5EF4-FFF2-40B4-BE49-F238E27FC236}">
                <a16:creationId xmlns:a16="http://schemas.microsoft.com/office/drawing/2014/main" id="{928C63AF-C416-416C-AAC4-6EC8C0CE638D}"/>
              </a:ext>
            </a:extLst>
          </p:cNvPr>
          <p:cNvPicPr>
            <a:picLocks noChangeAspect="1"/>
          </p:cNvPicPr>
          <p:nvPr/>
        </p:nvPicPr>
        <p:blipFill>
          <a:blip r:embed="rId2"/>
          <a:stretch>
            <a:fillRect/>
          </a:stretch>
        </p:blipFill>
        <p:spPr>
          <a:xfrm>
            <a:off x="1167493" y="2304092"/>
            <a:ext cx="9779182" cy="2933755"/>
          </a:xfrm>
          <a:prstGeom prst="rect">
            <a:avLst/>
          </a:prstGeom>
          <a:noFill/>
        </p:spPr>
      </p:pic>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4/17/2022</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Project Review 1</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78434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820060" y="2527434"/>
            <a:ext cx="9779183" cy="1325563"/>
          </a:xfrm>
        </p:spPr>
        <p:txBody>
          <a:bodyPr/>
          <a:lstStyle/>
          <a:p>
            <a:r>
              <a:rPr lang="en-US" sz="7200" dirty="0"/>
              <a:t>Partial Implementation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4/17/2022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Project Review 1</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22585" y="734622"/>
            <a:ext cx="10967185" cy="1325563"/>
          </a:xfrm>
        </p:spPr>
        <p:txBody>
          <a:bodyPr/>
          <a:lstStyle/>
          <a:p>
            <a:r>
              <a:rPr lang="en-US" dirty="0"/>
              <a:t>Work to be completed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222585" y="2362879"/>
            <a:ext cx="11746830" cy="3690777"/>
          </a:xfrm>
        </p:spPr>
        <p:txBody>
          <a:bodyPr vert="horz" lIns="91440" tIns="45720" rIns="91440" bIns="45720" rtlCol="0" anchor="t">
            <a:noAutofit/>
          </a:bodyPr>
          <a:lstStyle/>
          <a:p>
            <a:pPr marL="342900" indent="-342900">
              <a:buFont typeface="Wingdings" panose="05000000000000000000" pitchFamily="2" charset="2"/>
              <a:buChar char="v"/>
            </a:pPr>
            <a:r>
              <a:rPr lang="en-GB" sz="2400" dirty="0"/>
              <a:t>We have clustered the sample Movie Lens Tag genome dataset (Tag relevance values) from 1128 to 300 clusters using Pearson correlation metric.</a:t>
            </a:r>
          </a:p>
          <a:p>
            <a:pPr marL="342900" indent="-342900">
              <a:buFont typeface="Wingdings" panose="05000000000000000000" pitchFamily="2" charset="2"/>
              <a:buChar char="v"/>
            </a:pPr>
            <a:r>
              <a:rPr lang="en-GB" sz="2400" dirty="0"/>
              <a:t>The CURE algorithm is implemented and we have tested it on the sample Movie Lens data set by clustering the 300 clustered tags and their corresponding movies.</a:t>
            </a:r>
          </a:p>
          <a:p>
            <a:pPr marL="342900" indent="-342900">
              <a:buFont typeface="Wingdings" panose="05000000000000000000" pitchFamily="2" charset="2"/>
              <a:buChar char="v"/>
            </a:pPr>
            <a:r>
              <a:rPr lang="en-GB" sz="2400" dirty="0"/>
              <a:t>The next part of the project is to host the CURE algorithm on the Spark environment on the Movie Lens dataset of 5000 movies and around 100K ratings and work on the scalability problem.</a:t>
            </a:r>
          </a:p>
          <a:p>
            <a:pPr marL="342900" indent="-342900">
              <a:buFont typeface="Wingdings" panose="05000000000000000000" pitchFamily="2" charset="2"/>
              <a:buChar char="v"/>
            </a:pPr>
            <a:r>
              <a:rPr lang="en-GB" sz="2400" dirty="0"/>
              <a:t>After the clustering part, next part is to build the recommendation engine which predicts the movies for the users for new records.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9270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849858" y="2313215"/>
            <a:ext cx="9779183" cy="4251214"/>
          </a:xfrm>
        </p:spPr>
        <p:txBody>
          <a:bodyPr vert="horz" lIns="91440" tIns="45720" rIns="91440" bIns="45720" rtlCol="0" anchor="t">
            <a:noAutofit/>
          </a:bodyPr>
          <a:lstStyle/>
          <a:p>
            <a:pPr marL="342900" indent="-342900">
              <a:buFont typeface="Wingdings" panose="05000000000000000000" pitchFamily="2" charset="2"/>
              <a:buChar char="v"/>
            </a:pPr>
            <a:r>
              <a:rPr lang="en-GB" sz="1800" dirty="0"/>
              <a:t>Recommender systems are a powerful new technology for extracting additional value for a business from its user databases. </a:t>
            </a:r>
          </a:p>
          <a:p>
            <a:pPr marL="342900" indent="-342900">
              <a:buFont typeface="Wingdings" panose="05000000000000000000" pitchFamily="2" charset="2"/>
              <a:buChar char="v"/>
            </a:pPr>
            <a:r>
              <a:rPr lang="en-GB" sz="1800" dirty="0"/>
              <a:t>When recommender systems are built upon large datasets scalability is the biggest problem that needs to be addressed.</a:t>
            </a:r>
          </a:p>
          <a:p>
            <a:pPr marL="342900" indent="-342900">
              <a:buFont typeface="Wingdings" panose="05000000000000000000" pitchFamily="2" charset="2"/>
              <a:buChar char="v"/>
            </a:pPr>
            <a:r>
              <a:rPr lang="en-GB" sz="1800" dirty="0"/>
              <a:t>Using Distributed environment like Apache Spark or Hadoop MapReduce can improve the scalability. </a:t>
            </a:r>
          </a:p>
          <a:p>
            <a:pPr marL="342900" indent="-342900">
              <a:buFont typeface="Wingdings" panose="05000000000000000000" pitchFamily="2" charset="2"/>
              <a:buChar char="v"/>
            </a:pPr>
            <a:r>
              <a:rPr lang="en-GB" sz="1800" dirty="0"/>
              <a:t>Spark framework is very easy to use more than Hadoop and the code is not complex, easy to read. The high speed and scalability of algorithms built on this system is good because it is embedded on Spark memory.</a:t>
            </a:r>
          </a:p>
          <a:p>
            <a:pPr marL="342900" indent="-342900">
              <a:buFont typeface="Wingdings" panose="05000000000000000000" pitchFamily="2" charset="2"/>
              <a:buChar char="v"/>
            </a:pPr>
            <a:endParaRPr lang="en-GB" sz="1800" dirty="0"/>
          </a:p>
          <a:p>
            <a:pPr marL="342900" indent="-342900">
              <a:buFont typeface="Wingdings" panose="05000000000000000000" pitchFamily="2" charset="2"/>
              <a:buChar char="v"/>
            </a:pPr>
            <a:endParaRPr lang="en-GB" sz="1800"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4/17/2022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36488" y="1574750"/>
            <a:ext cx="6220278" cy="2387600"/>
          </a:xfrm>
        </p:spPr>
        <p:txBody>
          <a:bodyPr/>
          <a:lstStyle/>
          <a:p>
            <a:r>
              <a:rPr lang="en-US" sz="88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321499" y="4535690"/>
            <a:ext cx="3404506" cy="1730358"/>
          </a:xfrm>
        </p:spPr>
        <p:txBody>
          <a:bodyPr>
            <a:normAutofit/>
          </a:bodyPr>
          <a:lstStyle/>
          <a:p>
            <a:r>
              <a:rPr lang="en-US" b="1" u="sng" dirty="0"/>
              <a:t>Contact@</a:t>
            </a:r>
          </a:p>
          <a:p>
            <a:r>
              <a:rPr lang="en-US" dirty="0"/>
              <a:t>anuvikt@gmail.com</a:t>
            </a:r>
          </a:p>
          <a:p>
            <a:r>
              <a:rPr lang="en-US" dirty="0"/>
              <a:t>lrahul28@gmail.com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81000" y="444533"/>
            <a:ext cx="9779183" cy="1325563"/>
          </a:xfrm>
        </p:spPr>
        <p:txBody>
          <a:bodyPr/>
          <a:lstStyle/>
          <a:p>
            <a:r>
              <a:rPr lang="en-US" dirty="0"/>
              <a:t>Motivation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169" y="1997754"/>
            <a:ext cx="11746830" cy="4239416"/>
          </a:xfrm>
        </p:spPr>
        <p:txBody>
          <a:bodyPr vert="horz" lIns="91440" tIns="45720" rIns="91440" bIns="45720" rtlCol="0" anchor="t">
            <a:noAutofit/>
          </a:bodyPr>
          <a:lstStyle/>
          <a:p>
            <a:pPr marL="342900" indent="-342900">
              <a:buFont typeface="Wingdings" panose="05000000000000000000" pitchFamily="2" charset="2"/>
              <a:buChar char="v"/>
            </a:pPr>
            <a:r>
              <a:rPr lang="en-GB" sz="2400" dirty="0"/>
              <a:t>Data is growing at an enormous speed creating it tough to handle such large amount of data. </a:t>
            </a:r>
          </a:p>
          <a:p>
            <a:pPr marL="342900" indent="-342900">
              <a:buFont typeface="Wingdings" panose="05000000000000000000" pitchFamily="2" charset="2"/>
              <a:buChar char="v"/>
            </a:pPr>
            <a:r>
              <a:rPr lang="en-GB" sz="2400" dirty="0"/>
              <a:t>A lot of analysis is done both in business on developing new approaches for service recommender systems, a lot of firms capture large scale data regarding their customers, providers and operations. </a:t>
            </a:r>
          </a:p>
          <a:p>
            <a:pPr marL="342900" indent="-342900">
              <a:buFont typeface="Wingdings" panose="05000000000000000000" pitchFamily="2" charset="2"/>
              <a:buChar char="v"/>
            </a:pPr>
            <a:r>
              <a:rPr lang="en-GB" sz="2400" dirty="0"/>
              <a:t>The huge number of consumers, services and different on-line data, yields service recommender systems in Big Data setting, which poses crucial challenges.</a:t>
            </a:r>
          </a:p>
          <a:p>
            <a:pPr marL="342900" indent="-342900">
              <a:buFont typeface="Wingdings" panose="05000000000000000000" pitchFamily="2" charset="2"/>
              <a:buChar char="v"/>
            </a:pPr>
            <a:r>
              <a:rPr lang="en-GB" sz="2400" dirty="0"/>
              <a:t>However, with the data mining tools and knowledge which inherently is associated with databases more robust approaches can be used to </a:t>
            </a:r>
            <a:r>
              <a:rPr lang="en-GB" sz="2400" dirty="0" err="1"/>
              <a:t>analyze</a:t>
            </a:r>
            <a:r>
              <a:rPr lang="en-GB" sz="2400" dirty="0"/>
              <a:t> large datasets and make recommendation quicker and easier.</a:t>
            </a:r>
            <a:endParaRPr lang="en-US" sz="24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Literature Review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454713"/>
            <a:ext cx="9779183" cy="3901637"/>
          </a:xfrm>
        </p:spPr>
        <p:txBody>
          <a:bodyPr vert="horz" lIns="91440" tIns="45720" rIns="91440" bIns="45720" rtlCol="0" anchor="t">
            <a:normAutofit fontScale="70000" lnSpcReduction="20000"/>
          </a:bodyPr>
          <a:lstStyle/>
          <a:p>
            <a:r>
              <a:rPr lang="en-US" sz="3400" b="1" u="sng" dirty="0"/>
              <a:t>Literature 1</a:t>
            </a:r>
          </a:p>
          <a:p>
            <a:r>
              <a:rPr lang="en-US" b="1" u="sng" dirty="0"/>
              <a:t>TITLE</a:t>
            </a:r>
            <a:r>
              <a:rPr lang="en-US" dirty="0"/>
              <a:t> : </a:t>
            </a:r>
            <a:r>
              <a:rPr lang="en-GB" dirty="0"/>
              <a:t>Recommender System in Big Data Environment</a:t>
            </a:r>
          </a:p>
          <a:p>
            <a:r>
              <a:rPr lang="en-IN" b="1" u="sng" dirty="0"/>
              <a:t>Author</a:t>
            </a:r>
            <a:r>
              <a:rPr lang="en-IN" dirty="0"/>
              <a:t>: </a:t>
            </a:r>
            <a:r>
              <a:rPr lang="en-IN" dirty="0" err="1"/>
              <a:t>Udeh</a:t>
            </a:r>
            <a:r>
              <a:rPr lang="en-IN" dirty="0"/>
              <a:t> </a:t>
            </a:r>
            <a:r>
              <a:rPr lang="en-IN" dirty="0" err="1"/>
              <a:t>Tochukwu</a:t>
            </a:r>
            <a:r>
              <a:rPr lang="en-IN" dirty="0"/>
              <a:t> </a:t>
            </a:r>
            <a:r>
              <a:rPr lang="en-IN" dirty="0" err="1"/>
              <a:t>Livinus</a:t>
            </a:r>
            <a:r>
              <a:rPr lang="en-IN" dirty="0"/>
              <a:t> , Rachid </a:t>
            </a:r>
            <a:r>
              <a:rPr lang="en-IN" dirty="0" err="1"/>
              <a:t>Chelouah</a:t>
            </a:r>
            <a:r>
              <a:rPr lang="en-IN" dirty="0"/>
              <a:t> and </a:t>
            </a:r>
            <a:r>
              <a:rPr lang="en-IN" dirty="0" err="1"/>
              <a:t>Houcine</a:t>
            </a:r>
            <a:r>
              <a:rPr lang="en-IN" dirty="0"/>
              <a:t> </a:t>
            </a:r>
            <a:r>
              <a:rPr lang="en-IN" dirty="0" err="1"/>
              <a:t>Senoussi</a:t>
            </a:r>
            <a:endParaRPr lang="en-IN" dirty="0"/>
          </a:p>
          <a:p>
            <a:r>
              <a:rPr lang="en-IN" b="1" u="sng" dirty="0"/>
              <a:t>Publication</a:t>
            </a:r>
            <a:r>
              <a:rPr lang="en-IN" dirty="0"/>
              <a:t>: IJCSI , 2016</a:t>
            </a:r>
          </a:p>
          <a:p>
            <a:r>
              <a:rPr lang="en-IN" b="1" u="sng" dirty="0"/>
              <a:t>Technique/Method</a:t>
            </a:r>
            <a:r>
              <a:rPr lang="en-IN" dirty="0"/>
              <a:t> : k-Means</a:t>
            </a:r>
          </a:p>
          <a:p>
            <a:r>
              <a:rPr lang="en-IN" b="1" u="sng" dirty="0"/>
              <a:t>Observations</a:t>
            </a:r>
            <a:r>
              <a:rPr lang="en-IN" dirty="0"/>
              <a:t> : </a:t>
            </a:r>
            <a:r>
              <a:rPr lang="en-GB" dirty="0"/>
              <a:t>Recommender systems are being stressed by the huge volume of user data in existing corporate databases, and will be stressed even more by the increasing volume of user data available on the Web. New technologies are needed that can dramatically improve the scalability of recommender systems.</a:t>
            </a:r>
            <a:endParaRPr lang="en-IN" dirty="0"/>
          </a:p>
          <a:p>
            <a:endParaRPr lang="en-GB"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Literature Review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454713"/>
            <a:ext cx="9779183" cy="3901637"/>
          </a:xfrm>
        </p:spPr>
        <p:txBody>
          <a:bodyPr vert="horz" lIns="91440" tIns="45720" rIns="91440" bIns="45720" rtlCol="0" anchor="t">
            <a:normAutofit fontScale="77500" lnSpcReduction="20000"/>
          </a:bodyPr>
          <a:lstStyle/>
          <a:p>
            <a:r>
              <a:rPr lang="en-US" sz="3400" b="1" u="sng" dirty="0"/>
              <a:t>Literature 2</a:t>
            </a:r>
          </a:p>
          <a:p>
            <a:r>
              <a:rPr lang="en-US" b="1" u="sng" dirty="0"/>
              <a:t>TITLE</a:t>
            </a:r>
            <a:r>
              <a:rPr lang="en-US" dirty="0"/>
              <a:t> : </a:t>
            </a:r>
            <a:r>
              <a:rPr lang="en-GB" dirty="0"/>
              <a:t>Towards Keyword Based Recommendation System.</a:t>
            </a:r>
          </a:p>
          <a:p>
            <a:r>
              <a:rPr lang="en-IN" b="1" u="sng" dirty="0"/>
              <a:t>Author</a:t>
            </a:r>
            <a:r>
              <a:rPr lang="en-IN" dirty="0"/>
              <a:t>: Vinaya B. </a:t>
            </a:r>
            <a:r>
              <a:rPr lang="en-IN" dirty="0" err="1"/>
              <a:t>Savadekar</a:t>
            </a:r>
            <a:r>
              <a:rPr lang="en-IN" dirty="0"/>
              <a:t>, Pramod B. </a:t>
            </a:r>
            <a:r>
              <a:rPr lang="en-IN" dirty="0" err="1"/>
              <a:t>Gosavi</a:t>
            </a:r>
            <a:r>
              <a:rPr lang="en-IN" dirty="0"/>
              <a:t> </a:t>
            </a:r>
          </a:p>
          <a:p>
            <a:r>
              <a:rPr lang="en-IN" b="1" u="sng" dirty="0"/>
              <a:t>Publication</a:t>
            </a:r>
            <a:r>
              <a:rPr lang="en-IN" dirty="0"/>
              <a:t>: Publication IJSR,2016 </a:t>
            </a:r>
          </a:p>
          <a:p>
            <a:r>
              <a:rPr lang="en-IN" b="1" u="sng" dirty="0"/>
              <a:t>Technique/Method</a:t>
            </a:r>
            <a:r>
              <a:rPr lang="en-IN" dirty="0"/>
              <a:t> : CF algorithm</a:t>
            </a:r>
          </a:p>
          <a:p>
            <a:r>
              <a:rPr lang="en-IN" b="1" u="sng" dirty="0"/>
              <a:t>Observations</a:t>
            </a:r>
            <a:r>
              <a:rPr lang="en-IN" dirty="0"/>
              <a:t> : </a:t>
            </a:r>
            <a:r>
              <a:rPr lang="en-GB" dirty="0"/>
              <a:t>This system is more efficient in terms of complexity. And the system gives more accurate results or recommendations to the users. This system is being developed for products based on amazon data set. </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3887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68597" y="1579164"/>
            <a:ext cx="7244986" cy="2387600"/>
          </a:xfrm>
        </p:spPr>
        <p:txBody>
          <a:bodyPr/>
          <a:lstStyle/>
          <a:p>
            <a:r>
              <a:rPr lang="en-US" dirty="0"/>
              <a:t>Gaps identified in existing solutions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81000" y="444533"/>
            <a:ext cx="10967185" cy="1325563"/>
          </a:xfrm>
        </p:spPr>
        <p:txBody>
          <a:bodyPr/>
          <a:lstStyle/>
          <a:p>
            <a:r>
              <a:rPr lang="en-US" dirty="0"/>
              <a:t>Using Content Based recommendations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169" y="1997754"/>
            <a:ext cx="11746830" cy="4239416"/>
          </a:xfrm>
        </p:spPr>
        <p:txBody>
          <a:bodyPr vert="horz" lIns="91440" tIns="45720" rIns="91440" bIns="45720" rtlCol="0" anchor="t">
            <a:noAutofit/>
          </a:bodyPr>
          <a:lstStyle/>
          <a:p>
            <a:pPr marL="342900" indent="-342900">
              <a:buFont typeface="Wingdings" panose="05000000000000000000" pitchFamily="2" charset="2"/>
              <a:buChar char="v"/>
            </a:pPr>
            <a:r>
              <a:rPr lang="en-US" sz="2400" dirty="0"/>
              <a:t>Although, the use of Collaborative filtering is efficient in terms of complexity, it doesn’t serve the purpose of personalized recommendation.</a:t>
            </a:r>
          </a:p>
          <a:p>
            <a:pPr marL="342900" indent="-342900">
              <a:buFont typeface="Wingdings" panose="05000000000000000000" pitchFamily="2" charset="2"/>
              <a:buChar char="v"/>
            </a:pPr>
            <a:r>
              <a:rPr lang="en-US" sz="2400" dirty="0"/>
              <a:t>Since the recommendations are dependent on the rating of the similar users the sometimes the recommendations can be irrelevant and not accurate.</a:t>
            </a:r>
          </a:p>
          <a:p>
            <a:pPr marL="342900" indent="-342900">
              <a:buFont typeface="Wingdings" panose="05000000000000000000" pitchFamily="2" charset="2"/>
              <a:buChar char="v"/>
            </a:pPr>
            <a:r>
              <a:rPr lang="en-US" sz="2400" dirty="0"/>
              <a:t>To overcome this issue, we are using content-based filtering, where the recommendations are dependent on the content like genre, and other meta data of the movie.</a:t>
            </a:r>
          </a:p>
          <a:p>
            <a:pPr marL="342900" indent="-342900">
              <a:buFont typeface="Wingdings" panose="05000000000000000000" pitchFamily="2" charset="2"/>
              <a:buChar char="v"/>
            </a:pPr>
            <a:r>
              <a:rPr lang="en-US" sz="2400" dirty="0"/>
              <a:t>Generally, any good clustering algorithm can form clusters based on the movie data.</a:t>
            </a:r>
          </a:p>
          <a:p>
            <a:pPr marL="342900" indent="-342900">
              <a:buFont typeface="Wingdings" panose="05000000000000000000" pitchFamily="2" charset="2"/>
              <a:buChar char="v"/>
            </a:pPr>
            <a:r>
              <a:rPr lang="en-US" sz="2400" dirty="0"/>
              <a:t>Since we are dealing with BIG Data a suitable algorithm which is compatible with the scalability problem is more desirable.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3391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81000" y="386781"/>
            <a:ext cx="10967185" cy="1325563"/>
          </a:xfrm>
        </p:spPr>
        <p:txBody>
          <a:bodyPr/>
          <a:lstStyle/>
          <a:p>
            <a:r>
              <a:rPr lang="en-US" dirty="0"/>
              <a:t>Apache Spark for scalability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169" y="1997754"/>
            <a:ext cx="11746830" cy="4239416"/>
          </a:xfrm>
        </p:spPr>
        <p:txBody>
          <a:bodyPr vert="horz" lIns="91440" tIns="45720" rIns="91440" bIns="45720" rtlCol="0" anchor="t">
            <a:noAutofit/>
          </a:bodyPr>
          <a:lstStyle/>
          <a:p>
            <a:pPr marL="342900" indent="-342900">
              <a:buFont typeface="Wingdings" panose="05000000000000000000" pitchFamily="2" charset="2"/>
              <a:buChar char="v"/>
            </a:pPr>
            <a:r>
              <a:rPr lang="en-US" sz="2400" dirty="0"/>
              <a:t>To increase the scalability, we are using Apache spark framework. </a:t>
            </a:r>
          </a:p>
          <a:p>
            <a:pPr marL="342900" indent="-342900">
              <a:buFont typeface="Wingdings" panose="05000000000000000000" pitchFamily="2" charset="2"/>
              <a:buChar char="v"/>
            </a:pPr>
            <a:r>
              <a:rPr lang="en-GB" sz="2400" dirty="0"/>
              <a:t>Apache Spark is an open-source, distributed processing system used for big data workloads. </a:t>
            </a:r>
          </a:p>
          <a:p>
            <a:pPr marL="342900" indent="-342900">
              <a:buFont typeface="Wingdings" panose="05000000000000000000" pitchFamily="2" charset="2"/>
              <a:buChar char="v"/>
            </a:pPr>
            <a:r>
              <a:rPr lang="en-GB" sz="2400" dirty="0"/>
              <a:t>It utilizes in-memory caching, and optimized query execution for fast analytic queries against data of any size. It provides development APIs in Java, Scala, Python and R.</a:t>
            </a:r>
          </a:p>
          <a:p>
            <a:pPr marL="342900" indent="-342900">
              <a:buFont typeface="Wingdings" panose="05000000000000000000" pitchFamily="2" charset="2"/>
              <a:buChar char="v"/>
            </a:pPr>
            <a:r>
              <a:rPr lang="en-GB" sz="2400" dirty="0"/>
              <a:t>We are intended to use Apache spark in python (technically </a:t>
            </a:r>
            <a:r>
              <a:rPr lang="en-GB" sz="2400" b="1" dirty="0" err="1"/>
              <a:t>PySpark</a:t>
            </a:r>
            <a:r>
              <a:rPr lang="en-GB" sz="2400" b="1" dirty="0"/>
              <a:t>)</a:t>
            </a:r>
            <a:r>
              <a:rPr lang="en-GB" sz="2400" dirty="0"/>
              <a:t>.</a:t>
            </a:r>
          </a:p>
          <a:p>
            <a:pPr marL="342900" indent="-342900">
              <a:buFont typeface="Wingdings" panose="05000000000000000000" pitchFamily="2" charset="2"/>
              <a:buChar char="v"/>
            </a:pPr>
            <a:r>
              <a:rPr lang="en-GB" sz="2400" dirty="0"/>
              <a:t>Spark is more efficient than MapReduce where in it allows processing in-memory, reducing the number of steps in a job, and by reusing data across multiple parallel operations.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383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61103" y="2118180"/>
            <a:ext cx="6580842" cy="2387600"/>
          </a:xfrm>
        </p:spPr>
        <p:txBody>
          <a:bodyPr/>
          <a:lstStyle/>
          <a:p>
            <a:r>
              <a:rPr lang="en-US" sz="5400" dirty="0"/>
              <a:t>Clustering Using REpresentatives </a:t>
            </a:r>
            <a:br>
              <a:rPr lang="en-US" sz="5400" dirty="0"/>
            </a:br>
            <a:r>
              <a:rPr lang="en-US" sz="5400" dirty="0"/>
              <a:t>(CURE)</a:t>
            </a:r>
          </a:p>
        </p:txBody>
      </p:sp>
    </p:spTree>
    <p:extLst>
      <p:ext uri="{BB962C8B-B14F-4D97-AF65-F5344CB8AC3E}">
        <p14:creationId xmlns:p14="http://schemas.microsoft.com/office/powerpoint/2010/main" val="401674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81000" y="386781"/>
            <a:ext cx="10967185" cy="1325563"/>
          </a:xfrm>
        </p:spPr>
        <p:txBody>
          <a:bodyPr/>
          <a:lstStyle/>
          <a:p>
            <a:r>
              <a:rPr lang="en-US" dirty="0"/>
              <a:t>Proposed Algorithm (CURE)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169" y="1997754"/>
            <a:ext cx="11746830" cy="4239416"/>
          </a:xfrm>
        </p:spPr>
        <p:txBody>
          <a:bodyPr vert="horz" lIns="91440" tIns="45720" rIns="91440" bIns="45720" rtlCol="0" anchor="t">
            <a:noAutofit/>
          </a:bodyPr>
          <a:lstStyle/>
          <a:p>
            <a:pPr marL="342900" indent="-342900">
              <a:buFont typeface="Wingdings" panose="05000000000000000000" pitchFamily="2" charset="2"/>
              <a:buChar char="v"/>
            </a:pPr>
            <a:r>
              <a:rPr lang="en-GB" sz="2400" dirty="0"/>
              <a:t>Traditional clustering algorithms either favour clusters with spherical shapes and similar sizes, or are very fragile in the presence of outliers.</a:t>
            </a:r>
          </a:p>
          <a:p>
            <a:pPr marL="342900" indent="-342900">
              <a:buFont typeface="Wingdings" panose="05000000000000000000" pitchFamily="2" charset="2"/>
              <a:buChar char="v"/>
            </a:pPr>
            <a:r>
              <a:rPr lang="en-GB" sz="2400" dirty="0"/>
              <a:t>We are using a new clustering algorithm called CURE that is more robust to outliers, and identifies clusters having non-spherical shapes and wide variances in size.</a:t>
            </a:r>
          </a:p>
          <a:p>
            <a:pPr marL="342900" indent="-342900">
              <a:buFont typeface="Wingdings" panose="05000000000000000000" pitchFamily="2" charset="2"/>
              <a:buChar char="v"/>
            </a:pPr>
            <a:r>
              <a:rPr lang="en-GB" sz="2400" dirty="0"/>
              <a:t>CURE achieves this by representing each cluster by a certain fixed number of points that are generated by selecting well scattered points from the cluster and then shrinking them toward the </a:t>
            </a:r>
            <a:r>
              <a:rPr lang="en-GB" sz="2400" dirty="0" err="1"/>
              <a:t>center</a:t>
            </a:r>
            <a:r>
              <a:rPr lang="en-GB" sz="2400" dirty="0"/>
              <a:t> of the cluster by a specified fraction.</a:t>
            </a:r>
          </a:p>
          <a:p>
            <a:pPr marL="342900" indent="-342900">
              <a:buFont typeface="Wingdings" panose="05000000000000000000" pitchFamily="2" charset="2"/>
              <a:buChar char="v"/>
            </a:pPr>
            <a:r>
              <a:rPr lang="en-GB" sz="2400" dirty="0"/>
              <a:t>To handle large databases, CURE employs a combination of random sampling and partitioning. A random sample drawn from the data set is first partitioned and each partition is partially clustered.</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Review 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7394524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113</TotalTime>
  <Words>951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vt:lpstr>
      <vt:lpstr>Wingdings</vt:lpstr>
      <vt:lpstr>Office Theme</vt:lpstr>
      <vt:lpstr>Movie Recommendation Systems on BIG Data</vt:lpstr>
      <vt:lpstr>Motivation</vt:lpstr>
      <vt:lpstr>Literature Review</vt:lpstr>
      <vt:lpstr>Literature Review</vt:lpstr>
      <vt:lpstr>Gaps identified in existing solutions</vt:lpstr>
      <vt:lpstr>Using Content Based recommendations</vt:lpstr>
      <vt:lpstr>Apache Spark for scalability</vt:lpstr>
      <vt:lpstr>Clustering Using REpresentatives  (CURE)</vt:lpstr>
      <vt:lpstr>Proposed Algorithm (CURE)</vt:lpstr>
      <vt:lpstr>Working of CURE</vt:lpstr>
      <vt:lpstr>Partial Implementation</vt:lpstr>
      <vt:lpstr>Work to be completed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 on BIG Data</dc:title>
  <dc:creator>18-733-089_RAHUL LANKA</dc:creator>
  <cp:lastModifiedBy>18-733-089_RAHUL LANKA</cp:lastModifiedBy>
  <cp:revision>1</cp:revision>
  <dcterms:created xsi:type="dcterms:W3CDTF">2022-04-17T16:33:29Z</dcterms:created>
  <dcterms:modified xsi:type="dcterms:W3CDTF">2022-04-17T18:26:52Z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