
<file path=[Content_Types].xml><?xml version="1.0" encoding="utf-8"?>
<Types xmlns="http://schemas.openxmlformats.org/package/2006/content-types">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256" r:id="rId5"/>
    <p:sldId id="290" r:id="rId6"/>
    <p:sldId id="291" r:id="rId7"/>
    <p:sldId id="292" r:id="rId8"/>
    <p:sldId id="293" r:id="rId9"/>
    <p:sldId id="294" r:id="rId10"/>
    <p:sldId id="260" r:id="rId11"/>
    <p:sldId id="258" r:id="rId12"/>
    <p:sldId id="287" r:id="rId13"/>
    <p:sldId id="295" r:id="rId14"/>
    <p:sldId id="257" r:id="rId15"/>
    <p:sldId id="261" r:id="rId16"/>
    <p:sldId id="289" r:id="rId17"/>
    <p:sldId id="296"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5/25/2022</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5/25/2022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273349" y="1520534"/>
            <a:ext cx="9918651" cy="2414267"/>
          </a:xfrm>
        </p:spPr>
        <p:txBody>
          <a:bodyPr/>
          <a:lstStyle/>
          <a:p>
            <a:r>
              <a:rPr lang="en-US" dirty="0"/>
              <a:t>Movie Recommendation System on Big Data</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419485" y="4468785"/>
            <a:ext cx="8315320" cy="1844333"/>
          </a:xfrm>
        </p:spPr>
        <p:txBody>
          <a:bodyPr>
            <a:normAutofit/>
          </a:bodyPr>
          <a:lstStyle/>
          <a:p>
            <a:pPr marL="0" indent="0">
              <a:buNone/>
            </a:pPr>
            <a:r>
              <a:rPr lang="en-US" dirty="0"/>
              <a:t>Internal Guide : Dr. T. </a:t>
            </a:r>
            <a:r>
              <a:rPr lang="en-US" dirty="0" err="1"/>
              <a:t>Adilakshmi</a:t>
            </a:r>
            <a:endParaRPr lang="en-US" dirty="0"/>
          </a:p>
          <a:p>
            <a:pPr marL="0" indent="0">
              <a:buNone/>
            </a:pPr>
            <a:endParaRPr lang="en-US" dirty="0"/>
          </a:p>
          <a:p>
            <a:pPr marL="0" indent="0">
              <a:buNone/>
            </a:pPr>
            <a:r>
              <a:rPr lang="en-US" dirty="0" err="1"/>
              <a:t>Anuvik</a:t>
            </a:r>
            <a:r>
              <a:rPr lang="en-US" dirty="0"/>
              <a:t> .T – 1602-18-733-070</a:t>
            </a:r>
          </a:p>
          <a:p>
            <a:r>
              <a:rPr lang="en-US" dirty="0"/>
              <a:t>Rahul .L  – 1602-18-733-089</a:t>
            </a:r>
          </a:p>
          <a:p>
            <a:pPr marL="0" indent="0">
              <a:buNone/>
            </a:pPr>
            <a:endParaRPr lang="en-US" dirty="0"/>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3A520-7CB8-87E1-143B-1C69E383EAF3}"/>
              </a:ext>
            </a:extLst>
          </p:cNvPr>
          <p:cNvSpPr>
            <a:spLocks noGrp="1"/>
          </p:cNvSpPr>
          <p:nvPr>
            <p:ph type="title"/>
          </p:nvPr>
        </p:nvSpPr>
        <p:spPr/>
        <p:txBody>
          <a:bodyPr/>
          <a:lstStyle/>
          <a:p>
            <a:r>
              <a:rPr lang="en-IN" dirty="0"/>
              <a:t>DATA BRICKS AND SPARK DATAFRAME</a:t>
            </a:r>
          </a:p>
        </p:txBody>
      </p:sp>
      <p:sp>
        <p:nvSpPr>
          <p:cNvPr id="3" name="Slide Number Placeholder 2">
            <a:extLst>
              <a:ext uri="{FF2B5EF4-FFF2-40B4-BE49-F238E27FC236}">
                <a16:creationId xmlns:a16="http://schemas.microsoft.com/office/drawing/2014/main" id="{F56E7AD6-31A7-C5EB-4000-0F668E7527EC}"/>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4" name="Text Placeholder 3">
            <a:extLst>
              <a:ext uri="{FF2B5EF4-FFF2-40B4-BE49-F238E27FC236}">
                <a16:creationId xmlns:a16="http://schemas.microsoft.com/office/drawing/2014/main" id="{F85EFE56-EA3F-1CE4-EC1E-854F174124AB}"/>
              </a:ext>
            </a:extLst>
          </p:cNvPr>
          <p:cNvSpPr>
            <a:spLocks noGrp="1"/>
          </p:cNvSpPr>
          <p:nvPr>
            <p:ph type="body" sz="quarter" idx="13"/>
          </p:nvPr>
        </p:nvSpPr>
        <p:spPr>
          <a:xfrm>
            <a:off x="444499" y="2008094"/>
            <a:ext cx="8134725" cy="4025152"/>
          </a:xfrm>
        </p:spPr>
        <p:txBody>
          <a:bodyPr/>
          <a:lstStyle/>
          <a:p>
            <a:pPr marL="0" indent="0">
              <a:buNone/>
            </a:pPr>
            <a:r>
              <a:rPr lang="en-GB" sz="2000" b="1" dirty="0">
                <a:effectLst/>
                <a:ea typeface="Calibri" panose="020F0502020204030204" pitchFamily="34" charset="0"/>
                <a:cs typeface="Times New Roman" panose="02020603050405020304" pitchFamily="18" charset="0"/>
              </a:rPr>
              <a:t>    DATABRICKS</a:t>
            </a:r>
          </a:p>
          <a:p>
            <a:r>
              <a:rPr lang="en-GB" sz="1800" dirty="0">
                <a:effectLst/>
                <a:ea typeface="Calibri" panose="020F0502020204030204" pitchFamily="34" charset="0"/>
                <a:cs typeface="Times New Roman" panose="02020603050405020304" pitchFamily="18" charset="0"/>
              </a:rPr>
              <a:t>Databricks is a centralized and open-source platform to process all the data. It provides an environment for interaction and scheduling of workloads of data analysis for data analysts, data engineers and data scientists.</a:t>
            </a:r>
          </a:p>
          <a:p>
            <a:pPr marL="0" indent="0">
              <a:buNone/>
            </a:pPr>
            <a:r>
              <a:rPr lang="en-GB" sz="2000" b="1" dirty="0">
                <a:cs typeface="Times New Roman" panose="02020603050405020304" pitchFamily="18" charset="0"/>
              </a:rPr>
              <a:t>   SPARK DATAFRAME</a:t>
            </a:r>
          </a:p>
          <a:p>
            <a:r>
              <a:rPr lang="en-GB" sz="1800" dirty="0">
                <a:effectLst/>
                <a:latin typeface="Times New Roman" panose="02020603050405020304" pitchFamily="18" charset="0"/>
                <a:ea typeface="Calibri" panose="020F0502020204030204" pitchFamily="34" charset="0"/>
                <a:cs typeface="Times New Roman" panose="02020603050405020304" pitchFamily="18" charset="0"/>
              </a:rPr>
              <a:t>Firstly, to ensure parallelization the data frame of the movie’s dataset needs to be converted into spark data frame. The spark data frame internally divides it into multiple partitions, where different node are mapped to partition for handling.  In this way the parallelization is achieved, parts of the data frame is computed parallelly and the results are merged to give the final output.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780928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1849" y="1133475"/>
            <a:ext cx="8435975" cy="2571750"/>
          </a:xfrm>
        </p:spPr>
        <p:txBody>
          <a:bodyPr>
            <a:noAutofit/>
          </a:bodyPr>
          <a:lstStyle/>
          <a:p>
            <a:r>
              <a:rPr lang="en-US" sz="6000" dirty="0"/>
              <a:t>Recommendation Engine</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12CF3BC7-998C-E373-4707-8099C021ACB1}"/>
              </a:ext>
            </a:extLst>
          </p:cNvPr>
          <p:cNvSpPr>
            <a:spLocks noGrp="1"/>
          </p:cNvSpPr>
          <p:nvPr>
            <p:ph type="title"/>
          </p:nvPr>
        </p:nvSpPr>
        <p:spPr>
          <a:xfrm>
            <a:off x="444500" y="542925"/>
            <a:ext cx="11214100" cy="535531"/>
          </a:xfrm>
        </p:spPr>
        <p:txBody>
          <a:bodyPr/>
          <a:lstStyle/>
          <a:p>
            <a:r>
              <a:rPr lang="en-US" dirty="0"/>
              <a:t>Workflow of the Recommendation Engine</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12</a:t>
            </a:fld>
            <a:endParaRPr lang="en-US"/>
          </a:p>
        </p:txBody>
      </p:sp>
      <p:pic>
        <p:nvPicPr>
          <p:cNvPr id="19" name="Picture 18" descr="Diagram, schematic&#10;&#10;Description automatically generated">
            <a:extLst>
              <a:ext uri="{FF2B5EF4-FFF2-40B4-BE49-F238E27FC236}">
                <a16:creationId xmlns:a16="http://schemas.microsoft.com/office/drawing/2014/main" id="{C2794090-9D5C-46A4-0B9E-E0256910BE92}"/>
              </a:ext>
            </a:extLst>
          </p:cNvPr>
          <p:cNvPicPr>
            <a:picLocks noChangeAspect="1"/>
          </p:cNvPicPr>
          <p:nvPr/>
        </p:nvPicPr>
        <p:blipFill>
          <a:blip r:embed="rId2"/>
          <a:stretch>
            <a:fillRect/>
          </a:stretch>
        </p:blipFill>
        <p:spPr>
          <a:xfrm>
            <a:off x="1600200" y="1371309"/>
            <a:ext cx="8318500" cy="5407025"/>
          </a:xfrm>
          <a:prstGeom prst="rect">
            <a:avLst/>
          </a:prstGeom>
          <a:noFill/>
        </p:spPr>
      </p:pic>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6CF7E-99CA-5345-B90C-0482F361CB83}"/>
              </a:ext>
            </a:extLst>
          </p:cNvPr>
          <p:cNvSpPr>
            <a:spLocks noGrp="1"/>
          </p:cNvSpPr>
          <p:nvPr>
            <p:ph type="title"/>
          </p:nvPr>
        </p:nvSpPr>
        <p:spPr>
          <a:xfrm>
            <a:off x="1156446" y="177800"/>
            <a:ext cx="6598025" cy="593165"/>
          </a:xfrm>
        </p:spPr>
        <p:txBody>
          <a:bodyPr/>
          <a:lstStyle/>
          <a:p>
            <a:r>
              <a:rPr lang="en-IN" dirty="0"/>
              <a:t>RESULTS</a:t>
            </a:r>
          </a:p>
        </p:txBody>
      </p:sp>
      <p:sp>
        <p:nvSpPr>
          <p:cNvPr id="3" name="Slide Number Placeholder 2">
            <a:extLst>
              <a:ext uri="{FF2B5EF4-FFF2-40B4-BE49-F238E27FC236}">
                <a16:creationId xmlns:a16="http://schemas.microsoft.com/office/drawing/2014/main" id="{18B40A2E-0CB1-30E4-DA27-F65CC6F97E3C}"/>
              </a:ext>
            </a:extLst>
          </p:cNvPr>
          <p:cNvSpPr>
            <a:spLocks noGrp="1"/>
          </p:cNvSpPr>
          <p:nvPr>
            <p:ph type="sldNum" sz="quarter" idx="12"/>
          </p:nvPr>
        </p:nvSpPr>
        <p:spPr/>
        <p:txBody>
          <a:bodyPr/>
          <a:lstStyle/>
          <a:p>
            <a:fld id="{C263D6C4-4840-40CC-AC84-17E24B3B7BDE}" type="slidenum">
              <a:rPr lang="en-US" noProof="0" smtClean="0"/>
              <a:pPr/>
              <a:t>13</a:t>
            </a:fld>
            <a:endParaRPr lang="en-US" noProof="0" dirty="0"/>
          </a:p>
        </p:txBody>
      </p:sp>
      <p:sp>
        <p:nvSpPr>
          <p:cNvPr id="5" name="Text Placeholder 4">
            <a:extLst>
              <a:ext uri="{FF2B5EF4-FFF2-40B4-BE49-F238E27FC236}">
                <a16:creationId xmlns:a16="http://schemas.microsoft.com/office/drawing/2014/main" id="{0902DD72-B39C-5C6D-FD9E-9960DB8DA836}"/>
              </a:ext>
            </a:extLst>
          </p:cNvPr>
          <p:cNvSpPr>
            <a:spLocks noGrp="1"/>
          </p:cNvSpPr>
          <p:nvPr>
            <p:ph type="body" sz="half" idx="2"/>
          </p:nvPr>
        </p:nvSpPr>
        <p:spPr>
          <a:xfrm>
            <a:off x="322729" y="1389529"/>
            <a:ext cx="11334737" cy="4634199"/>
          </a:xfrm>
        </p:spPr>
        <p:txBody>
          <a:bodyPr/>
          <a:lstStyle/>
          <a:p>
            <a:pPr>
              <a:lnSpc>
                <a:spcPct val="107000"/>
              </a:lnSpc>
              <a:spcAft>
                <a:spcPts val="800"/>
              </a:spcAft>
            </a:pPr>
            <a:r>
              <a:rPr lang="en-GB" sz="2000" b="1" dirty="0">
                <a:effectLst/>
                <a:latin typeface="Times New Roman" panose="02020603050405020304" pitchFamily="18" charset="0"/>
                <a:ea typeface="Calibri" panose="020F0502020204030204" pitchFamily="34" charset="0"/>
                <a:cs typeface="Times New Roman" panose="02020603050405020304" pitchFamily="18" charset="0"/>
              </a:rPr>
              <a:t>Content Based Filtering on the movies Clusters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The new model that we proposed uses content-based filtering of movies based on tag genome dataset.</a:t>
            </a:r>
          </a:p>
          <a:p>
            <a:pPr marL="285750" indent="-285750">
              <a:lnSpc>
                <a:spcPct val="107000"/>
              </a:lnSpc>
              <a:spcAft>
                <a:spcPts val="800"/>
              </a:spcAft>
              <a:buFont typeface="Arial" panose="020B0604020202020204" pitchFamily="34" charset="0"/>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All the similar movies are clustered using the CURE Algorithm.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The movie clusters obtained consists of ID’s of the movies belonging to the cluster.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F9A08E6D-A308-24D8-BFBB-4F26F4BE84D0}"/>
              </a:ext>
            </a:extLst>
          </p:cNvPr>
          <p:cNvPicPr>
            <a:picLocks noChangeAspect="1"/>
          </p:cNvPicPr>
          <p:nvPr/>
        </p:nvPicPr>
        <p:blipFill>
          <a:blip r:embed="rId2"/>
          <a:stretch>
            <a:fillRect/>
          </a:stretch>
        </p:blipFill>
        <p:spPr>
          <a:xfrm>
            <a:off x="1452214" y="3417461"/>
            <a:ext cx="8760512" cy="3377785"/>
          </a:xfrm>
          <a:prstGeom prst="rect">
            <a:avLst/>
          </a:prstGeom>
        </p:spPr>
      </p:pic>
    </p:spTree>
    <p:extLst>
      <p:ext uri="{BB962C8B-B14F-4D97-AF65-F5344CB8AC3E}">
        <p14:creationId xmlns:p14="http://schemas.microsoft.com/office/powerpoint/2010/main" val="1466985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C5D13-D37F-12E0-0DEA-6DAABA1FC937}"/>
              </a:ext>
            </a:extLst>
          </p:cNvPr>
          <p:cNvSpPr>
            <a:spLocks noGrp="1"/>
          </p:cNvSpPr>
          <p:nvPr>
            <p:ph type="title"/>
          </p:nvPr>
        </p:nvSpPr>
        <p:spPr/>
        <p:txBody>
          <a:bodyPr/>
          <a:lstStyle/>
          <a:p>
            <a:r>
              <a:rPr lang="en-IN" dirty="0"/>
              <a:t>RESULTS</a:t>
            </a:r>
          </a:p>
        </p:txBody>
      </p:sp>
      <p:sp>
        <p:nvSpPr>
          <p:cNvPr id="3" name="Slide Number Placeholder 2">
            <a:extLst>
              <a:ext uri="{FF2B5EF4-FFF2-40B4-BE49-F238E27FC236}">
                <a16:creationId xmlns:a16="http://schemas.microsoft.com/office/drawing/2014/main" id="{03D5C48E-A6F9-CE95-FF9D-A0B597B69CDE}"/>
              </a:ext>
            </a:extLst>
          </p:cNvPr>
          <p:cNvSpPr>
            <a:spLocks noGrp="1"/>
          </p:cNvSpPr>
          <p:nvPr>
            <p:ph type="sldNum" sz="quarter" idx="12"/>
          </p:nvPr>
        </p:nvSpPr>
        <p:spPr/>
        <p:txBody>
          <a:bodyPr/>
          <a:lstStyle/>
          <a:p>
            <a:fld id="{C263D6C4-4840-40CC-AC84-17E24B3B7BDE}" type="slidenum">
              <a:rPr lang="en-US" noProof="0" smtClean="0"/>
              <a:pPr/>
              <a:t>14</a:t>
            </a:fld>
            <a:endParaRPr lang="en-US" noProof="0" dirty="0"/>
          </a:p>
        </p:txBody>
      </p:sp>
      <p:sp>
        <p:nvSpPr>
          <p:cNvPr id="5" name="Text Placeholder 4">
            <a:extLst>
              <a:ext uri="{FF2B5EF4-FFF2-40B4-BE49-F238E27FC236}">
                <a16:creationId xmlns:a16="http://schemas.microsoft.com/office/drawing/2014/main" id="{9C9B103C-F8BA-8353-A65E-10DED311ECBE}"/>
              </a:ext>
            </a:extLst>
          </p:cNvPr>
          <p:cNvSpPr>
            <a:spLocks noGrp="1"/>
          </p:cNvSpPr>
          <p:nvPr>
            <p:ph type="body" sz="half" idx="2"/>
          </p:nvPr>
        </p:nvSpPr>
        <p:spPr>
          <a:xfrm>
            <a:off x="443366" y="1444650"/>
            <a:ext cx="10592187" cy="2078479"/>
          </a:xfrm>
        </p:spPr>
        <p:txBody>
          <a:bodyPr/>
          <a:lstStyle/>
          <a:p>
            <a:pPr>
              <a:lnSpc>
                <a:spcPct val="107000"/>
              </a:lnSpc>
              <a:spcAft>
                <a:spcPts val="800"/>
              </a:spcAft>
            </a:pPr>
            <a:r>
              <a:rPr lang="en-GB" sz="2000" b="1" dirty="0">
                <a:effectLst/>
                <a:latin typeface="Times New Roman" panose="02020603050405020304" pitchFamily="18" charset="0"/>
                <a:ea typeface="Calibri" panose="020F0502020204030204" pitchFamily="34" charset="0"/>
                <a:cs typeface="Times New Roman" panose="02020603050405020304" pitchFamily="18" charset="0"/>
              </a:rPr>
              <a:t>Content Based Filtering on the Users clusters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The user clusters obtained consists of ID’s of the movies belonging to the cluster.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We selected the movies which are favourite to the users i.e. ratings &gt;= 3.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C8F1444D-F073-E562-6AAF-B3A15728A82F}"/>
              </a:ext>
            </a:extLst>
          </p:cNvPr>
          <p:cNvPicPr>
            <a:picLocks noChangeAspect="1"/>
          </p:cNvPicPr>
          <p:nvPr/>
        </p:nvPicPr>
        <p:blipFill>
          <a:blip r:embed="rId2"/>
          <a:stretch>
            <a:fillRect/>
          </a:stretch>
        </p:blipFill>
        <p:spPr>
          <a:xfrm>
            <a:off x="1016766" y="3084841"/>
            <a:ext cx="8297563" cy="3595379"/>
          </a:xfrm>
          <a:prstGeom prst="rect">
            <a:avLst/>
          </a:prstGeom>
        </p:spPr>
      </p:pic>
    </p:spTree>
    <p:extLst>
      <p:ext uri="{BB962C8B-B14F-4D97-AF65-F5344CB8AC3E}">
        <p14:creationId xmlns:p14="http://schemas.microsoft.com/office/powerpoint/2010/main" val="4027237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FB463D-C003-D99E-35EE-26D504ECCC88}"/>
              </a:ext>
            </a:extLst>
          </p:cNvPr>
          <p:cNvSpPr>
            <a:spLocks noGrp="1"/>
          </p:cNvSpPr>
          <p:nvPr>
            <p:ph type="body" idx="1"/>
          </p:nvPr>
        </p:nvSpPr>
        <p:spPr>
          <a:xfrm>
            <a:off x="533399" y="1500690"/>
            <a:ext cx="8090647" cy="4814385"/>
          </a:xfrm>
        </p:spPr>
        <p:txBody>
          <a:bodyPr/>
          <a:lstStyle/>
          <a:p>
            <a:pPr marL="285750" indent="-285750">
              <a:buFont typeface="Arial" panose="020B0604020202020204" pitchFamily="34" charset="0"/>
              <a:buChar char="•"/>
            </a:pPr>
            <a:r>
              <a:rPr lang="en-IN" sz="1800" b="1" dirty="0">
                <a:solidFill>
                  <a:schemeClr val="bg1"/>
                </a:solidFill>
                <a:effectLst/>
                <a:latin typeface="Segoe UI Emoji" panose="020B0502040204020203" pitchFamily="34" charset="0"/>
                <a:ea typeface="Segoe UI Emoji" panose="020B0502040204020203" pitchFamily="34" charset="0"/>
              </a:rPr>
              <a:t>Recommender systems are being used extensively in the modern digital age as mammoth of user data is available in the contemporary private databases. </a:t>
            </a:r>
          </a:p>
          <a:p>
            <a:pPr marL="285750" indent="-285750">
              <a:buFont typeface="Arial" panose="020B0604020202020204" pitchFamily="34" charset="0"/>
              <a:buChar char="•"/>
            </a:pPr>
            <a:r>
              <a:rPr lang="en-IN" sz="1800" b="1" dirty="0">
                <a:solidFill>
                  <a:schemeClr val="bg1"/>
                </a:solidFill>
                <a:effectLst/>
                <a:latin typeface="Segoe UI Emoji" panose="020B0502040204020203" pitchFamily="34" charset="0"/>
                <a:ea typeface="Segoe UI Emoji" panose="020B0502040204020203" pitchFamily="34" charset="0"/>
              </a:rPr>
              <a:t>The existing recommender systems are built using algorithms like K-means, Collaborative filtering etc.</a:t>
            </a:r>
          </a:p>
          <a:p>
            <a:pPr marL="285750" indent="-285750">
              <a:buFont typeface="Arial" panose="020B0604020202020204" pitchFamily="34" charset="0"/>
              <a:buChar char="•"/>
            </a:pPr>
            <a:r>
              <a:rPr lang="en-IN" sz="1800" b="1" dirty="0">
                <a:solidFill>
                  <a:schemeClr val="bg1"/>
                </a:solidFill>
                <a:effectLst/>
                <a:latin typeface="Segoe UI Emoji" panose="020B0502040204020203" pitchFamily="34" charset="0"/>
                <a:ea typeface="Segoe UI Emoji" panose="020B0502040204020203" pitchFamily="34" charset="0"/>
              </a:rPr>
              <a:t>In this study, we used CURE Algorithm for clustering the data. Pre-eminent clustering algorithms are either bent towards Spherical shape clusters with close sizes or sensitive with respect to others.</a:t>
            </a:r>
          </a:p>
          <a:p>
            <a:pPr marL="285750" indent="-285750">
              <a:buFont typeface="Arial" panose="020B0604020202020204" pitchFamily="34" charset="0"/>
              <a:buChar char="•"/>
            </a:pPr>
            <a:r>
              <a:rPr lang="en-IN" sz="1800" b="1" dirty="0">
                <a:solidFill>
                  <a:schemeClr val="bg1"/>
                </a:solidFill>
                <a:effectLst/>
                <a:latin typeface="Segoe UI Emoji" panose="020B0502040204020203" pitchFamily="34" charset="0"/>
                <a:ea typeface="Segoe UI Emoji" panose="020B0502040204020203" pitchFamily="34" charset="0"/>
              </a:rPr>
              <a:t>CURE Algorithm helps in introducing another method which extrapolating every cluster by fixing the number of points which are obtained from random points in the cluster which with the help of precise fraction are directed towards the cluster centre. </a:t>
            </a:r>
          </a:p>
          <a:p>
            <a:pPr marL="285750" indent="-285750">
              <a:buFont typeface="Arial" panose="020B0604020202020204" pitchFamily="34" charset="0"/>
              <a:buChar char="•"/>
            </a:pPr>
            <a:endParaRPr lang="en-IN" dirty="0">
              <a:solidFill>
                <a:schemeClr val="bg1"/>
              </a:solidFill>
            </a:endParaRPr>
          </a:p>
        </p:txBody>
      </p:sp>
      <p:sp>
        <p:nvSpPr>
          <p:cNvPr id="3" name="Slide Number Placeholder 2">
            <a:extLst>
              <a:ext uri="{FF2B5EF4-FFF2-40B4-BE49-F238E27FC236}">
                <a16:creationId xmlns:a16="http://schemas.microsoft.com/office/drawing/2014/main" id="{4599093C-A31F-2CFC-E83C-E92EC2B783D2}"/>
              </a:ext>
            </a:extLst>
          </p:cNvPr>
          <p:cNvSpPr>
            <a:spLocks noGrp="1"/>
          </p:cNvSpPr>
          <p:nvPr>
            <p:ph type="sldNum" sz="quarter" idx="12"/>
          </p:nvPr>
        </p:nvSpPr>
        <p:spPr/>
        <p:txBody>
          <a:bodyPr/>
          <a:lstStyle/>
          <a:p>
            <a:fld id="{C263D6C4-4840-40CC-AC84-17E24B3B7BDE}" type="slidenum">
              <a:rPr lang="en-US" noProof="0" smtClean="0"/>
              <a:pPr/>
              <a:t>2</a:t>
            </a:fld>
            <a:endParaRPr lang="en-US" noProof="0" dirty="0"/>
          </a:p>
        </p:txBody>
      </p:sp>
      <p:sp>
        <p:nvSpPr>
          <p:cNvPr id="4" name="Title 3">
            <a:extLst>
              <a:ext uri="{FF2B5EF4-FFF2-40B4-BE49-F238E27FC236}">
                <a16:creationId xmlns:a16="http://schemas.microsoft.com/office/drawing/2014/main" id="{22F63BE9-3BAE-6E1A-596C-70F88D1DC05A}"/>
              </a:ext>
            </a:extLst>
          </p:cNvPr>
          <p:cNvSpPr>
            <a:spLocks noGrp="1"/>
          </p:cNvSpPr>
          <p:nvPr>
            <p:ph type="title"/>
          </p:nvPr>
        </p:nvSpPr>
        <p:spPr>
          <a:xfrm>
            <a:off x="1593850" y="733314"/>
            <a:ext cx="7541185" cy="638286"/>
          </a:xfrm>
        </p:spPr>
        <p:txBody>
          <a:bodyPr>
            <a:normAutofit fontScale="90000"/>
          </a:bodyPr>
          <a:lstStyle/>
          <a:p>
            <a:r>
              <a:rPr lang="en-IN" dirty="0"/>
              <a:t>INTRODUCTION</a:t>
            </a:r>
          </a:p>
        </p:txBody>
      </p:sp>
    </p:spTree>
    <p:extLst>
      <p:ext uri="{BB962C8B-B14F-4D97-AF65-F5344CB8AC3E}">
        <p14:creationId xmlns:p14="http://schemas.microsoft.com/office/powerpoint/2010/main" val="1298337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870CAC-8028-963F-2F5E-D304DF4FACA1}"/>
              </a:ext>
            </a:extLst>
          </p:cNvPr>
          <p:cNvSpPr>
            <a:spLocks noGrp="1"/>
          </p:cNvSpPr>
          <p:nvPr>
            <p:ph type="body" idx="1"/>
          </p:nvPr>
        </p:nvSpPr>
        <p:spPr>
          <a:xfrm>
            <a:off x="311895" y="1559859"/>
            <a:ext cx="4941423" cy="4840941"/>
          </a:xfrm>
        </p:spPr>
        <p:txBody>
          <a:bodyPr/>
          <a:lstStyle/>
          <a:p>
            <a:pPr>
              <a:lnSpc>
                <a:spcPct val="107000"/>
              </a:lnSpc>
              <a:spcAft>
                <a:spcPts val="800"/>
              </a:spcAft>
            </a:pPr>
            <a:r>
              <a:rPr lang="en-IN" sz="1800" b="1" dirty="0">
                <a:solidFill>
                  <a:schemeClr val="bg1"/>
                </a:solidFill>
                <a:latin typeface="Segoe UI Emoji" panose="020B0502040204020203" pitchFamily="34" charset="0"/>
                <a:ea typeface="Segoe UI Emoji" panose="020B0502040204020203" pitchFamily="34" charset="0"/>
              </a:rPr>
              <a:t>1.User-Experience Customization: Enhances the hands-on experience for the user by analysing the user’s behaviour and preferences.</a:t>
            </a:r>
          </a:p>
          <a:p>
            <a:pPr>
              <a:lnSpc>
                <a:spcPct val="107000"/>
              </a:lnSpc>
              <a:spcAft>
                <a:spcPts val="800"/>
              </a:spcAft>
            </a:pPr>
            <a:r>
              <a:rPr lang="en-IN" sz="1800" b="1" dirty="0">
                <a:solidFill>
                  <a:schemeClr val="bg1"/>
                </a:solidFill>
                <a:latin typeface="Segoe UI Emoji" panose="020B0502040204020203" pitchFamily="34" charset="0"/>
                <a:ea typeface="Segoe UI Emoji" panose="020B0502040204020203" pitchFamily="34" charset="0"/>
              </a:rPr>
              <a:t>2.Optimum Item Search: Splits the items based on the parameters.</a:t>
            </a:r>
          </a:p>
          <a:p>
            <a:endParaRPr lang="en-IN" dirty="0"/>
          </a:p>
        </p:txBody>
      </p:sp>
      <p:sp>
        <p:nvSpPr>
          <p:cNvPr id="3" name="Slide Number Placeholder 2">
            <a:extLst>
              <a:ext uri="{FF2B5EF4-FFF2-40B4-BE49-F238E27FC236}">
                <a16:creationId xmlns:a16="http://schemas.microsoft.com/office/drawing/2014/main" id="{F2C00B56-A1D9-6412-E494-998C4CA38C97}"/>
              </a:ext>
            </a:extLst>
          </p:cNvPr>
          <p:cNvSpPr>
            <a:spLocks noGrp="1"/>
          </p:cNvSpPr>
          <p:nvPr>
            <p:ph type="sldNum" sz="quarter" idx="12"/>
          </p:nvPr>
        </p:nvSpPr>
        <p:spPr/>
        <p:txBody>
          <a:bodyPr/>
          <a:lstStyle/>
          <a:p>
            <a:fld id="{C263D6C4-4840-40CC-AC84-17E24B3B7BDE}" type="slidenum">
              <a:rPr lang="en-US" noProof="0" smtClean="0"/>
              <a:pPr/>
              <a:t>3</a:t>
            </a:fld>
            <a:endParaRPr lang="en-US" noProof="0" dirty="0"/>
          </a:p>
        </p:txBody>
      </p:sp>
      <p:sp>
        <p:nvSpPr>
          <p:cNvPr id="4" name="Title 3">
            <a:extLst>
              <a:ext uri="{FF2B5EF4-FFF2-40B4-BE49-F238E27FC236}">
                <a16:creationId xmlns:a16="http://schemas.microsoft.com/office/drawing/2014/main" id="{01AE36F3-9936-992C-3D17-813EDB935C2C}"/>
              </a:ext>
            </a:extLst>
          </p:cNvPr>
          <p:cNvSpPr>
            <a:spLocks noGrp="1"/>
          </p:cNvSpPr>
          <p:nvPr>
            <p:ph type="title"/>
          </p:nvPr>
        </p:nvSpPr>
        <p:spPr>
          <a:xfrm>
            <a:off x="-64367" y="856130"/>
            <a:ext cx="10633756" cy="703729"/>
          </a:xfrm>
        </p:spPr>
        <p:txBody>
          <a:bodyPr>
            <a:normAutofit/>
          </a:bodyPr>
          <a:lstStyle/>
          <a:p>
            <a:r>
              <a:rPr lang="en-IN" sz="4000" dirty="0"/>
              <a:t>Goals and Types of Recommender Systems</a:t>
            </a:r>
          </a:p>
        </p:txBody>
      </p:sp>
      <p:pic>
        <p:nvPicPr>
          <p:cNvPr id="5" name="Picture 4">
            <a:extLst>
              <a:ext uri="{FF2B5EF4-FFF2-40B4-BE49-F238E27FC236}">
                <a16:creationId xmlns:a16="http://schemas.microsoft.com/office/drawing/2014/main" id="{1E169611-DA3D-B940-5FF5-5671E65832BB}"/>
              </a:ext>
            </a:extLst>
          </p:cNvPr>
          <p:cNvPicPr>
            <a:picLocks noChangeAspect="1"/>
          </p:cNvPicPr>
          <p:nvPr/>
        </p:nvPicPr>
        <p:blipFill>
          <a:blip r:embed="rId2"/>
          <a:stretch>
            <a:fillRect/>
          </a:stretch>
        </p:blipFill>
        <p:spPr>
          <a:xfrm>
            <a:off x="5629580" y="1625881"/>
            <a:ext cx="6445879" cy="4003954"/>
          </a:xfrm>
          <a:prstGeom prst="rect">
            <a:avLst/>
          </a:prstGeom>
        </p:spPr>
      </p:pic>
    </p:spTree>
    <p:extLst>
      <p:ext uri="{BB962C8B-B14F-4D97-AF65-F5344CB8AC3E}">
        <p14:creationId xmlns:p14="http://schemas.microsoft.com/office/powerpoint/2010/main" val="843967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C153143-26E9-BD7D-A9C8-96EEC748E1A5}"/>
              </a:ext>
            </a:extLst>
          </p:cNvPr>
          <p:cNvSpPr>
            <a:spLocks noGrp="1"/>
          </p:cNvSpPr>
          <p:nvPr>
            <p:ph type="body" idx="1"/>
          </p:nvPr>
        </p:nvSpPr>
        <p:spPr>
          <a:xfrm>
            <a:off x="105963" y="1577790"/>
            <a:ext cx="7056837" cy="5102410"/>
          </a:xfrm>
        </p:spPr>
        <p:txBody>
          <a:bodyPr>
            <a:normAutofit fontScale="70000" lnSpcReduction="20000"/>
          </a:bodyPr>
          <a:lstStyle/>
          <a:p>
            <a:pPr>
              <a:lnSpc>
                <a:spcPct val="110000"/>
              </a:lnSpc>
              <a:spcAft>
                <a:spcPts val="800"/>
              </a:spcAft>
            </a:pPr>
            <a:r>
              <a:rPr lang="en-IN" sz="2300" b="1" dirty="0">
                <a:solidFill>
                  <a:schemeClr val="bg1"/>
                </a:solidFill>
                <a:latin typeface="Segoe UI Emoji" panose="020B0502040204020203" pitchFamily="34" charset="0"/>
                <a:ea typeface="Segoe UI Emoji" panose="020B0502040204020203" pitchFamily="34" charset="0"/>
              </a:rPr>
              <a:t> Content-Based Recommendation System: </a:t>
            </a:r>
          </a:p>
          <a:p>
            <a:pPr marL="285750" indent="-285750">
              <a:lnSpc>
                <a:spcPct val="110000"/>
              </a:lnSpc>
              <a:spcAft>
                <a:spcPts val="800"/>
              </a:spcAft>
              <a:buFont typeface="Arial" panose="020B0604020202020204" pitchFamily="34" charset="0"/>
              <a:buChar char="•"/>
            </a:pPr>
            <a:r>
              <a:rPr lang="en-IN" sz="2300" b="1" dirty="0">
                <a:solidFill>
                  <a:schemeClr val="bg1"/>
                </a:solidFill>
                <a:latin typeface="Segoe UI Emoji" panose="020B0502040204020203" pitchFamily="34" charset="0"/>
                <a:ea typeface="Segoe UI Emoji" panose="020B0502040204020203" pitchFamily="34" charset="0"/>
              </a:rPr>
              <a:t>In this methodology, the system suggests user’s preferred item based on their selection criteria by using similarity. It suggests items based on their existing functionalities. It recognizes the closeness among the items on the basis of content.</a:t>
            </a:r>
          </a:p>
          <a:p>
            <a:pPr>
              <a:lnSpc>
                <a:spcPct val="110000"/>
              </a:lnSpc>
              <a:spcAft>
                <a:spcPts val="800"/>
              </a:spcAft>
            </a:pPr>
            <a:r>
              <a:rPr lang="en-IN" sz="2300" b="1" dirty="0">
                <a:solidFill>
                  <a:schemeClr val="bg1"/>
                </a:solidFill>
                <a:latin typeface="Segoe UI Emoji" panose="020B0502040204020203" pitchFamily="34" charset="0"/>
                <a:ea typeface="Segoe UI Emoji" panose="020B0502040204020203" pitchFamily="34" charset="0"/>
              </a:rPr>
              <a:t>Collaborative Based Recommendation System:</a:t>
            </a:r>
          </a:p>
          <a:p>
            <a:pPr marL="285750" indent="-285750">
              <a:lnSpc>
                <a:spcPct val="110000"/>
              </a:lnSpc>
              <a:spcAft>
                <a:spcPts val="800"/>
              </a:spcAft>
              <a:buFont typeface="Arial" panose="020B0604020202020204" pitchFamily="34" charset="0"/>
              <a:buChar char="•"/>
            </a:pPr>
            <a:r>
              <a:rPr lang="en-IN" sz="2300" b="1" dirty="0">
                <a:solidFill>
                  <a:schemeClr val="bg1"/>
                </a:solidFill>
                <a:latin typeface="Segoe UI Emoji" panose="020B0502040204020203" pitchFamily="34" charset="0"/>
                <a:ea typeface="Segoe UI Emoji" panose="020B0502040204020203" pitchFamily="34" charset="0"/>
              </a:rPr>
              <a:t>This methodology suggests items based on collaboration of users which are luminous methods used in market.</a:t>
            </a:r>
          </a:p>
          <a:p>
            <a:pPr>
              <a:lnSpc>
                <a:spcPct val="110000"/>
              </a:lnSpc>
              <a:spcAft>
                <a:spcPts val="800"/>
              </a:spcAft>
            </a:pPr>
            <a:r>
              <a:rPr lang="en-IN" sz="2300" b="1" dirty="0">
                <a:solidFill>
                  <a:schemeClr val="bg1"/>
                </a:solidFill>
                <a:latin typeface="Segoe UI Emoji" panose="020B0502040204020203" pitchFamily="34" charset="0"/>
                <a:ea typeface="Segoe UI Emoji" panose="020B0502040204020203" pitchFamily="34" charset="0"/>
              </a:rPr>
              <a:t> Hybrid Recommendation System:</a:t>
            </a:r>
          </a:p>
          <a:p>
            <a:pPr marL="285750" indent="-285750">
              <a:lnSpc>
                <a:spcPct val="110000"/>
              </a:lnSpc>
              <a:spcAft>
                <a:spcPts val="800"/>
              </a:spcAft>
              <a:buFont typeface="Arial" panose="020B0604020202020204" pitchFamily="34" charset="0"/>
              <a:buChar char="•"/>
            </a:pPr>
            <a:r>
              <a:rPr lang="en-IN" sz="2300" b="1" dirty="0">
                <a:solidFill>
                  <a:schemeClr val="bg1"/>
                </a:solidFill>
                <a:latin typeface="Segoe UI Emoji" panose="020B0502040204020203" pitchFamily="34" charset="0"/>
                <a:ea typeface="Segoe UI Emoji" panose="020B0502040204020203" pitchFamily="34" charset="0"/>
              </a:rPr>
              <a:t>Hybrid Recommendation System is an amalgamation of Content and Collaborative based recommendation systems.</a:t>
            </a:r>
          </a:p>
          <a:p>
            <a:pPr marL="285750" indent="-285750">
              <a:lnSpc>
                <a:spcPct val="110000"/>
              </a:lnSpc>
              <a:spcAft>
                <a:spcPts val="800"/>
              </a:spcAft>
              <a:buFont typeface="Arial" panose="020B0604020202020204" pitchFamily="34" charset="0"/>
              <a:buChar char="•"/>
            </a:pPr>
            <a:r>
              <a:rPr lang="en-IN" sz="2300" b="1" dirty="0">
                <a:solidFill>
                  <a:schemeClr val="bg1"/>
                </a:solidFill>
                <a:latin typeface="Segoe UI Emoji" panose="020B0502040204020203" pitchFamily="34" charset="0"/>
                <a:ea typeface="Segoe UI Emoji" panose="020B0502040204020203" pitchFamily="34" charset="0"/>
              </a:rPr>
              <a:t>We used Hybrid recommendation system in our project to recommend movies to user.</a:t>
            </a:r>
          </a:p>
          <a:p>
            <a:endParaRPr lang="en-IN" dirty="0"/>
          </a:p>
        </p:txBody>
      </p:sp>
      <p:sp>
        <p:nvSpPr>
          <p:cNvPr id="3" name="Slide Number Placeholder 2">
            <a:extLst>
              <a:ext uri="{FF2B5EF4-FFF2-40B4-BE49-F238E27FC236}">
                <a16:creationId xmlns:a16="http://schemas.microsoft.com/office/drawing/2014/main" id="{F0158243-794B-2EBE-EA97-E4BD79DF7115}"/>
              </a:ext>
            </a:extLst>
          </p:cNvPr>
          <p:cNvSpPr>
            <a:spLocks noGrp="1"/>
          </p:cNvSpPr>
          <p:nvPr>
            <p:ph type="sldNum" sz="quarter" idx="12"/>
          </p:nvPr>
        </p:nvSpPr>
        <p:spPr/>
        <p:txBody>
          <a:bodyPr/>
          <a:lstStyle/>
          <a:p>
            <a:fld id="{C263D6C4-4840-40CC-AC84-17E24B3B7BDE}" type="slidenum">
              <a:rPr lang="en-US" noProof="0" smtClean="0"/>
              <a:pPr/>
              <a:t>4</a:t>
            </a:fld>
            <a:endParaRPr lang="en-US" noProof="0" dirty="0"/>
          </a:p>
        </p:txBody>
      </p:sp>
      <p:sp>
        <p:nvSpPr>
          <p:cNvPr id="4" name="Title 3">
            <a:extLst>
              <a:ext uri="{FF2B5EF4-FFF2-40B4-BE49-F238E27FC236}">
                <a16:creationId xmlns:a16="http://schemas.microsoft.com/office/drawing/2014/main" id="{45EAE41C-50A9-A442-5B7B-1E56CEBE046F}"/>
              </a:ext>
            </a:extLst>
          </p:cNvPr>
          <p:cNvSpPr>
            <a:spLocks noGrp="1"/>
          </p:cNvSpPr>
          <p:nvPr>
            <p:ph type="title"/>
          </p:nvPr>
        </p:nvSpPr>
        <p:spPr>
          <a:xfrm>
            <a:off x="105963" y="1111624"/>
            <a:ext cx="9952438" cy="466165"/>
          </a:xfrm>
        </p:spPr>
        <p:txBody>
          <a:bodyPr>
            <a:noAutofit/>
          </a:bodyPr>
          <a:lstStyle/>
          <a:p>
            <a:r>
              <a:rPr lang="en-IN" sz="4000" dirty="0"/>
              <a:t>TYPES OF RECOMMENDATION</a:t>
            </a:r>
          </a:p>
        </p:txBody>
      </p:sp>
      <p:pic>
        <p:nvPicPr>
          <p:cNvPr id="5" name="Picture 4">
            <a:extLst>
              <a:ext uri="{FF2B5EF4-FFF2-40B4-BE49-F238E27FC236}">
                <a16:creationId xmlns:a16="http://schemas.microsoft.com/office/drawing/2014/main" id="{FC2C6FEE-F71D-2182-38F4-F03DB534040C}"/>
              </a:ext>
            </a:extLst>
          </p:cNvPr>
          <p:cNvPicPr>
            <a:picLocks noChangeAspect="1"/>
          </p:cNvPicPr>
          <p:nvPr/>
        </p:nvPicPr>
        <p:blipFill>
          <a:blip r:embed="rId2"/>
          <a:stretch>
            <a:fillRect/>
          </a:stretch>
        </p:blipFill>
        <p:spPr>
          <a:xfrm>
            <a:off x="7296699" y="3297576"/>
            <a:ext cx="4789338" cy="2911468"/>
          </a:xfrm>
          <a:prstGeom prst="rect">
            <a:avLst/>
          </a:prstGeom>
        </p:spPr>
      </p:pic>
    </p:spTree>
    <p:extLst>
      <p:ext uri="{BB962C8B-B14F-4D97-AF65-F5344CB8AC3E}">
        <p14:creationId xmlns:p14="http://schemas.microsoft.com/office/powerpoint/2010/main" val="534802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5BC2C1-4AA9-DF03-9FB6-8ABB03625B80}"/>
              </a:ext>
            </a:extLst>
          </p:cNvPr>
          <p:cNvSpPr>
            <a:spLocks noGrp="1"/>
          </p:cNvSpPr>
          <p:nvPr>
            <p:ph type="body" idx="1"/>
          </p:nvPr>
        </p:nvSpPr>
        <p:spPr>
          <a:xfrm>
            <a:off x="123638" y="1868245"/>
            <a:ext cx="8312150" cy="4446830"/>
          </a:xfrm>
        </p:spPr>
        <p:txBody>
          <a:bodyPr/>
          <a:lstStyle/>
          <a:p>
            <a:pPr marL="285750" indent="-285750">
              <a:spcAft>
                <a:spcPts val="800"/>
              </a:spcAft>
              <a:buFont typeface="Arial" panose="020B0604020202020204" pitchFamily="34" charset="0"/>
              <a:buChar char="•"/>
            </a:pPr>
            <a:r>
              <a:rPr lang="en-US" b="1" dirty="0">
                <a:solidFill>
                  <a:schemeClr val="bg1"/>
                </a:solidFill>
                <a:latin typeface="Segoe UI Emoji" panose="020B0502040204020203" pitchFamily="34" charset="0"/>
                <a:ea typeface="Segoe UI Emoji" panose="020B0502040204020203" pitchFamily="34" charset="0"/>
              </a:rPr>
              <a:t>The Clustering Algorithm used is Clustering Using Representatives (CURE). The pivotal reason for opting this Algorithm is its compatibility with Big Data. The Crux of this algorithm is to represent a particular cluster in terms for few Representative points, there by scaling the large dataset into few representative points helps in handing gigantic amount of data. </a:t>
            </a:r>
          </a:p>
          <a:p>
            <a:pPr marL="285750" indent="-285750">
              <a:spcAft>
                <a:spcPts val="800"/>
              </a:spcAft>
              <a:buFont typeface="Arial" panose="020B0604020202020204" pitchFamily="34" charset="0"/>
              <a:buChar char="•"/>
            </a:pPr>
            <a:r>
              <a:rPr lang="en-GB" b="1" dirty="0">
                <a:solidFill>
                  <a:schemeClr val="bg1"/>
                </a:solidFill>
                <a:latin typeface="Segoe UI Emoji" panose="020B0502040204020203" pitchFamily="34" charset="0"/>
                <a:ea typeface="Segoe UI Emoji" panose="020B0502040204020203" pitchFamily="34" charset="0"/>
              </a:rPr>
              <a:t>Also CURE incorporates a compression factor that reduces the cluster size to some imaginary level and detects anomalies, thereby providing effective clusters. This Algorithm can be parallelized using distributed environment and process the application for Big Data.</a:t>
            </a:r>
            <a:endParaRPr lang="en-IN" b="1" dirty="0">
              <a:solidFill>
                <a:schemeClr val="bg1"/>
              </a:solidFill>
              <a:latin typeface="Segoe UI Emoji" panose="020B0502040204020203" pitchFamily="34" charset="0"/>
              <a:ea typeface="Segoe UI Emoji" panose="020B0502040204020203" pitchFamily="34" charset="0"/>
            </a:endParaRPr>
          </a:p>
          <a:p>
            <a:pPr marL="285750" indent="-285750">
              <a:spcAft>
                <a:spcPts val="800"/>
              </a:spcAft>
              <a:buFont typeface="Arial" panose="020B0604020202020204" pitchFamily="34" charset="0"/>
              <a:buChar char="•"/>
            </a:pPr>
            <a:endParaRPr lang="en-US" b="1" dirty="0">
              <a:solidFill>
                <a:schemeClr val="bg1"/>
              </a:solidFill>
              <a:latin typeface="Segoe UI Emoji" panose="020B0502040204020203" pitchFamily="34" charset="0"/>
              <a:ea typeface="Segoe UI Emoji" panose="020B0502040204020203" pitchFamily="34" charset="0"/>
            </a:endParaRPr>
          </a:p>
          <a:p>
            <a:pPr marL="285750" indent="-285750">
              <a:spcAft>
                <a:spcPts val="800"/>
              </a:spcAft>
              <a:buFont typeface="Arial" panose="020B0604020202020204" pitchFamily="34" charset="0"/>
              <a:buChar char="•"/>
            </a:pPr>
            <a:endParaRPr lang="en-IN" b="1" dirty="0">
              <a:solidFill>
                <a:schemeClr val="bg1"/>
              </a:solidFill>
              <a:latin typeface="Segoe UI Emoji" panose="020B0502040204020203" pitchFamily="34" charset="0"/>
              <a:ea typeface="Segoe UI Emoji" panose="020B0502040204020203" pitchFamily="34" charset="0"/>
            </a:endParaRPr>
          </a:p>
        </p:txBody>
      </p:sp>
      <p:sp>
        <p:nvSpPr>
          <p:cNvPr id="3" name="Slide Number Placeholder 2">
            <a:extLst>
              <a:ext uri="{FF2B5EF4-FFF2-40B4-BE49-F238E27FC236}">
                <a16:creationId xmlns:a16="http://schemas.microsoft.com/office/drawing/2014/main" id="{CE6A09FE-A0FF-4016-A0A9-41D4C895A164}"/>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4" name="Title 3">
            <a:extLst>
              <a:ext uri="{FF2B5EF4-FFF2-40B4-BE49-F238E27FC236}">
                <a16:creationId xmlns:a16="http://schemas.microsoft.com/office/drawing/2014/main" id="{9DF375E3-06EC-42D8-A990-86DD2D0F77AA}"/>
              </a:ext>
            </a:extLst>
          </p:cNvPr>
          <p:cNvSpPr>
            <a:spLocks noGrp="1"/>
          </p:cNvSpPr>
          <p:nvPr>
            <p:ph type="title"/>
          </p:nvPr>
        </p:nvSpPr>
        <p:spPr>
          <a:xfrm>
            <a:off x="0" y="1116106"/>
            <a:ext cx="9395012" cy="649942"/>
          </a:xfrm>
        </p:spPr>
        <p:txBody>
          <a:bodyPr>
            <a:normAutofit/>
          </a:bodyPr>
          <a:lstStyle/>
          <a:p>
            <a:r>
              <a:rPr lang="en-IN" sz="4000" dirty="0"/>
              <a:t>METHODOLOGY- CURE ALGORITHM</a:t>
            </a:r>
          </a:p>
        </p:txBody>
      </p:sp>
    </p:spTree>
    <p:extLst>
      <p:ext uri="{BB962C8B-B14F-4D97-AF65-F5344CB8AC3E}">
        <p14:creationId xmlns:p14="http://schemas.microsoft.com/office/powerpoint/2010/main" val="4264035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4220DEF-0CE3-8F65-EEEF-C0CC2020AB3D}"/>
              </a:ext>
            </a:extLst>
          </p:cNvPr>
          <p:cNvPicPr>
            <a:picLocks noChangeAspect="1"/>
          </p:cNvPicPr>
          <p:nvPr/>
        </p:nvPicPr>
        <p:blipFill>
          <a:blip r:embed="rId2"/>
          <a:stretch>
            <a:fillRect/>
          </a:stretch>
        </p:blipFill>
        <p:spPr>
          <a:xfrm>
            <a:off x="999620" y="1739153"/>
            <a:ext cx="3850286" cy="4266313"/>
          </a:xfrm>
          <a:prstGeom prst="rect">
            <a:avLst/>
          </a:prstGeom>
        </p:spPr>
      </p:pic>
      <p:sp>
        <p:nvSpPr>
          <p:cNvPr id="3" name="Slide Number Placeholder 2">
            <a:extLst>
              <a:ext uri="{FF2B5EF4-FFF2-40B4-BE49-F238E27FC236}">
                <a16:creationId xmlns:a16="http://schemas.microsoft.com/office/drawing/2014/main" id="{36C4A64C-A140-9A92-429B-73E5FC306900}"/>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4" name="Title 3">
            <a:extLst>
              <a:ext uri="{FF2B5EF4-FFF2-40B4-BE49-F238E27FC236}">
                <a16:creationId xmlns:a16="http://schemas.microsoft.com/office/drawing/2014/main" id="{44D6E2B8-DF4F-36DE-FA78-BC8D69EF3EAB}"/>
              </a:ext>
            </a:extLst>
          </p:cNvPr>
          <p:cNvSpPr>
            <a:spLocks noGrp="1"/>
          </p:cNvSpPr>
          <p:nvPr>
            <p:ph type="title"/>
          </p:nvPr>
        </p:nvSpPr>
        <p:spPr>
          <a:xfrm>
            <a:off x="105963" y="1071282"/>
            <a:ext cx="9791072" cy="667871"/>
          </a:xfrm>
        </p:spPr>
        <p:txBody>
          <a:bodyPr>
            <a:normAutofit/>
          </a:bodyPr>
          <a:lstStyle/>
          <a:p>
            <a:r>
              <a:rPr lang="en-IN" sz="4000" dirty="0"/>
              <a:t>WORKING AND MERGING OF CURE</a:t>
            </a:r>
          </a:p>
        </p:txBody>
      </p:sp>
      <p:sp>
        <p:nvSpPr>
          <p:cNvPr id="6" name="TextBox 5">
            <a:extLst>
              <a:ext uri="{FF2B5EF4-FFF2-40B4-BE49-F238E27FC236}">
                <a16:creationId xmlns:a16="http://schemas.microsoft.com/office/drawing/2014/main" id="{407AA270-197F-4458-9C22-EBEDEDBEACDD}"/>
              </a:ext>
            </a:extLst>
          </p:cNvPr>
          <p:cNvSpPr txBox="1"/>
          <p:nvPr/>
        </p:nvSpPr>
        <p:spPr>
          <a:xfrm>
            <a:off x="856157" y="6130409"/>
            <a:ext cx="4137212" cy="369332"/>
          </a:xfrm>
          <a:prstGeom prst="rect">
            <a:avLst/>
          </a:prstGeom>
          <a:noFill/>
        </p:spPr>
        <p:txBody>
          <a:bodyPr wrap="square" rtlCol="0">
            <a:spAutoFit/>
          </a:bodyPr>
          <a:lstStyle/>
          <a:p>
            <a:r>
              <a:rPr lang="en-IN" dirty="0">
                <a:solidFill>
                  <a:schemeClr val="bg1"/>
                </a:solidFill>
              </a:rPr>
              <a:t>FIG . WORKING OF CURE</a:t>
            </a:r>
          </a:p>
        </p:txBody>
      </p:sp>
      <p:pic>
        <p:nvPicPr>
          <p:cNvPr id="7" name="Picture 6">
            <a:extLst>
              <a:ext uri="{FF2B5EF4-FFF2-40B4-BE49-F238E27FC236}">
                <a16:creationId xmlns:a16="http://schemas.microsoft.com/office/drawing/2014/main" id="{17F2796E-989B-CCB3-27F1-18D9DD11FC2C}"/>
              </a:ext>
            </a:extLst>
          </p:cNvPr>
          <p:cNvPicPr>
            <a:picLocks noChangeAspect="1"/>
          </p:cNvPicPr>
          <p:nvPr/>
        </p:nvPicPr>
        <p:blipFill>
          <a:blip r:embed="rId3"/>
          <a:stretch>
            <a:fillRect/>
          </a:stretch>
        </p:blipFill>
        <p:spPr>
          <a:xfrm>
            <a:off x="5584352" y="1739153"/>
            <a:ext cx="4133389" cy="4241451"/>
          </a:xfrm>
          <a:prstGeom prst="rect">
            <a:avLst/>
          </a:prstGeom>
        </p:spPr>
      </p:pic>
      <p:sp>
        <p:nvSpPr>
          <p:cNvPr id="9" name="TextBox 8">
            <a:extLst>
              <a:ext uri="{FF2B5EF4-FFF2-40B4-BE49-F238E27FC236}">
                <a16:creationId xmlns:a16="http://schemas.microsoft.com/office/drawing/2014/main" id="{CA636B6D-602C-9018-A79D-BD5DE3FEC58D}"/>
              </a:ext>
            </a:extLst>
          </p:cNvPr>
          <p:cNvSpPr txBox="1"/>
          <p:nvPr/>
        </p:nvSpPr>
        <p:spPr>
          <a:xfrm>
            <a:off x="5580529" y="6130409"/>
            <a:ext cx="4137212" cy="369332"/>
          </a:xfrm>
          <a:prstGeom prst="rect">
            <a:avLst/>
          </a:prstGeom>
          <a:noFill/>
        </p:spPr>
        <p:txBody>
          <a:bodyPr wrap="square" rtlCol="0">
            <a:spAutoFit/>
          </a:bodyPr>
          <a:lstStyle/>
          <a:p>
            <a:r>
              <a:rPr lang="en-IN" dirty="0">
                <a:solidFill>
                  <a:schemeClr val="bg1"/>
                </a:solidFill>
              </a:rPr>
              <a:t>FIG . MERGING OF CURE</a:t>
            </a:r>
          </a:p>
        </p:txBody>
      </p:sp>
    </p:spTree>
    <p:extLst>
      <p:ext uri="{BB962C8B-B14F-4D97-AF65-F5344CB8AC3E}">
        <p14:creationId xmlns:p14="http://schemas.microsoft.com/office/powerpoint/2010/main" val="3294822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76250" y="1857374"/>
            <a:ext cx="8991599" cy="1971675"/>
          </a:xfrm>
        </p:spPr>
        <p:txBody>
          <a:bodyPr>
            <a:normAutofit/>
          </a:bodyPr>
          <a:lstStyle/>
          <a:p>
            <a:r>
              <a:rPr lang="en-US" sz="4400" dirty="0"/>
              <a:t>Content-Based Filtering </a:t>
            </a:r>
            <a:br>
              <a:rPr lang="en-US" sz="4400" dirty="0"/>
            </a:br>
            <a:r>
              <a:rPr lang="en-US" sz="4400" dirty="0"/>
              <a:t>			&amp;</a:t>
            </a:r>
            <a:br>
              <a:rPr lang="en-US" sz="4400" dirty="0"/>
            </a:br>
            <a:r>
              <a:rPr lang="en-US" sz="4400" dirty="0"/>
              <a:t>Hybrid Recommendation Engine</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193675" y="1303860"/>
            <a:ext cx="11214100" cy="535531"/>
          </a:xfrm>
        </p:spPr>
        <p:txBody>
          <a:bodyPr/>
          <a:lstStyle/>
          <a:p>
            <a:r>
              <a:rPr lang="en-US" dirty="0"/>
              <a:t>Clustering Movies </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98425" y="2171699"/>
            <a:ext cx="7694033" cy="3114675"/>
          </a:xfrm>
        </p:spPr>
        <p:txBody>
          <a:bodyPr/>
          <a:lstStyle/>
          <a:p>
            <a:r>
              <a:rPr lang="en-US" sz="1800" dirty="0">
                <a:latin typeface="Times New Roman" panose="02020603050405020304" pitchFamily="18" charset="0"/>
                <a:cs typeface="Times New Roman" panose="02020603050405020304" pitchFamily="18" charset="0"/>
              </a:rPr>
              <a:t>For the second phase of project, we considered a 1000 Users Movies Dataset.</a:t>
            </a:r>
          </a:p>
          <a:p>
            <a:r>
              <a:rPr lang="en-US" sz="1800" dirty="0">
                <a:latin typeface="Times New Roman" panose="02020603050405020304" pitchFamily="18" charset="0"/>
                <a:cs typeface="Times New Roman" panose="02020603050405020304" pitchFamily="18" charset="0"/>
              </a:rPr>
              <a:t>Here the 10,381 movies are clustered using the CURE algorithm.</a:t>
            </a:r>
          </a:p>
          <a:p>
            <a:r>
              <a:rPr lang="en-US" sz="1800" dirty="0">
                <a:latin typeface="Times New Roman" panose="02020603050405020304" pitchFamily="18" charset="0"/>
                <a:cs typeface="Times New Roman" panose="02020603050405020304" pitchFamily="18" charset="0"/>
              </a:rPr>
              <a:t>We obtained the optimal number of desired clusters as 35 using the WSS scores of the data thereby finding the elbow point.</a:t>
            </a:r>
          </a:p>
          <a:p>
            <a:r>
              <a:rPr lang="en-US" sz="1800" dirty="0">
                <a:latin typeface="Times New Roman" panose="02020603050405020304" pitchFamily="18" charset="0"/>
                <a:cs typeface="Times New Roman" panose="02020603050405020304" pitchFamily="18" charset="0"/>
              </a:rPr>
              <a:t>Previously we worked on the 100 users dataset which is executed in local and non distributed environment.</a:t>
            </a:r>
          </a:p>
          <a:p>
            <a:r>
              <a:rPr lang="en-US" sz="1800" dirty="0">
                <a:latin typeface="Times New Roman" panose="02020603050405020304" pitchFamily="18" charset="0"/>
                <a:cs typeface="Times New Roman" panose="02020603050405020304" pitchFamily="18" charset="0"/>
              </a:rPr>
              <a:t>For 1000 users we scaled up the process of execution using distributed environment called Databricks.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8</a:t>
            </a:fld>
            <a:endParaRPr lang="en-US" dirty="0"/>
          </a:p>
        </p:txBody>
      </p:sp>
      <p:pic>
        <p:nvPicPr>
          <p:cNvPr id="1026" name="Picture 2" descr="Login - Databricks Community Edition">
            <a:extLst>
              <a:ext uri="{FF2B5EF4-FFF2-40B4-BE49-F238E27FC236}">
                <a16:creationId xmlns:a16="http://schemas.microsoft.com/office/drawing/2014/main" id="{42EF694F-C4B2-DA3D-1FF2-47D482F3D5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2459" y="2657475"/>
            <a:ext cx="4301116" cy="154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193675" y="1303860"/>
            <a:ext cx="11214100" cy="590931"/>
          </a:xfrm>
        </p:spPr>
        <p:txBody>
          <a:bodyPr/>
          <a:lstStyle/>
          <a:p>
            <a:r>
              <a:rPr lang="en-US" sz="3600" dirty="0"/>
              <a:t>Clustering Users </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98425" y="2171699"/>
            <a:ext cx="7694033" cy="3114675"/>
          </a:xfrm>
        </p:spPr>
        <p:txBody>
          <a:bodyPr/>
          <a:lstStyle/>
          <a:p>
            <a:r>
              <a:rPr lang="en-US" sz="1800" dirty="0">
                <a:latin typeface="Times New Roman" panose="02020603050405020304" pitchFamily="18" charset="0"/>
                <a:cs typeface="Times New Roman" panose="02020603050405020304" pitchFamily="18" charset="0"/>
              </a:rPr>
              <a:t>After successfully clustering the movies into the optimal number of clusters, the next part of our algorithm is to cluster users.</a:t>
            </a:r>
          </a:p>
          <a:p>
            <a:r>
              <a:rPr lang="en-US" sz="1800" dirty="0">
                <a:latin typeface="Times New Roman" panose="02020603050405020304" pitchFamily="18" charset="0"/>
                <a:cs typeface="Times New Roman" panose="02020603050405020304" pitchFamily="18" charset="0"/>
              </a:rPr>
              <a:t>The 1000 users are clustered into 24 User clusters using the same CURE algorithm.</a:t>
            </a:r>
          </a:p>
          <a:p>
            <a:r>
              <a:rPr lang="en-US" sz="1800" dirty="0">
                <a:latin typeface="Times New Roman" panose="02020603050405020304" pitchFamily="18" charset="0"/>
                <a:cs typeface="Times New Roman" panose="02020603050405020304" pitchFamily="18" charset="0"/>
              </a:rPr>
              <a:t>The movies are clustered based on the tag relevance values where as, the users are clustered based on ratings given by the user</a:t>
            </a:r>
          </a:p>
          <a:p>
            <a:r>
              <a:rPr lang="en-US" sz="1800" dirty="0">
                <a:latin typeface="Times New Roman" panose="02020603050405020304" pitchFamily="18" charset="0"/>
                <a:cs typeface="Times New Roman" panose="02020603050405020304" pitchFamily="18" charset="0"/>
              </a:rPr>
              <a:t>After clustering the users and movies we pass this information to the recommendation engine to obtain the recommended movies to the given user.</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Tree>
    <p:extLst>
      <p:ext uri="{BB962C8B-B14F-4D97-AF65-F5344CB8AC3E}">
        <p14:creationId xmlns:p14="http://schemas.microsoft.com/office/powerpoint/2010/main" val="2761837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487</TotalTime>
  <Words>814</Words>
  <Application>Microsoft Office PowerPoint</Application>
  <PresentationFormat>Widescreen</PresentationFormat>
  <Paragraphs>69</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Segoe UI Emoji</vt:lpstr>
      <vt:lpstr>Times New Roman</vt:lpstr>
      <vt:lpstr>Trade Gothic LT Pro</vt:lpstr>
      <vt:lpstr>Trebuchet MS</vt:lpstr>
      <vt:lpstr>Office Theme</vt:lpstr>
      <vt:lpstr>Movie Recommendation System on Big Data</vt:lpstr>
      <vt:lpstr>INTRODUCTION</vt:lpstr>
      <vt:lpstr>Goals and Types of Recommender Systems</vt:lpstr>
      <vt:lpstr>TYPES OF RECOMMENDATION</vt:lpstr>
      <vt:lpstr>METHODOLOGY- CURE ALGORITHM</vt:lpstr>
      <vt:lpstr>WORKING AND MERGING OF CURE</vt:lpstr>
      <vt:lpstr>Content-Based Filtering     &amp; Hybrid Recommendation Engine</vt:lpstr>
      <vt:lpstr>Clustering Movies </vt:lpstr>
      <vt:lpstr>Clustering Users </vt:lpstr>
      <vt:lpstr>DATA BRICKS AND SPARK DATAFRAME</vt:lpstr>
      <vt:lpstr>Recommendation Engine</vt:lpstr>
      <vt:lpstr>Workflow of the Recommendation Engine</vt:lpstr>
      <vt:lpstr>RESULTS</vt:lpstr>
      <vt:lpstr>RESULTS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 on Big Data</dc:title>
  <dc:creator>18-733-089_RAHUL LANKA</dc:creator>
  <cp:lastModifiedBy>18-733-070_THOTA ANUVIK</cp:lastModifiedBy>
  <cp:revision>2</cp:revision>
  <dcterms:created xsi:type="dcterms:W3CDTF">2022-05-25T08:33:29Z</dcterms:created>
  <dcterms:modified xsi:type="dcterms:W3CDTF">2022-05-25T16:47:59Z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