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98" r:id="rId3"/>
    <p:sldId id="257" r:id="rId4"/>
    <p:sldId id="29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91" r:id="rId14"/>
    <p:sldId id="266" r:id="rId15"/>
    <p:sldId id="267" r:id="rId16"/>
    <p:sldId id="268" r:id="rId17"/>
    <p:sldId id="281" r:id="rId18"/>
    <p:sldId id="280" r:id="rId19"/>
    <p:sldId id="269" r:id="rId20"/>
    <p:sldId id="270" r:id="rId21"/>
    <p:sldId id="271" r:id="rId22"/>
    <p:sldId id="272" r:id="rId23"/>
    <p:sldId id="273" r:id="rId24"/>
    <p:sldId id="284" r:id="rId25"/>
    <p:sldId id="274" r:id="rId26"/>
    <p:sldId id="282" r:id="rId27"/>
    <p:sldId id="283" r:id="rId28"/>
    <p:sldId id="275" r:id="rId29"/>
    <p:sldId id="287" r:id="rId30"/>
    <p:sldId id="285" r:id="rId31"/>
    <p:sldId id="286" r:id="rId32"/>
    <p:sldId id="276" r:id="rId33"/>
    <p:sldId id="302" r:id="rId34"/>
    <p:sldId id="278" r:id="rId35"/>
    <p:sldId id="288" r:id="rId36"/>
    <p:sldId id="290" r:id="rId37"/>
    <p:sldId id="293" r:id="rId38"/>
    <p:sldId id="294" r:id="rId39"/>
    <p:sldId id="295" r:id="rId40"/>
    <p:sldId id="296" r:id="rId41"/>
    <p:sldId id="297" r:id="rId42"/>
    <p:sldId id="299" r:id="rId43"/>
    <p:sldId id="289" r:id="rId44"/>
    <p:sldId id="300" r:id="rId45"/>
    <p:sldId id="30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47" autoAdjust="0"/>
  </p:normalViewPr>
  <p:slideViewPr>
    <p:cSldViewPr snapToGrid="0" snapToObjects="1">
      <p:cViewPr varScale="1">
        <p:scale>
          <a:sx n="74" d="100"/>
          <a:sy n="74" d="100"/>
        </p:scale>
        <p:origin x="103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3A518-AF57-F940-9409-736D7B325AF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059E1-1905-F245-AA2D-30CC5B0C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AC7CE8-6B8F-4DAB-AB75-566768141EEE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6578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with S2.2  identical</a:t>
            </a:r>
            <a:r>
              <a:rPr lang="en-US" baseline="0" dirty="0" smtClean="0"/>
              <a:t> to a dead-end or old marking anywhere in the tree, not just in the path. This problem will be shown in the </a:t>
            </a:r>
            <a:r>
              <a:rPr lang="en-US" baseline="0" dirty="0" err="1" smtClean="0"/>
              <a:t>coverability</a:t>
            </a:r>
            <a:r>
              <a:rPr lang="en-US" baseline="0" dirty="0" smtClean="0"/>
              <a:t> tree exercise.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059E1-1905-F245-AA2D-30CC5B0CE88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90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Firing t3 at M0 leads to marking M’ = (110), which covers</a:t>
            </a:r>
            <a:r>
              <a:rPr lang="en-US" baseline="0" dirty="0" smtClean="0"/>
              <a:t> M’’=(100). Therefore M’ is changed to (1</a:t>
            </a:r>
            <a:r>
              <a:rPr lang="en-US" sz="1200" dirty="0" smtClean="0"/>
              <a:t>ω0</a:t>
            </a:r>
            <a:r>
              <a:rPr lang="en-US" baseline="0" dirty="0" smtClean="0"/>
              <a:t>), i.e., M3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059E1-1905-F245-AA2D-30CC5B0CE88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90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059E1-1905-F245-AA2D-30CC5B0CE88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15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059E1-1905-F245-AA2D-30CC5B0CE8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2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smtClean="0">
                <a:sym typeface="Symbol" panose="05050102010706020507" pitchFamily="18" charset="2"/>
              </a:rPr>
              <a:t>: sigma</a:t>
            </a:r>
          </a:p>
          <a:p>
            <a:r>
              <a:rPr lang="en-US" altLang="en-US" sz="1200" dirty="0" smtClean="0">
                <a:sym typeface="Symbol" panose="05050102010706020507" pitchFamily="18" charset="2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059E1-1905-F245-AA2D-30CC5B0CE8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01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059E1-1905-F245-AA2D-30CC5B0CE8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33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059E1-1905-F245-AA2D-30CC5B0CE8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27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net is not live</a:t>
            </a:r>
            <a:r>
              <a:rPr lang="en-US" baseline="0" dirty="0" smtClean="0"/>
              <a:t> because </a:t>
            </a:r>
            <a:r>
              <a:rPr lang="en-US" dirty="0" smtClean="0"/>
              <a:t>no</a:t>
            </a:r>
            <a:r>
              <a:rPr lang="en-US" baseline="0" dirty="0" smtClean="0"/>
              <a:t> transition is enabled after either t1 fires.</a:t>
            </a:r>
          </a:p>
          <a:p>
            <a:r>
              <a:rPr lang="en-US" baseline="0" dirty="0" smtClean="0"/>
              <a:t>The net is strictly L1-live because each transition can be fired exactly once: t2, t4, t5, t1, t3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059E1-1905-F245-AA2D-30CC5B0CE8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56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Coverability</a:t>
            </a:r>
            <a:r>
              <a:rPr lang="en-US" baseline="0" dirty="0" smtClean="0"/>
              <a:t> is </a:t>
            </a:r>
            <a:r>
              <a:rPr lang="en-US" dirty="0" smtClean="0"/>
              <a:t>closely related to L</a:t>
            </a:r>
            <a:r>
              <a:rPr lang="en-US" baseline="-25000" dirty="0" smtClean="0"/>
              <a:t>1</a:t>
            </a:r>
            <a:r>
              <a:rPr lang="en-US" dirty="0" smtClean="0"/>
              <a:t>-liveness (potentially </a:t>
            </a:r>
            <a:r>
              <a:rPr lang="en-US" dirty="0" err="1" smtClean="0"/>
              <a:t>firability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059E1-1905-F245-AA2D-30CC5B0CE8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55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059E1-1905-F245-AA2D-30CC5B0CE88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3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200" dirty="0" smtClean="0"/>
              <a:t>Ω</a:t>
            </a:r>
            <a:r>
              <a:rPr lang="en-US" sz="1200" dirty="0" smtClean="0"/>
              <a:t>/ω: </a:t>
            </a:r>
            <a:r>
              <a:rPr lang="en-US" dirty="0" smtClean="0"/>
              <a:t>omega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059E1-1905-F245-AA2D-30CC5B0CE8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9/13/2017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246" y="359897"/>
            <a:ext cx="7928694" cy="199268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CS 573 </a:t>
            </a:r>
            <a:r>
              <a:rPr lang="en-US" sz="4400" dirty="0" smtClean="0"/>
              <a:t>Advanced </a:t>
            </a:r>
            <a:r>
              <a:rPr lang="en-US" sz="4400" dirty="0"/>
              <a:t>Software </a:t>
            </a:r>
            <a:r>
              <a:rPr lang="en-US" sz="4400" dirty="0" smtClean="0"/>
              <a:t>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7273" y="3937000"/>
            <a:ext cx="7406640" cy="1725283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Introduction to Petri Nets</a:t>
            </a:r>
          </a:p>
        </p:txBody>
      </p:sp>
    </p:spTree>
    <p:extLst>
      <p:ext uri="{BB962C8B-B14F-4D97-AF65-F5344CB8AC3E}">
        <p14:creationId xmlns:p14="http://schemas.microsoft.com/office/powerpoint/2010/main" val="2342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435607" y="1302326"/>
            <a:ext cx="6579503" cy="2423007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Specify the following Petri net:</a:t>
            </a:r>
          </a:p>
          <a:p>
            <a:pPr lvl="1"/>
            <a:r>
              <a:rPr lang="en-US" altLang="en-US" sz="2400" dirty="0" smtClean="0"/>
              <a:t>P=?,   T=?, </a:t>
            </a:r>
          </a:p>
          <a:p>
            <a:pPr lvl="1"/>
            <a:r>
              <a:rPr lang="en-US" altLang="en-US" sz="2400" dirty="0" smtClean="0"/>
              <a:t>F=?,   W=?</a:t>
            </a:r>
          </a:p>
          <a:p>
            <a:pPr lvl="1"/>
            <a:r>
              <a:rPr lang="en-US" altLang="en-US" sz="2400" dirty="0" smtClean="0"/>
              <a:t>M</a:t>
            </a:r>
            <a:r>
              <a:rPr lang="en-US" altLang="en-US" sz="2400" baseline="-25000" dirty="0" smtClean="0"/>
              <a:t>0</a:t>
            </a:r>
            <a:r>
              <a:rPr lang="en-US" altLang="en-US" sz="2400" dirty="0" smtClean="0"/>
              <a:t>=? </a:t>
            </a:r>
          </a:p>
          <a:p>
            <a:pPr lvl="2"/>
            <a:r>
              <a:rPr lang="en-US" altLang="en-US" dirty="0" smtClean="0"/>
              <a:t>M</a:t>
            </a:r>
            <a:r>
              <a:rPr lang="en-US" altLang="en-US" baseline="-25000" dirty="0" smtClean="0"/>
              <a:t>0 </a:t>
            </a:r>
            <a:r>
              <a:rPr lang="en-US" altLang="en-US" dirty="0" smtClean="0"/>
              <a:t>(H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)? M</a:t>
            </a:r>
            <a:r>
              <a:rPr lang="en-US" altLang="en-US" baseline="-25000" dirty="0"/>
              <a:t>0 </a:t>
            </a:r>
            <a:r>
              <a:rPr lang="en-US" altLang="en-US" dirty="0" smtClean="0"/>
              <a:t>(O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)?, M</a:t>
            </a:r>
            <a:r>
              <a:rPr lang="en-US" altLang="en-US" baseline="-25000" dirty="0"/>
              <a:t>0 </a:t>
            </a:r>
            <a:r>
              <a:rPr lang="en-US" altLang="en-US" dirty="0" smtClean="0"/>
              <a:t>(H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O)?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19E0E13-42C1-4758-B787-D61A52AFC3F9}" type="slidenum">
              <a:rPr lang="en-US" altLang="en-US" sz="1000"/>
              <a:pPr/>
              <a:t>10</a:t>
            </a:fld>
            <a:endParaRPr lang="en-US" altLang="en-US" sz="1000"/>
          </a:p>
        </p:txBody>
      </p:sp>
      <p:pic>
        <p:nvPicPr>
          <p:cNvPr id="25604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82" y="3944568"/>
            <a:ext cx="4724400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40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Dynamic Behavior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A transition t is </a:t>
            </a:r>
            <a:r>
              <a:rPr lang="en-US" altLang="en-US" sz="2800" dirty="0" smtClean="0">
                <a:solidFill>
                  <a:srgbClr val="0000FF"/>
                </a:solidFill>
              </a:rPr>
              <a:t>enabled or </a:t>
            </a:r>
            <a:r>
              <a:rPr lang="en-US" altLang="en-US" sz="2800" dirty="0" err="1" smtClean="0">
                <a:solidFill>
                  <a:srgbClr val="0000FF"/>
                </a:solidFill>
              </a:rPr>
              <a:t>firable</a:t>
            </a:r>
            <a:r>
              <a:rPr lang="en-US" altLang="en-US" sz="2800" dirty="0" smtClean="0">
                <a:solidFill>
                  <a:srgbClr val="0000FF"/>
                </a:solidFill>
              </a:rPr>
              <a:t> </a:t>
            </a:r>
            <a:r>
              <a:rPr lang="en-US" altLang="en-US" sz="2800" dirty="0" smtClean="0"/>
              <a:t>if each input place p has at least w(p, t) tokens </a:t>
            </a:r>
          </a:p>
          <a:p>
            <a:r>
              <a:rPr lang="en-US" altLang="en-US" sz="2800" dirty="0" smtClean="0"/>
              <a:t>An enabled transition may or may not </a:t>
            </a:r>
            <a:r>
              <a:rPr lang="en-US" altLang="en-US" sz="2800" dirty="0" smtClean="0">
                <a:solidFill>
                  <a:srgbClr val="0000FF"/>
                </a:solidFill>
              </a:rPr>
              <a:t>fire </a:t>
            </a:r>
          </a:p>
          <a:p>
            <a:r>
              <a:rPr lang="en-US" altLang="en-US" sz="2800" dirty="0" smtClean="0"/>
              <a:t>A </a:t>
            </a:r>
            <a:r>
              <a:rPr lang="en-US" altLang="en-US" sz="2800" dirty="0" smtClean="0">
                <a:solidFill>
                  <a:srgbClr val="0000FF"/>
                </a:solidFill>
              </a:rPr>
              <a:t>firing</a:t>
            </a:r>
            <a:r>
              <a:rPr lang="en-US" altLang="en-US" sz="2800" dirty="0" smtClean="0"/>
              <a:t> on an </a:t>
            </a:r>
            <a:r>
              <a:rPr lang="en-US" altLang="en-US" sz="2800" dirty="0" smtClean="0">
                <a:solidFill>
                  <a:srgbClr val="0070C0"/>
                </a:solidFill>
              </a:rPr>
              <a:t>enabled</a:t>
            </a:r>
            <a:r>
              <a:rPr lang="en-US" altLang="en-US" sz="2800" dirty="0" smtClean="0"/>
              <a:t> transition t removes w(p, t) from each input place p, and adds w(t, p’) to each output place p’ </a:t>
            </a:r>
          </a:p>
          <a:p>
            <a:r>
              <a:rPr lang="en-US" altLang="en-US" sz="2800" dirty="0"/>
              <a:t>A sequence of firings </a:t>
            </a:r>
            <a:r>
              <a:rPr lang="en-US" altLang="en-US" sz="2800" dirty="0" smtClean="0"/>
              <a:t>(</a:t>
            </a:r>
            <a:r>
              <a:rPr lang="en-US" altLang="en-US" sz="2800" dirty="0" smtClean="0">
                <a:solidFill>
                  <a:srgbClr val="0000FF"/>
                </a:solidFill>
              </a:rPr>
              <a:t>firing sequence</a:t>
            </a:r>
            <a:r>
              <a:rPr lang="en-US" altLang="en-US" sz="2800" dirty="0" smtClean="0"/>
              <a:t>) will </a:t>
            </a:r>
            <a:r>
              <a:rPr lang="en-US" altLang="en-US" sz="2800" dirty="0"/>
              <a:t>result in a sequence of markings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=M</a:t>
            </a:r>
            <a:r>
              <a:rPr lang="en-US" altLang="en-US" sz="2400" baseline="-25000" dirty="0"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sym typeface="Symbol" panose="05050102010706020507" pitchFamily="18" charset="2"/>
              </a:rPr>
              <a:t> t</a:t>
            </a:r>
            <a:r>
              <a:rPr lang="en-US" altLang="en-US" sz="2400" baseline="-25000" dirty="0"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ym typeface="Symbol" panose="05050102010706020507" pitchFamily="18" charset="2"/>
              </a:rPr>
              <a:t>M</a:t>
            </a:r>
            <a:r>
              <a:rPr lang="en-US" altLang="en-US" sz="2400" baseline="-25000" dirty="0"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ym typeface="Symbol" panose="05050102010706020507" pitchFamily="18" charset="2"/>
              </a:rPr>
              <a:t> t</a:t>
            </a:r>
            <a:r>
              <a:rPr lang="en-US" altLang="en-US" sz="2400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M</a:t>
            </a:r>
            <a:r>
              <a:rPr lang="en-US" altLang="en-US" sz="2400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…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t</a:t>
            </a:r>
            <a:r>
              <a:rPr lang="en-US" altLang="en-US" sz="2400" baseline="-25000" dirty="0" err="1" smtClean="0">
                <a:sym typeface="Symbol" panose="05050102010706020507" pitchFamily="18" charset="2"/>
              </a:rPr>
              <a:t>n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M</a:t>
            </a:r>
            <a:r>
              <a:rPr lang="en-US" altLang="en-US" sz="2400" baseline="-25000" dirty="0" err="1" smtClean="0">
                <a:sym typeface="Symbol" panose="05050102010706020507" pitchFamily="18" charset="2"/>
              </a:rPr>
              <a:t>n</a:t>
            </a:r>
            <a:r>
              <a:rPr lang="en-US" altLang="en-US" sz="2400" dirty="0" smtClean="0">
                <a:sym typeface="Symbol" panose="05050102010706020507" pitchFamily="18" charset="2"/>
              </a:rPr>
              <a:t>  or simply t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400" dirty="0" smtClean="0">
                <a:sym typeface="Symbol" panose="05050102010706020507" pitchFamily="18" charset="2"/>
              </a:rPr>
              <a:t>t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400" dirty="0" smtClean="0">
                <a:sym typeface="Symbol" panose="05050102010706020507" pitchFamily="18" charset="2"/>
              </a:rPr>
              <a:t>…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t</a:t>
            </a:r>
            <a:r>
              <a:rPr lang="en-US" altLang="en-US" sz="2400" baseline="-25000" dirty="0" err="1" smtClean="0">
                <a:sym typeface="Symbol" panose="05050102010706020507" pitchFamily="18" charset="2"/>
              </a:rPr>
              <a:t>n</a:t>
            </a:r>
            <a:endParaRPr lang="en-US" altLang="en-US" sz="2400" baseline="-25000" dirty="0">
              <a:sym typeface="Symbol" panose="05050102010706020507" pitchFamily="18" charset="2"/>
            </a:endParaRPr>
          </a:p>
          <a:p>
            <a:endParaRPr lang="en-US" altLang="en-US" sz="2800" dirty="0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39DB38-E153-43AB-B0A5-6EB55422E58D}" type="slidenum">
              <a:rPr lang="en-US" altLang="en-US" sz="1000"/>
              <a:pPr/>
              <a:t>11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425335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435608" y="170728"/>
            <a:ext cx="7498080" cy="1143000"/>
          </a:xfrm>
        </p:spPr>
        <p:txBody>
          <a:bodyPr/>
          <a:lstStyle/>
          <a:p>
            <a:r>
              <a:rPr lang="en-US" altLang="en-US" dirty="0" smtClean="0"/>
              <a:t>Firing Example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371600" y="1308948"/>
            <a:ext cx="7772400" cy="8382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Chemical reaction: </a:t>
            </a:r>
            <a:r>
              <a:rPr lang="is-IS" altLang="en-US" sz="2800" dirty="0" smtClean="0"/>
              <a:t>2H</a:t>
            </a:r>
            <a:r>
              <a:rPr lang="is-IS" altLang="en-US" sz="2800" baseline="-25000" dirty="0" smtClean="0"/>
              <a:t>2</a:t>
            </a:r>
            <a:r>
              <a:rPr lang="is-IS" altLang="en-US" sz="2800" dirty="0" smtClean="0"/>
              <a:t> + O</a:t>
            </a:r>
            <a:r>
              <a:rPr lang="is-IS" altLang="en-US" sz="2800" baseline="-25000" dirty="0" smtClean="0"/>
              <a:t>2</a:t>
            </a:r>
            <a:r>
              <a:rPr lang="is-IS" altLang="en-US" sz="2800" dirty="0" smtClean="0"/>
              <a:t> → 2H</a:t>
            </a:r>
            <a:r>
              <a:rPr lang="is-IS" altLang="en-US" sz="2800" baseline="-25000" dirty="0" smtClean="0"/>
              <a:t>2</a:t>
            </a:r>
            <a:r>
              <a:rPr lang="is-IS" altLang="en-US" sz="2800" dirty="0" smtClean="0"/>
              <a:t>O </a:t>
            </a:r>
          </a:p>
          <a:p>
            <a:endParaRPr lang="en-US" altLang="en-US" sz="28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D8B79F-351F-4583-92AE-CE0D6342F952}" type="slidenum">
              <a:rPr lang="en-US" altLang="en-US" sz="1000"/>
              <a:pPr/>
              <a:t>12</a:t>
            </a:fld>
            <a:endParaRPr lang="en-US" altLang="en-US" sz="1000"/>
          </a:p>
        </p:txBody>
      </p:sp>
      <p:pic>
        <p:nvPicPr>
          <p:cNvPr id="27652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48070"/>
            <a:ext cx="4724400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4267200"/>
            <a:ext cx="4495800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Box 10"/>
          <p:cNvSpPr txBox="1">
            <a:spLocks noChangeArrowheads="1"/>
          </p:cNvSpPr>
          <p:nvPr/>
        </p:nvSpPr>
        <p:spPr bwMode="auto">
          <a:xfrm>
            <a:off x="6151113" y="2782197"/>
            <a:ext cx="17604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t is enabled</a:t>
            </a:r>
          </a:p>
        </p:txBody>
      </p:sp>
      <p:sp>
        <p:nvSpPr>
          <p:cNvPr id="27655" name="TextBox 11"/>
          <p:cNvSpPr txBox="1">
            <a:spLocks noChangeArrowheads="1"/>
          </p:cNvSpPr>
          <p:nvPr/>
        </p:nvSpPr>
        <p:spPr bwMode="auto">
          <a:xfrm>
            <a:off x="5940561" y="4954078"/>
            <a:ext cx="33009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 smtClean="0"/>
              <a:t>New marking </a:t>
            </a:r>
            <a:r>
              <a:rPr lang="en-US" altLang="en-US" sz="2000" dirty="0"/>
              <a:t>after t is fired.</a:t>
            </a:r>
          </a:p>
          <a:p>
            <a:r>
              <a:rPr lang="en-US" altLang="en-US" sz="2000" dirty="0"/>
              <a:t>t is no longer </a:t>
            </a:r>
            <a:r>
              <a:rPr lang="en-US" altLang="en-US" sz="2000" dirty="0" smtClean="0"/>
              <a:t>enabled.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454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 game of transition firings</a:t>
            </a:r>
          </a:p>
          <a:p>
            <a:endParaRPr lang="en-US" dirty="0"/>
          </a:p>
          <a:p>
            <a:r>
              <a:rPr lang="en-US" dirty="0" smtClean="0"/>
              <a:t>MISTA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6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Some Definitions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161288" y="1479550"/>
            <a:ext cx="7772400" cy="50641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b="1" dirty="0" smtClean="0"/>
              <a:t>Source transition</a:t>
            </a:r>
            <a:r>
              <a:rPr lang="en-US" altLang="en-US" dirty="0" smtClean="0"/>
              <a:t>: no inputs </a:t>
            </a:r>
          </a:p>
          <a:p>
            <a:pPr>
              <a:lnSpc>
                <a:spcPct val="120000"/>
              </a:lnSpc>
            </a:pPr>
            <a:r>
              <a:rPr lang="en-US" altLang="en-US" b="1" dirty="0" smtClean="0"/>
              <a:t>Sink transition</a:t>
            </a:r>
            <a:r>
              <a:rPr lang="en-US" altLang="en-US" dirty="0" smtClean="0"/>
              <a:t>: no outputs </a:t>
            </a:r>
          </a:p>
          <a:p>
            <a:pPr>
              <a:lnSpc>
                <a:spcPct val="120000"/>
              </a:lnSpc>
            </a:pPr>
            <a:r>
              <a:rPr lang="en-US" altLang="en-US" b="1" dirty="0" smtClean="0"/>
              <a:t>Self-loop</a:t>
            </a:r>
            <a:r>
              <a:rPr lang="en-US" altLang="en-US" dirty="0" smtClean="0"/>
              <a:t>: a pair of place p and transition t is a self-loop if p is both an input and an output of t. </a:t>
            </a:r>
          </a:p>
          <a:p>
            <a:pPr>
              <a:lnSpc>
                <a:spcPct val="120000"/>
              </a:lnSpc>
            </a:pPr>
            <a:r>
              <a:rPr lang="en-US" altLang="en-US" b="1" dirty="0" smtClean="0"/>
              <a:t>Pure PN</a:t>
            </a:r>
            <a:r>
              <a:rPr lang="en-US" altLang="en-US" dirty="0" smtClean="0"/>
              <a:t>: no self-loops </a:t>
            </a:r>
          </a:p>
          <a:p>
            <a:pPr>
              <a:lnSpc>
                <a:spcPct val="120000"/>
              </a:lnSpc>
            </a:pPr>
            <a:r>
              <a:rPr lang="en-US" altLang="en-US" b="1" dirty="0" smtClean="0"/>
              <a:t>Ordinary PN</a:t>
            </a:r>
            <a:r>
              <a:rPr lang="en-US" altLang="en-US" dirty="0" smtClean="0"/>
              <a:t>: </a:t>
            </a:r>
            <a:r>
              <a:rPr lang="en-US" altLang="en-US" dirty="0" smtClean="0">
                <a:solidFill>
                  <a:srgbClr val="FF0000"/>
                </a:solidFill>
              </a:rPr>
              <a:t>all arc weights are 1’s </a:t>
            </a:r>
          </a:p>
          <a:p>
            <a:pPr>
              <a:lnSpc>
                <a:spcPct val="120000"/>
              </a:lnSpc>
            </a:pPr>
            <a:r>
              <a:rPr lang="en-US" altLang="en-US" b="1" dirty="0" smtClean="0"/>
              <a:t>Infinite capacity net</a:t>
            </a:r>
            <a:r>
              <a:rPr lang="en-US" altLang="en-US" dirty="0" smtClean="0"/>
              <a:t>: places can accommodate an unlimited number of tokens </a:t>
            </a:r>
          </a:p>
          <a:p>
            <a:pPr>
              <a:lnSpc>
                <a:spcPct val="120000"/>
              </a:lnSpc>
            </a:pPr>
            <a:r>
              <a:rPr lang="en-US" altLang="en-US" b="1" dirty="0" smtClean="0"/>
              <a:t>Finite capacity net</a:t>
            </a:r>
            <a:r>
              <a:rPr lang="en-US" altLang="en-US" dirty="0" smtClean="0"/>
              <a:t>: each place p has a maximum capacity K(p)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86AC0A-AA00-4FF6-B309-A7809C55045E}" type="slidenum">
              <a:rPr lang="en-US" altLang="en-US" sz="1000"/>
              <a:pPr/>
              <a:t>14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79002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435608" y="181119"/>
            <a:ext cx="7498080" cy="1143000"/>
          </a:xfrm>
        </p:spPr>
        <p:txBody>
          <a:bodyPr/>
          <a:lstStyle/>
          <a:p>
            <a:r>
              <a:rPr lang="en-US" altLang="en-US" dirty="0" smtClean="0"/>
              <a:t>Modeling Finite State Machine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161288" y="1324119"/>
            <a:ext cx="7772400" cy="762000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Vending machine (coin return not considered)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A0734-D427-4D80-A9DC-221662FFD867}" type="slidenum">
              <a:rPr lang="en-US" altLang="en-US" sz="1000"/>
              <a:pPr/>
              <a:t>15</a:t>
            </a:fld>
            <a:endParaRPr lang="en-US" altLang="en-US" sz="1000"/>
          </a:p>
        </p:txBody>
      </p:sp>
      <p:pic>
        <p:nvPicPr>
          <p:cNvPr id="29700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77" y="1963882"/>
            <a:ext cx="56118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37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Modeling Parallel Activities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EC871C-D16E-4217-A8F4-00D5BE38830F}" type="slidenum">
              <a:rPr lang="en-US" altLang="en-US" sz="1000"/>
              <a:pPr/>
              <a:t>16</a:t>
            </a:fld>
            <a:endParaRPr lang="en-US" altLang="en-US" sz="1000"/>
          </a:p>
        </p:txBody>
      </p:sp>
      <p:pic>
        <p:nvPicPr>
          <p:cNvPr id="30723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275513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26" y="1911927"/>
            <a:ext cx="2631162" cy="27306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55660" y="1636889"/>
            <a:ext cx="48921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Five </a:t>
            </a:r>
            <a:r>
              <a:rPr lang="en-US" sz="2400" dirty="0"/>
              <a:t>philosophers sit at a table with bowls of spaghetti.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Forks are placed between each pair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Each </a:t>
            </a:r>
            <a:r>
              <a:rPr lang="en-US" sz="2400" dirty="0"/>
              <a:t>philosopher must alternately think and eat. 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philosopher can only eat spaghetti when they have both left and right forks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illustrate the challenges of </a:t>
            </a:r>
            <a:r>
              <a:rPr lang="en-US" sz="2400" dirty="0" smtClean="0"/>
              <a:t>avoiding deadlock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510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176914"/>
            <a:ext cx="7498080" cy="1143000"/>
          </a:xfrm>
        </p:spPr>
        <p:txBody>
          <a:bodyPr/>
          <a:lstStyle/>
          <a:p>
            <a:r>
              <a:rPr lang="en-US" dirty="0" smtClean="0"/>
              <a:t>Modeling Dining Philosophers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34" y="788235"/>
            <a:ext cx="7465072" cy="606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6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168539" y="267422"/>
            <a:ext cx="8001000" cy="907328"/>
          </a:xfrm>
        </p:spPr>
        <p:txBody>
          <a:bodyPr>
            <a:normAutofit/>
          </a:bodyPr>
          <a:lstStyle/>
          <a:p>
            <a:r>
              <a:rPr lang="en-GB" altLang="en-US" sz="4000" dirty="0" err="1" smtClean="0"/>
              <a:t>Modeling</a:t>
            </a:r>
            <a:r>
              <a:rPr lang="en-GB" altLang="en-US" sz="4000" dirty="0" smtClean="0"/>
              <a:t> </a:t>
            </a:r>
            <a:r>
              <a:rPr lang="en-US" altLang="en-US" sz="4000" dirty="0" smtClean="0"/>
              <a:t>Communication Protocol</a:t>
            </a:r>
          </a:p>
        </p:txBody>
      </p:sp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1D0423-8486-48C0-B687-E1D34712B90B}" type="slidenum">
              <a:rPr lang="en-US" altLang="en-US" sz="1000"/>
              <a:pPr/>
              <a:t>19</a:t>
            </a:fld>
            <a:endParaRPr lang="en-US" altLang="en-US" sz="1000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58" y="1350818"/>
            <a:ext cx="7424742" cy="534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05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Tadao</a:t>
            </a:r>
            <a:r>
              <a:rPr lang="en-US" dirty="0"/>
              <a:t> Murata. “Petri nets: Properties, Analysis and Applications.” Proc. of the IEEE, 77(4), 1989.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49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1435608" y="83634"/>
            <a:ext cx="7498080" cy="9826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Modeling Synchronization Control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1161288" y="1174173"/>
            <a:ext cx="7772400" cy="1898975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Readers-writers system</a:t>
            </a:r>
          </a:p>
          <a:p>
            <a:pPr lvl="1"/>
            <a:r>
              <a:rPr lang="en-US" altLang="en-US" dirty="0" smtClean="0"/>
              <a:t>k processes can read, but only one can write</a:t>
            </a:r>
          </a:p>
          <a:p>
            <a:pPr lvl="1"/>
            <a:r>
              <a:rPr lang="en-US" altLang="en-US" dirty="0" smtClean="0"/>
              <a:t>k tokens in p1 represents p processes that may read and write a shared memory represented by p3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7F9E64-293B-4898-863D-1568A273D86D}" type="slidenum">
              <a:rPr lang="en-US" altLang="en-US" sz="1000"/>
              <a:pPr/>
              <a:t>20</a:t>
            </a:fld>
            <a:endParaRPr lang="en-US" altLang="en-US" sz="1000"/>
          </a:p>
        </p:txBody>
      </p:sp>
      <p:pic>
        <p:nvPicPr>
          <p:cNvPr id="686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13075"/>
            <a:ext cx="56896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470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Behavioral Properties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Reachability</a:t>
            </a:r>
          </a:p>
          <a:p>
            <a:r>
              <a:rPr lang="en-US" altLang="en-US" dirty="0" err="1" smtClean="0"/>
              <a:t>Boundedness</a:t>
            </a:r>
            <a:endParaRPr lang="en-US" altLang="en-US" dirty="0" smtClean="0"/>
          </a:p>
          <a:p>
            <a:r>
              <a:rPr lang="en-US" altLang="en-US" dirty="0" err="1" smtClean="0"/>
              <a:t>Liveness</a:t>
            </a:r>
            <a:endParaRPr lang="en-US" altLang="en-US" dirty="0" smtClean="0"/>
          </a:p>
          <a:p>
            <a:r>
              <a:rPr lang="en-US" altLang="en-US" dirty="0" err="1" smtClean="0"/>
              <a:t>Coverability</a:t>
            </a:r>
            <a:endParaRPr lang="en-US" altLang="en-US" dirty="0" smtClean="0"/>
          </a:p>
          <a:p>
            <a:r>
              <a:rPr lang="mr-IN" altLang="en-US" dirty="0" smtClean="0"/>
              <a:t>…</a:t>
            </a:r>
            <a:endParaRPr lang="en-US" altLang="en-US" dirty="0" smtClean="0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BBDF18-BB12-4DF9-99BA-B451B8D7348A}" type="slidenum">
              <a:rPr lang="en-US" altLang="en-US" sz="1000"/>
              <a:pPr/>
              <a:t>21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927230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1435608" y="46038"/>
            <a:ext cx="7498080" cy="1143000"/>
          </a:xfrm>
        </p:spPr>
        <p:txBody>
          <a:bodyPr/>
          <a:lstStyle/>
          <a:p>
            <a:r>
              <a:rPr lang="en-US" altLang="en-US" dirty="0" smtClean="0"/>
              <a:t>Reachability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1435608" y="1189038"/>
            <a:ext cx="7498080" cy="5116512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Recall transition firing  </a:t>
            </a:r>
          </a:p>
          <a:p>
            <a:pPr lvl="1"/>
            <a:r>
              <a:rPr lang="en-US" altLang="en-US" sz="2400" dirty="0" smtClean="0"/>
              <a:t>Remove tokens from each input place</a:t>
            </a:r>
          </a:p>
          <a:p>
            <a:pPr lvl="1"/>
            <a:r>
              <a:rPr lang="en-US" altLang="en-US" sz="2400" dirty="0" smtClean="0"/>
              <a:t>Add tokens to each output place</a:t>
            </a:r>
          </a:p>
          <a:p>
            <a:r>
              <a:rPr lang="en-US" altLang="en-US" sz="2800" dirty="0" smtClean="0"/>
              <a:t>Recall firing sequence: </a:t>
            </a:r>
            <a:r>
              <a:rPr lang="en-US" altLang="en-US" sz="2400" dirty="0">
                <a:sym typeface="Symbol" panose="05050102010706020507" pitchFamily="18" charset="2"/>
              </a:rPr>
              <a:t>=M</a:t>
            </a:r>
            <a:r>
              <a:rPr lang="en-US" altLang="en-US" sz="2400" baseline="-25000" dirty="0"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sym typeface="Symbol" panose="05050102010706020507" pitchFamily="18" charset="2"/>
              </a:rPr>
              <a:t> t</a:t>
            </a:r>
            <a:r>
              <a:rPr lang="en-US" altLang="en-US" sz="2400" baseline="-25000" dirty="0"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ym typeface="Symbol" panose="05050102010706020507" pitchFamily="18" charset="2"/>
              </a:rPr>
              <a:t>M</a:t>
            </a:r>
            <a:r>
              <a:rPr lang="en-US" altLang="en-US" sz="2400" baseline="-25000" dirty="0"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ym typeface="Symbol" panose="05050102010706020507" pitchFamily="18" charset="2"/>
              </a:rPr>
              <a:t> t</a:t>
            </a:r>
            <a:r>
              <a:rPr lang="en-US" altLang="en-US" sz="2400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M</a:t>
            </a:r>
            <a:r>
              <a:rPr lang="en-US" altLang="en-US" sz="2400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…</a:t>
            </a:r>
            <a:r>
              <a:rPr lang="en-US" altLang="en-US" sz="2400" dirty="0" err="1">
                <a:sym typeface="Symbol" panose="05050102010706020507" pitchFamily="18" charset="2"/>
              </a:rPr>
              <a:t>t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400" dirty="0" err="1">
                <a:sym typeface="Symbol" panose="05050102010706020507" pitchFamily="18" charset="2"/>
              </a:rPr>
              <a:t>M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n</a:t>
            </a:r>
            <a:endParaRPr lang="en-US" altLang="en-US" sz="2800" dirty="0"/>
          </a:p>
          <a:p>
            <a:r>
              <a:rPr lang="en-US" altLang="en-US" sz="2800" dirty="0" smtClean="0"/>
              <a:t>A marking </a:t>
            </a:r>
            <a:r>
              <a:rPr lang="en-US" altLang="en-US" sz="2800" dirty="0" err="1" smtClean="0"/>
              <a:t>M</a:t>
            </a:r>
            <a:r>
              <a:rPr lang="en-US" altLang="en-US" sz="2800" baseline="-25000" dirty="0" err="1" smtClean="0"/>
              <a:t>n</a:t>
            </a:r>
            <a:r>
              <a:rPr lang="en-US" altLang="en-US" sz="2800" dirty="0" smtClean="0"/>
              <a:t> is reachable from M</a:t>
            </a:r>
            <a:r>
              <a:rPr lang="en-US" altLang="en-US" sz="2800" baseline="-25000" dirty="0" smtClean="0"/>
              <a:t>0</a:t>
            </a:r>
            <a:r>
              <a:rPr lang="en-US" altLang="en-US" sz="2800" dirty="0" smtClean="0"/>
              <a:t> if there exists a sequence of firings that transform M</a:t>
            </a:r>
            <a:r>
              <a:rPr lang="en-US" altLang="en-US" sz="2800" baseline="-25000" dirty="0" smtClean="0"/>
              <a:t>0</a:t>
            </a:r>
            <a:r>
              <a:rPr lang="en-US" altLang="en-US" sz="2800" dirty="0" smtClean="0"/>
              <a:t> into </a:t>
            </a:r>
            <a:r>
              <a:rPr lang="en-US" altLang="en-US" sz="2800" dirty="0" err="1" smtClean="0"/>
              <a:t>M</a:t>
            </a:r>
            <a:r>
              <a:rPr lang="en-US" altLang="en-US" sz="2800" baseline="-25000" dirty="0" err="1" smtClean="0"/>
              <a:t>n</a:t>
            </a:r>
            <a:r>
              <a:rPr lang="en-US" altLang="en-US" sz="2800" dirty="0" smtClean="0"/>
              <a:t>: M</a:t>
            </a:r>
            <a:r>
              <a:rPr lang="en-US" altLang="en-US" sz="2800" baseline="-25000" dirty="0" smtClean="0"/>
              <a:t>0</a:t>
            </a:r>
            <a:r>
              <a:rPr lang="en-US" altLang="en-US" sz="2800" dirty="0" smtClean="0"/>
              <a:t>[ </a:t>
            </a:r>
            <a:r>
              <a:rPr lang="en-US" altLang="en-US" sz="2800" dirty="0" smtClean="0">
                <a:sym typeface="Symbol" panose="05050102010706020507" pitchFamily="18" charset="2"/>
              </a:rPr>
              <a:t> </a:t>
            </a:r>
            <a:r>
              <a:rPr lang="en-US" altLang="en-US" sz="2800" dirty="0" smtClean="0"/>
              <a:t>&gt;</a:t>
            </a:r>
            <a:r>
              <a:rPr lang="en-US" altLang="en-US" sz="2800" dirty="0" err="1" smtClean="0"/>
              <a:t>Mn</a:t>
            </a:r>
            <a:endParaRPr lang="en-US" altLang="en-US" sz="2800" dirty="0" smtClean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en-US" dirty="0">
                <a:sym typeface="Symbol" panose="05050102010706020507" pitchFamily="18" charset="2"/>
              </a:rPr>
              <a:t>=M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 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M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t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M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…</a:t>
            </a:r>
            <a:r>
              <a:rPr lang="en-US" altLang="en-US" dirty="0" err="1" smtClean="0">
                <a:sym typeface="Symbol" panose="05050102010706020507" pitchFamily="18" charset="2"/>
              </a:rPr>
              <a:t>t</a:t>
            </a:r>
            <a:r>
              <a:rPr lang="en-US" altLang="en-US" baseline="-25000" dirty="0" err="1" smtClean="0">
                <a:sym typeface="Symbol" panose="05050102010706020507" pitchFamily="18" charset="2"/>
              </a:rPr>
              <a:t>n</a:t>
            </a:r>
            <a:r>
              <a:rPr lang="en-US" altLang="en-US" dirty="0" err="1" smtClean="0">
                <a:sym typeface="Symbol" panose="05050102010706020507" pitchFamily="18" charset="2"/>
              </a:rPr>
              <a:t>M</a:t>
            </a:r>
            <a:r>
              <a:rPr lang="en-US" altLang="en-US" baseline="-25000" dirty="0" err="1" smtClean="0">
                <a:sym typeface="Symbol" panose="05050102010706020507" pitchFamily="18" charset="2"/>
              </a:rPr>
              <a:t>n</a:t>
            </a:r>
            <a:endParaRPr lang="en-US" altLang="en-US" sz="2800" dirty="0"/>
          </a:p>
          <a:p>
            <a:r>
              <a:rPr lang="en-US" altLang="en-US" sz="2800" dirty="0" smtClean="0"/>
              <a:t>R(N, M</a:t>
            </a:r>
            <a:r>
              <a:rPr lang="en-US" altLang="en-US" sz="2800" baseline="-25000" dirty="0" smtClean="0"/>
              <a:t>0</a:t>
            </a:r>
            <a:r>
              <a:rPr lang="en-US" altLang="en-US" sz="2800" dirty="0" smtClean="0"/>
              <a:t>): the set of all possible markings reachable from M</a:t>
            </a:r>
            <a:r>
              <a:rPr lang="en-US" altLang="en-US" sz="2800" baseline="-25000" dirty="0" smtClean="0"/>
              <a:t>0</a:t>
            </a:r>
            <a:r>
              <a:rPr lang="en-US" altLang="en-US" sz="2800" dirty="0" smtClean="0"/>
              <a:t> in a net (N, M</a:t>
            </a:r>
            <a:r>
              <a:rPr lang="en-US" altLang="en-US" sz="2800" baseline="-25000" dirty="0" smtClean="0"/>
              <a:t>0</a:t>
            </a:r>
            <a:r>
              <a:rPr lang="en-US" altLang="en-US" sz="2800" dirty="0" smtClean="0"/>
              <a:t>)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CA8209-53F5-4720-8085-57EDF48F2987}" type="slidenum">
              <a:rPr lang="en-US" altLang="en-US" sz="1000"/>
              <a:pPr/>
              <a:t>22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632423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Reachability –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274" y="1447800"/>
            <a:ext cx="7498080" cy="48006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Reachability problem of </a:t>
            </a:r>
            <a:r>
              <a:rPr lang="en-US" altLang="en-US" sz="2800" dirty="0" err="1" smtClean="0"/>
              <a:t>M</a:t>
            </a:r>
            <a:r>
              <a:rPr lang="en-US" altLang="en-US" sz="2800" baseline="-25000" dirty="0" err="1" smtClean="0"/>
              <a:t>n</a:t>
            </a:r>
            <a:r>
              <a:rPr lang="en-US" altLang="en-US" sz="2800" baseline="-25000" dirty="0" smtClean="0"/>
              <a:t> 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Find if </a:t>
            </a:r>
            <a:r>
              <a:rPr lang="en-US" altLang="en-US" sz="2400" dirty="0" err="1" smtClean="0"/>
              <a:t>M</a:t>
            </a:r>
            <a:r>
              <a:rPr lang="en-US" altLang="en-US" sz="2400" baseline="-25000" dirty="0" err="1" smtClean="0"/>
              <a:t>n</a:t>
            </a:r>
            <a:r>
              <a:rPr lang="en-US" sz="2400" dirty="0" err="1" smtClean="0">
                <a:latin typeface="SimSun" panose="02010600030101010101" pitchFamily="2" charset="-122"/>
                <a:ea typeface="SimSun" panose="02010600030101010101" pitchFamily="2" charset="-122"/>
              </a:rPr>
              <a:t>∈</a:t>
            </a:r>
            <a:r>
              <a:rPr lang="en-US" altLang="en-US" sz="2400" dirty="0" err="1" smtClean="0"/>
              <a:t>R</a:t>
            </a:r>
            <a:r>
              <a:rPr lang="en-US" altLang="en-US" sz="2400" dirty="0" smtClean="0"/>
              <a:t>(N, M</a:t>
            </a:r>
            <a:r>
              <a:rPr lang="en-US" altLang="en-US" sz="2400" baseline="-25000" dirty="0" smtClean="0"/>
              <a:t>0</a:t>
            </a:r>
            <a:r>
              <a:rPr lang="en-US" altLang="en-US" sz="2400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sz="2800" dirty="0" err="1" smtClean="0"/>
              <a:t>Submarking</a:t>
            </a:r>
            <a:r>
              <a:rPr lang="en-US" sz="2800" dirty="0" smtClean="0"/>
              <a:t> reachability problem of </a:t>
            </a:r>
            <a:r>
              <a:rPr lang="en-US" altLang="en-US" sz="2800" dirty="0" err="1" smtClean="0"/>
              <a:t>M</a:t>
            </a:r>
            <a:r>
              <a:rPr lang="en-US" altLang="en-US" sz="2800" baseline="-25000" dirty="0" err="1" smtClean="0"/>
              <a:t>n</a:t>
            </a:r>
            <a:r>
              <a:rPr lang="en-US" sz="2800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Not interested in all places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Find if </a:t>
            </a:r>
            <a:r>
              <a:rPr lang="en-US" altLang="en-US" sz="2400" dirty="0" err="1" smtClean="0"/>
              <a:t>M</a:t>
            </a:r>
            <a:r>
              <a:rPr lang="en-US" altLang="en-US" sz="2400" baseline="-25000" dirty="0" err="1" smtClean="0"/>
              <a:t>n</a:t>
            </a:r>
            <a:r>
              <a:rPr lang="en-US" altLang="en-US" sz="2400" b="1" baseline="30000" dirty="0" smtClean="0"/>
              <a:t>’</a:t>
            </a:r>
            <a:r>
              <a:rPr 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∈</a:t>
            </a:r>
            <a:r>
              <a:rPr lang="en-US" altLang="en-US" sz="2400" dirty="0" smtClean="0"/>
              <a:t>R(N, M</a:t>
            </a:r>
            <a:r>
              <a:rPr lang="en-US" altLang="en-US" sz="2400" baseline="-25000" dirty="0" smtClean="0"/>
              <a:t>0</a:t>
            </a:r>
            <a:r>
              <a:rPr lang="en-US" altLang="en-US" sz="2400" dirty="0" smtClean="0"/>
              <a:t>) where </a:t>
            </a:r>
            <a:r>
              <a:rPr lang="en-US" altLang="en-US" sz="2400" dirty="0" err="1"/>
              <a:t>M</a:t>
            </a:r>
            <a:r>
              <a:rPr lang="en-US" altLang="en-US" sz="2400" baseline="-25000" dirty="0" err="1"/>
              <a:t>n</a:t>
            </a:r>
            <a:r>
              <a:rPr lang="en-US" altLang="en-US" sz="2400" b="1" baseline="30000" dirty="0"/>
              <a:t>’ </a:t>
            </a:r>
            <a:r>
              <a:rPr lang="en-US" altLang="en-US" sz="2400" dirty="0" smtClean="0"/>
              <a:t>is any marking whose restriction to a given subset of places agrees with that of a given marking </a:t>
            </a:r>
            <a:r>
              <a:rPr lang="en-US" altLang="en-US" sz="2400" dirty="0" err="1" smtClean="0"/>
              <a:t>M</a:t>
            </a:r>
            <a:r>
              <a:rPr lang="en-US" altLang="en-US" sz="2400" baseline="-25000" dirty="0" err="1" smtClean="0"/>
              <a:t>n</a:t>
            </a:r>
            <a:endParaRPr lang="en-US" sz="2400" dirty="0" smtClean="0"/>
          </a:p>
          <a:p>
            <a:pPr>
              <a:lnSpc>
                <a:spcPct val="110000"/>
              </a:lnSpc>
            </a:pPr>
            <a:r>
              <a:rPr lang="en-US" sz="2800" dirty="0" smtClean="0"/>
              <a:t>The reachability problem is decidable, but it takes at least exponential space and time to verify in general case. </a:t>
            </a:r>
            <a:endParaRPr lang="en-US" sz="2800" dirty="0"/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1959-AC27-4038-BABC-F7E8F470FB86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408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Is {p</a:t>
            </a:r>
            <a:r>
              <a:rPr lang="en-US" baseline="-25000" dirty="0" smtClean="0"/>
              <a:t>5</a:t>
            </a:r>
            <a:r>
              <a:rPr lang="en-US" dirty="0" smtClean="0"/>
              <a:t>(1)} Reachable?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275513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367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(k-)Boundedness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8782" y="1447800"/>
            <a:ext cx="749808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PN is bounded if the number of tokens in each place doesn’t exceed a finite number k for any marking </a:t>
            </a:r>
            <a:r>
              <a:rPr lang="en-US" sz="2800" dirty="0" smtClean="0"/>
              <a:t>M reachable </a:t>
            </a:r>
            <a:r>
              <a:rPr lang="en-US" sz="2800" dirty="0"/>
              <a:t>from M</a:t>
            </a:r>
            <a:r>
              <a:rPr lang="en-US" sz="2800" baseline="-25000" dirty="0"/>
              <a:t>0</a:t>
            </a:r>
            <a:r>
              <a:rPr lang="en-US" sz="2800" dirty="0"/>
              <a:t> </a:t>
            </a:r>
            <a:endParaRPr lang="en-US" sz="2800" dirty="0" smtClean="0"/>
          </a:p>
          <a:p>
            <a:pPr lvl="1"/>
            <a:r>
              <a:rPr lang="en-US" sz="2400" dirty="0" smtClean="0"/>
              <a:t>M(p) &lt;= k for every place p and every M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∈</a:t>
            </a:r>
            <a:r>
              <a:rPr lang="en-US" altLang="en-US" sz="2400" dirty="0"/>
              <a:t>R(N, M</a:t>
            </a:r>
            <a:r>
              <a:rPr lang="en-US" altLang="en-US" sz="2400" baseline="-25000" dirty="0"/>
              <a:t>0</a:t>
            </a:r>
            <a:r>
              <a:rPr lang="en-US" altLang="en-US" sz="2400" dirty="0" smtClean="0"/>
              <a:t>)</a:t>
            </a:r>
            <a:endParaRPr lang="en-US" sz="2400" dirty="0" smtClean="0"/>
          </a:p>
          <a:p>
            <a:pPr lvl="1"/>
            <a:r>
              <a:rPr lang="en-US" sz="2400" dirty="0"/>
              <a:t>No overflow when places represent buffers and </a:t>
            </a:r>
            <a:r>
              <a:rPr lang="en-US" sz="2400" dirty="0" smtClean="0"/>
              <a:t>registers</a:t>
            </a:r>
          </a:p>
          <a:p>
            <a:pPr lvl="1"/>
            <a:endParaRPr lang="en-US" sz="2400" dirty="0"/>
          </a:p>
          <a:p>
            <a:r>
              <a:rPr lang="en-US" sz="2800" dirty="0" smtClean="0">
                <a:solidFill>
                  <a:schemeClr val="accent6"/>
                </a:solidFill>
              </a:rPr>
              <a:t>A </a:t>
            </a:r>
            <a:r>
              <a:rPr lang="en-US" sz="2800" dirty="0">
                <a:solidFill>
                  <a:schemeClr val="accent6"/>
                </a:solidFill>
              </a:rPr>
              <a:t>PN is safe if it is </a:t>
            </a:r>
            <a:r>
              <a:rPr lang="en-US" sz="2800" dirty="0" smtClean="0">
                <a:solidFill>
                  <a:schemeClr val="accent6"/>
                </a:solidFill>
              </a:rPr>
              <a:t>1(one)-bounded.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1959-AC27-4038-BABC-F7E8F470FB86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415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Bounded?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41688"/>
            <a:ext cx="7275513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169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Bounded?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01999" y="2480735"/>
            <a:ext cx="141112" cy="451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decagon 4"/>
          <p:cNvSpPr/>
          <p:nvPr/>
        </p:nvSpPr>
        <p:spPr>
          <a:xfrm>
            <a:off x="2356555" y="2455334"/>
            <a:ext cx="395111" cy="451556"/>
          </a:xfrm>
          <a:prstGeom prst="dodecago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decagon 5"/>
          <p:cNvSpPr/>
          <p:nvPr/>
        </p:nvSpPr>
        <p:spPr>
          <a:xfrm>
            <a:off x="4032954" y="2480735"/>
            <a:ext cx="395111" cy="451556"/>
          </a:xfrm>
          <a:prstGeom prst="dodecago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63065" y="2480735"/>
            <a:ext cx="141112" cy="451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decagon 8"/>
          <p:cNvSpPr/>
          <p:nvPr/>
        </p:nvSpPr>
        <p:spPr>
          <a:xfrm>
            <a:off x="5836353" y="2480735"/>
            <a:ext cx="395111" cy="451556"/>
          </a:xfrm>
          <a:prstGeom prst="dodecago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6" idx="8"/>
          </p:cNvCxnSpPr>
          <p:nvPr/>
        </p:nvCxnSpPr>
        <p:spPr>
          <a:xfrm>
            <a:off x="3443111" y="2646013"/>
            <a:ext cx="5898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59111" y="2675826"/>
            <a:ext cx="5898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04177" y="2675826"/>
            <a:ext cx="5898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12156" y="2675826"/>
            <a:ext cx="5898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Dodecagon 17"/>
          <p:cNvSpPr/>
          <p:nvPr/>
        </p:nvSpPr>
        <p:spPr>
          <a:xfrm>
            <a:off x="2514317" y="2646013"/>
            <a:ext cx="45719" cy="84667"/>
          </a:xfrm>
          <a:prstGeom prst="dodecag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5147731" y="2932291"/>
            <a:ext cx="0" cy="807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556650" y="3739444"/>
            <a:ext cx="25910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56650" y="2932291"/>
            <a:ext cx="0" cy="807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94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165" y="1447800"/>
            <a:ext cx="749808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PN is live if, no matter what marking has been reached, it is possible to fire any transition </a:t>
            </a:r>
            <a:r>
              <a:rPr lang="en-US" sz="2800" dirty="0" smtClean="0"/>
              <a:t>by progressing through some further </a:t>
            </a:r>
            <a:r>
              <a:rPr lang="en-US" sz="2800" dirty="0"/>
              <a:t>firing sequence </a:t>
            </a:r>
          </a:p>
          <a:p>
            <a:pPr lvl="1"/>
            <a:r>
              <a:rPr lang="en-US" sz="2400" dirty="0" smtClean="0"/>
              <a:t>Guarantee deadlock</a:t>
            </a:r>
            <a:r>
              <a:rPr lang="en-US" sz="2400" dirty="0"/>
              <a:t>-free </a:t>
            </a:r>
            <a:r>
              <a:rPr lang="en-US" sz="2400" dirty="0" smtClean="0"/>
              <a:t>operation, no matter what firing sequence is chosen</a:t>
            </a:r>
          </a:p>
          <a:p>
            <a:pPr lvl="1"/>
            <a:endParaRPr lang="en-US" sz="2400" dirty="0"/>
          </a:p>
          <a:p>
            <a:r>
              <a:rPr lang="en-US" sz="2800" dirty="0" err="1" smtClean="0"/>
              <a:t>Liveness</a:t>
            </a:r>
            <a:r>
              <a:rPr lang="en-US" sz="2800" dirty="0" smtClean="0"/>
              <a:t> is a strong property</a:t>
            </a:r>
          </a:p>
          <a:p>
            <a:pPr lvl="1"/>
            <a:r>
              <a:rPr lang="en-US" sz="2400" dirty="0" smtClean="0"/>
              <a:t>Can be relaxed with different </a:t>
            </a:r>
            <a:r>
              <a:rPr lang="en-US" sz="2400" dirty="0"/>
              <a:t>levels </a:t>
            </a:r>
            <a:r>
              <a:rPr lang="en-US" sz="2400" dirty="0" smtClean="0"/>
              <a:t>of liveness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1959-AC27-4038-BABC-F7E8F470FB86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887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Transition t in Petri net </a:t>
            </a:r>
            <a:r>
              <a:rPr lang="en-US" altLang="en-US" sz="2800" dirty="0" smtClean="0"/>
              <a:t>(</a:t>
            </a:r>
            <a:r>
              <a:rPr lang="en-US" altLang="en-US" sz="2800" dirty="0"/>
              <a:t>N, M</a:t>
            </a:r>
            <a:r>
              <a:rPr lang="en-US" altLang="en-US" sz="2800" baseline="-25000" dirty="0"/>
              <a:t>0</a:t>
            </a:r>
            <a:r>
              <a:rPr lang="en-US" altLang="en-US" sz="2800" dirty="0" smtClean="0"/>
              <a:t>) is:</a:t>
            </a:r>
          </a:p>
          <a:p>
            <a:pPr lvl="1"/>
            <a:r>
              <a:rPr lang="en-US" altLang="en-US" sz="2400" dirty="0" smtClean="0"/>
              <a:t>L</a:t>
            </a:r>
            <a:r>
              <a:rPr lang="en-US" altLang="en-US" sz="2400" baseline="-25000" dirty="0" smtClean="0"/>
              <a:t>0</a:t>
            </a:r>
            <a:r>
              <a:rPr lang="en-US" altLang="en-US" sz="2400" dirty="0" smtClean="0"/>
              <a:t>-live (dead) if t can never be fired in any firing sequence</a:t>
            </a:r>
          </a:p>
          <a:p>
            <a:pPr lvl="1"/>
            <a:r>
              <a:rPr lang="en-US" altLang="en-US" sz="2400" dirty="0" smtClean="0"/>
              <a:t>L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-live (potentially </a:t>
            </a:r>
            <a:r>
              <a:rPr lang="en-US" altLang="en-US" sz="2400" dirty="0" err="1" smtClean="0"/>
              <a:t>firable</a:t>
            </a:r>
            <a:r>
              <a:rPr lang="en-US" altLang="en-US" sz="2400" dirty="0" smtClean="0"/>
              <a:t>) if t can be fired at least once in some firing sequence</a:t>
            </a:r>
          </a:p>
          <a:p>
            <a:pPr lvl="1"/>
            <a:r>
              <a:rPr lang="mr-IN" altLang="en-US" sz="2400" dirty="0" smtClean="0"/>
              <a:t>…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L</a:t>
            </a:r>
            <a:r>
              <a:rPr lang="en-US" altLang="en-US" sz="2400" baseline="-25000" dirty="0" smtClean="0"/>
              <a:t>4</a:t>
            </a:r>
            <a:r>
              <a:rPr lang="en-US" altLang="en-US" sz="2400" dirty="0" smtClean="0"/>
              <a:t>-</a:t>
            </a:r>
            <a:r>
              <a:rPr lang="en-US" altLang="en-US" sz="2400" dirty="0"/>
              <a:t>live </a:t>
            </a:r>
            <a:r>
              <a:rPr lang="en-US" altLang="en-US" sz="2400" dirty="0" smtClean="0"/>
              <a:t>(i.e., live) </a:t>
            </a:r>
            <a:r>
              <a:rPr lang="en-US" altLang="en-US" sz="2400" dirty="0"/>
              <a:t>if t </a:t>
            </a:r>
            <a:r>
              <a:rPr lang="en-US" altLang="en-US" sz="2400" dirty="0" smtClean="0"/>
              <a:t>is </a:t>
            </a:r>
            <a:r>
              <a:rPr lang="en-US" altLang="en-US" sz="2400" dirty="0"/>
              <a:t>L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-live </a:t>
            </a:r>
            <a:r>
              <a:rPr lang="en-US" altLang="en-US" sz="2400" dirty="0" smtClean="0"/>
              <a:t>for every marking </a:t>
            </a:r>
            <a:r>
              <a:rPr lang="en-US" sz="2400" dirty="0"/>
              <a:t>M</a:t>
            </a:r>
            <a:r>
              <a:rPr 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∈</a:t>
            </a:r>
            <a:r>
              <a:rPr lang="en-US" altLang="en-US" sz="2400" dirty="0"/>
              <a:t>R(N, M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)</a:t>
            </a:r>
            <a:endParaRPr lang="en-US" sz="2400" dirty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endParaRPr lang="en-US" altLang="en-US" sz="2800" dirty="0" smtClean="0"/>
          </a:p>
          <a:p>
            <a:endParaRPr lang="en-US" alt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919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8E98F7-7073-4844-A276-BCB72483A9F6}" type="slidenum">
              <a:rPr lang="en-US" altLang="en-US" sz="1000"/>
              <a:pPr/>
              <a:t>3</a:t>
            </a:fld>
            <a:endParaRPr lang="en-US" altLang="en-US" sz="10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dirty="0" smtClean="0"/>
              <a:t>Agenda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2456" y="1690255"/>
            <a:ext cx="7251192" cy="4495800"/>
          </a:xfrm>
        </p:spPr>
        <p:txBody>
          <a:bodyPr/>
          <a:lstStyle/>
          <a:p>
            <a:r>
              <a:rPr lang="en-US" altLang="en-US" dirty="0" smtClean="0"/>
              <a:t>What Is Petri Net?</a:t>
            </a:r>
          </a:p>
          <a:p>
            <a:r>
              <a:rPr lang="en-US" altLang="en-US" dirty="0" smtClean="0"/>
              <a:t>Dynamic Behaviors</a:t>
            </a:r>
          </a:p>
          <a:p>
            <a:r>
              <a:rPr lang="en-US" altLang="en-US" dirty="0" smtClean="0"/>
              <a:t>Introductory Modeling Examples</a:t>
            </a:r>
          </a:p>
          <a:p>
            <a:r>
              <a:rPr lang="en-US" altLang="en-US" dirty="0" smtClean="0"/>
              <a:t>Behavioral Properties</a:t>
            </a:r>
          </a:p>
          <a:p>
            <a:r>
              <a:rPr lang="en-US" altLang="en-US" dirty="0" smtClean="0"/>
              <a:t>Analysis Methods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18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Live?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41688"/>
            <a:ext cx="7275513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7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Live?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26" y="1417638"/>
            <a:ext cx="5704737" cy="474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Coverability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marking M is </a:t>
            </a:r>
            <a:r>
              <a:rPr lang="en-US" sz="2800" dirty="0"/>
              <a:t>coverable if exists M’ reachable </a:t>
            </a:r>
            <a:r>
              <a:rPr lang="en-US" sz="2800" dirty="0" smtClean="0"/>
              <a:t>from </a:t>
            </a:r>
            <a:r>
              <a:rPr lang="en-US" sz="2800" dirty="0"/>
              <a:t>M</a:t>
            </a:r>
            <a:r>
              <a:rPr lang="en-US" sz="2800" baseline="-25000" dirty="0"/>
              <a:t>0</a:t>
            </a:r>
            <a:r>
              <a:rPr lang="en-US" sz="2800" dirty="0"/>
              <a:t> </a:t>
            </a:r>
            <a:r>
              <a:rPr lang="en-US" sz="2800" dirty="0" smtClean="0"/>
              <a:t>such that </a:t>
            </a:r>
            <a:r>
              <a:rPr lang="en-US" sz="2800" dirty="0"/>
              <a:t>M’(p)&gt;=M(p) for all places p </a:t>
            </a:r>
          </a:p>
          <a:p>
            <a:endParaRPr lang="en-US" sz="2800" dirty="0" smtClean="0"/>
          </a:p>
          <a:p>
            <a:r>
              <a:rPr lang="en-US" sz="2800" dirty="0" smtClean="0"/>
              <a:t>Let M be the minimum marking needed to enable transition t.</a:t>
            </a:r>
          </a:p>
          <a:p>
            <a:pPr lvl="1"/>
            <a:r>
              <a:rPr lang="en-US" sz="2400" dirty="0" smtClean="0"/>
              <a:t>t is dead </a:t>
            </a:r>
            <a:r>
              <a:rPr lang="en-US" sz="2400" dirty="0"/>
              <a:t>(not L</a:t>
            </a:r>
            <a:r>
              <a:rPr lang="en-US" sz="2400" baseline="-25000" dirty="0"/>
              <a:t>1</a:t>
            </a:r>
            <a:r>
              <a:rPr lang="en-US" sz="2400" dirty="0"/>
              <a:t>-live) </a:t>
            </a:r>
            <a:r>
              <a:rPr lang="en-US" sz="2400" dirty="0" smtClean="0"/>
              <a:t>if and only if M is not coverable</a:t>
            </a:r>
          </a:p>
          <a:p>
            <a:pPr lvl="1"/>
            <a:r>
              <a:rPr lang="en-US" sz="2400" dirty="0"/>
              <a:t>t is </a:t>
            </a:r>
            <a:r>
              <a:rPr lang="en-US" sz="2400" dirty="0" smtClean="0"/>
              <a:t>L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-live if </a:t>
            </a:r>
            <a:r>
              <a:rPr lang="en-US" sz="2400" dirty="0"/>
              <a:t>and only if M is </a:t>
            </a:r>
            <a:r>
              <a:rPr lang="en-US" sz="2400" dirty="0" smtClean="0"/>
              <a:t>coverable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1959-AC27-4038-BABC-F7E8F470FB86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1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662" y="3889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Exercise: Modeling Weekly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953490"/>
            <a:ext cx="7365492" cy="4294909"/>
          </a:xfrm>
        </p:spPr>
        <p:txBody>
          <a:bodyPr>
            <a:normAutofit/>
          </a:bodyPr>
          <a:lstStyle/>
          <a:p>
            <a:r>
              <a:rPr lang="en-US" dirty="0" smtClean="0"/>
              <a:t>Modeling your weekly activities</a:t>
            </a:r>
          </a:p>
          <a:p>
            <a:pPr lvl="1"/>
            <a:r>
              <a:rPr lang="en-US" dirty="0" smtClean="0"/>
              <a:t>breakfast, lunch, dinner, classes, research tasks, meetings, …</a:t>
            </a:r>
          </a:p>
          <a:p>
            <a:r>
              <a:rPr lang="en-US" dirty="0" smtClean="0"/>
              <a:t>Analysis</a:t>
            </a:r>
          </a:p>
          <a:p>
            <a:pPr lvl="1"/>
            <a:r>
              <a:rPr lang="en-US" altLang="en-US" dirty="0" smtClean="0"/>
              <a:t>Are all activities reachable?</a:t>
            </a:r>
            <a:endParaRPr lang="en-US" altLang="en-US" dirty="0"/>
          </a:p>
          <a:p>
            <a:pPr lvl="1"/>
            <a:r>
              <a:rPr lang="en-US" altLang="en-US" dirty="0" smtClean="0"/>
              <a:t>Is it bounded?</a:t>
            </a:r>
            <a:endParaRPr lang="en-US" altLang="en-US" dirty="0"/>
          </a:p>
          <a:p>
            <a:pPr lvl="1"/>
            <a:r>
              <a:rPr lang="en-US" altLang="en-US" dirty="0" smtClean="0"/>
              <a:t>Is it live?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41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Coverability</a:t>
            </a:r>
            <a:r>
              <a:rPr lang="en-US" dirty="0" smtClean="0"/>
              <a:t> Tree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Incidence Matrix and State Equation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Reduction Rules for Analysis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 Checking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Many other analysis methods for specific problems such as deadlock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1959-AC27-4038-BABC-F7E8F470FB86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7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274" y="252943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err="1"/>
              <a:t>Coverability</a:t>
            </a:r>
            <a:r>
              <a:rPr lang="en-US" dirty="0"/>
              <a:t>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Represent </a:t>
            </a:r>
            <a:r>
              <a:rPr lang="en-US" sz="2800" i="1" dirty="0">
                <a:solidFill>
                  <a:srgbClr val="000090"/>
                </a:solidFill>
              </a:rPr>
              <a:t>all possible </a:t>
            </a:r>
            <a:r>
              <a:rPr lang="en-US" sz="2800" i="1" dirty="0" smtClean="0">
                <a:solidFill>
                  <a:srgbClr val="000090"/>
                </a:solidFill>
              </a:rPr>
              <a:t>reachable </a:t>
            </a:r>
            <a:r>
              <a:rPr lang="en-US" sz="2800" dirty="0" smtClean="0"/>
              <a:t>markings </a:t>
            </a:r>
          </a:p>
          <a:p>
            <a:pPr lvl="1"/>
            <a:r>
              <a:rPr lang="en-US" sz="2400" dirty="0" smtClean="0"/>
              <a:t>Root </a:t>
            </a:r>
            <a:r>
              <a:rPr lang="en-US" sz="2400" dirty="0"/>
              <a:t>= M</a:t>
            </a:r>
            <a:r>
              <a:rPr lang="en-US" sz="2400" baseline="-25000" dirty="0"/>
              <a:t>0</a:t>
            </a:r>
            <a:r>
              <a:rPr lang="en-US" sz="2400" dirty="0"/>
              <a:t> </a:t>
            </a:r>
          </a:p>
          <a:p>
            <a:pPr lvl="1"/>
            <a:r>
              <a:rPr lang="en-US" sz="2400" dirty="0" smtClean="0"/>
              <a:t>Nodes </a:t>
            </a:r>
            <a:r>
              <a:rPr lang="en-US" sz="2400" dirty="0"/>
              <a:t>= markings reachable from M</a:t>
            </a:r>
            <a:r>
              <a:rPr lang="en-US" sz="2400" baseline="-25000" dirty="0"/>
              <a:t>0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Arcs </a:t>
            </a:r>
            <a:r>
              <a:rPr lang="en-US" sz="2400" dirty="0"/>
              <a:t>= transition firings 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net is unbounded, then tree is kept finite by introducing </a:t>
            </a:r>
            <a:r>
              <a:rPr lang="en-US" sz="2800" dirty="0" err="1" smtClean="0"/>
              <a:t>ω</a:t>
            </a:r>
            <a:r>
              <a:rPr lang="en-US" sz="2800" dirty="0" smtClean="0"/>
              <a:t> (infinity)</a:t>
            </a:r>
          </a:p>
          <a:p>
            <a:pPr lvl="1"/>
            <a:r>
              <a:rPr lang="en-US" sz="2400" dirty="0" smtClean="0"/>
              <a:t>ω&gt; n (any integer) </a:t>
            </a:r>
          </a:p>
          <a:p>
            <a:pPr lvl="1"/>
            <a:r>
              <a:rPr lang="en-US" sz="2400" dirty="0" smtClean="0"/>
              <a:t>ω + n = ω</a:t>
            </a:r>
          </a:p>
          <a:p>
            <a:pPr lvl="1"/>
            <a:r>
              <a:rPr lang="en-US" sz="2400" dirty="0"/>
              <a:t>ω</a:t>
            </a:r>
            <a:r>
              <a:rPr lang="en-US" sz="2400" dirty="0" smtClean="0"/>
              <a:t>- n = ω</a:t>
            </a:r>
          </a:p>
          <a:p>
            <a:pPr lvl="1"/>
            <a:r>
              <a:rPr lang="en-US" sz="2400" dirty="0" err="1" smtClean="0"/>
              <a:t>ω≥ω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0301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2973"/>
            <a:ext cx="7790688" cy="1009471"/>
          </a:xfrm>
        </p:spPr>
        <p:txBody>
          <a:bodyPr>
            <a:normAutofit/>
          </a:bodyPr>
          <a:lstStyle/>
          <a:p>
            <a:r>
              <a:rPr lang="en-US" dirty="0" smtClean="0"/>
              <a:t>Constructing </a:t>
            </a:r>
            <a:r>
              <a:rPr lang="en-US" dirty="0" err="1" smtClean="0"/>
              <a:t>Coverability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072444"/>
            <a:ext cx="7917688" cy="517595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S1. Label M0 as the root and tag it “new”</a:t>
            </a:r>
          </a:p>
          <a:p>
            <a:r>
              <a:rPr lang="en-US" sz="2800" dirty="0" smtClean="0"/>
              <a:t>S2. While new markings exist, do:</a:t>
            </a:r>
          </a:p>
          <a:p>
            <a:pPr lvl="1"/>
            <a:r>
              <a:rPr lang="en-US" sz="2400" dirty="0" smtClean="0"/>
              <a:t>S2.1 Select a new marking M</a:t>
            </a:r>
          </a:p>
          <a:p>
            <a:pPr lvl="1"/>
            <a:r>
              <a:rPr lang="en-US" sz="2400" dirty="0" smtClean="0"/>
              <a:t>S2.2 If M is identical to a marking on the path from M0 to M, then tag it “old” and go to another new marking </a:t>
            </a:r>
          </a:p>
          <a:p>
            <a:pPr lvl="1"/>
            <a:r>
              <a:rPr lang="en-US" sz="2400" dirty="0" smtClean="0"/>
              <a:t>S2.3 If no transition is enabled at M, tag it “dead-end”</a:t>
            </a:r>
          </a:p>
          <a:p>
            <a:pPr lvl="1"/>
            <a:r>
              <a:rPr lang="en-US" sz="2400" dirty="0" smtClean="0"/>
              <a:t>S2.4 For each transition t enabled at M, do</a:t>
            </a:r>
          </a:p>
          <a:p>
            <a:pPr lvl="2"/>
            <a:r>
              <a:rPr lang="en-US" sz="2000" dirty="0" smtClean="0"/>
              <a:t>S2.4.1 Obtain the marking </a:t>
            </a:r>
            <a:r>
              <a:rPr lang="en-US" sz="2000" dirty="0"/>
              <a:t>M’ </a:t>
            </a:r>
            <a:r>
              <a:rPr lang="en-US" sz="2000" dirty="0" smtClean="0"/>
              <a:t>that results from firing t at M</a:t>
            </a:r>
          </a:p>
          <a:p>
            <a:pPr lvl="2"/>
            <a:r>
              <a:rPr lang="en-US" sz="2000" dirty="0" smtClean="0"/>
              <a:t>S2.4.2 On the path from the root to M if there exists a marking M’’ such that M’(p)</a:t>
            </a:r>
            <a:r>
              <a:rPr lang="en-US" sz="2000" dirty="0" smtClean="0">
                <a:sym typeface="Symbol" panose="05050102010706020507" pitchFamily="18" charset="2"/>
              </a:rPr>
              <a:t>&gt;=M’’(p) for each place p and </a:t>
            </a:r>
            <a:r>
              <a:rPr lang="en-US" sz="2000" dirty="0"/>
              <a:t>M</a:t>
            </a:r>
            <a:r>
              <a:rPr lang="en-US" sz="2000" dirty="0" smtClean="0"/>
              <a:t>’ &lt;&gt;</a:t>
            </a:r>
            <a:r>
              <a:rPr lang="en-US" sz="2000" dirty="0" smtClean="0">
                <a:sym typeface="Symbol" panose="05050102010706020507" pitchFamily="18" charset="2"/>
              </a:rPr>
              <a:t>M’’, i.e., </a:t>
            </a:r>
            <a:r>
              <a:rPr lang="en-US" sz="2000" dirty="0"/>
              <a:t>M</a:t>
            </a:r>
            <a:r>
              <a:rPr lang="en-US" sz="2000" dirty="0" smtClean="0"/>
              <a:t>’’ is coverable, then replace </a:t>
            </a:r>
            <a:r>
              <a:rPr lang="en-US" sz="2000" dirty="0"/>
              <a:t>M’(p</a:t>
            </a:r>
            <a:r>
              <a:rPr lang="en-US" sz="2000" dirty="0" smtClean="0"/>
              <a:t>) by ω for each p such that </a:t>
            </a:r>
            <a:r>
              <a:rPr lang="en-US" sz="2000" dirty="0"/>
              <a:t>M’(p</a:t>
            </a:r>
            <a:r>
              <a:rPr lang="en-US" sz="2000" dirty="0" smtClean="0"/>
              <a:t>)</a:t>
            </a:r>
            <a:r>
              <a:rPr lang="en-US" sz="2000" dirty="0" smtClean="0">
                <a:sym typeface="Symbol" panose="05050102010706020507" pitchFamily="18" charset="2"/>
              </a:rPr>
              <a:t>&gt;M</a:t>
            </a:r>
            <a:r>
              <a:rPr lang="en-US" sz="2000" dirty="0">
                <a:sym typeface="Symbol" panose="05050102010706020507" pitchFamily="18" charset="2"/>
              </a:rPr>
              <a:t>’’(p) </a:t>
            </a:r>
            <a:endParaRPr lang="en-US" sz="2000" dirty="0" smtClean="0"/>
          </a:p>
          <a:p>
            <a:pPr lvl="2"/>
            <a:r>
              <a:rPr lang="en-US" sz="2000" dirty="0" smtClean="0"/>
              <a:t>S2.4.3 Introduce M’ as a node, draw an arc with label t from M to M’, and tag M’  “new”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1154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Coverability</a:t>
            </a:r>
            <a:r>
              <a:rPr lang="en-US" dirty="0" smtClean="0"/>
              <a:t> Tree: Example -1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78" y="1530527"/>
            <a:ext cx="3409260" cy="3154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277" y="3706989"/>
            <a:ext cx="4741903" cy="28984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06378" y="3908778"/>
            <a:ext cx="1824635" cy="46566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41577" y="4064168"/>
            <a:ext cx="1792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M’=(110), which covers M’’=M0=(100)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39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661" y="2446070"/>
            <a:ext cx="4710116" cy="3715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Coverability</a:t>
            </a:r>
            <a:r>
              <a:rPr lang="en-US" dirty="0"/>
              <a:t> Tree: Example </a:t>
            </a:r>
            <a:r>
              <a:rPr lang="en-US" dirty="0" smtClean="0"/>
              <a:t>-2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78" y="1530527"/>
            <a:ext cx="3409260" cy="31543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83141" y="3760082"/>
            <a:ext cx="1824635" cy="61436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5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148" y="3301996"/>
            <a:ext cx="5083004" cy="2939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Coverability</a:t>
            </a:r>
            <a:r>
              <a:rPr lang="en-US" dirty="0"/>
              <a:t> Tree: Example </a:t>
            </a:r>
            <a:r>
              <a:rPr lang="en-US" dirty="0" smtClean="0"/>
              <a:t>-3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78" y="1530527"/>
            <a:ext cx="3409260" cy="31543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48147" y="4352744"/>
            <a:ext cx="1641186" cy="47325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2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Mathematically </a:t>
            </a:r>
            <a:r>
              <a:rPr lang="en-US" dirty="0"/>
              <a:t>based techniques for the </a:t>
            </a:r>
            <a:r>
              <a:rPr lang="en-US" dirty="0" smtClean="0"/>
              <a:t>specification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verification of software and hardware </a:t>
            </a:r>
            <a:r>
              <a:rPr lang="en-US" dirty="0" smtClean="0"/>
              <a:t>systems</a:t>
            </a:r>
            <a:endParaRPr lang="en-US" dirty="0"/>
          </a:p>
          <a:p>
            <a:r>
              <a:rPr lang="en-US" dirty="0" smtClean="0"/>
              <a:t>Application </a:t>
            </a:r>
            <a:r>
              <a:rPr lang="en-US" dirty="0"/>
              <a:t>of </a:t>
            </a:r>
            <a:r>
              <a:rPr lang="en-US" dirty="0" smtClean="0"/>
              <a:t>a variety of theoretical CS to specification and </a:t>
            </a:r>
            <a:r>
              <a:rPr lang="en-US" dirty="0"/>
              <a:t>verification</a:t>
            </a:r>
            <a:endParaRPr lang="en-US" dirty="0" smtClean="0"/>
          </a:p>
          <a:p>
            <a:pPr lvl="1"/>
            <a:r>
              <a:rPr lang="en-US" dirty="0" smtClean="0"/>
              <a:t>Logic </a:t>
            </a:r>
            <a:r>
              <a:rPr lang="en-US" dirty="0"/>
              <a:t>calculi, </a:t>
            </a:r>
            <a:endParaRPr lang="en-US" dirty="0" smtClean="0"/>
          </a:p>
          <a:p>
            <a:pPr lvl="1"/>
            <a:r>
              <a:rPr lang="en-US" dirty="0" smtClean="0"/>
              <a:t>Formal </a:t>
            </a:r>
            <a:r>
              <a:rPr lang="en-US" dirty="0"/>
              <a:t>languages, automata </a:t>
            </a:r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Program semantics</a:t>
            </a:r>
          </a:p>
          <a:p>
            <a:pPr lvl="1"/>
            <a:r>
              <a:rPr lang="en-US" dirty="0" smtClean="0"/>
              <a:t>Algebraic </a:t>
            </a:r>
            <a:r>
              <a:rPr lang="en-US" dirty="0"/>
              <a:t>data </a:t>
            </a:r>
            <a:r>
              <a:rPr lang="en-US" dirty="0" smtClean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865077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Coverability</a:t>
            </a:r>
            <a:r>
              <a:rPr lang="en-US" dirty="0"/>
              <a:t> Tree: Example </a:t>
            </a:r>
            <a:r>
              <a:rPr lang="en-US" dirty="0" smtClean="0"/>
              <a:t>-4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8" y="1530527"/>
            <a:ext cx="3409260" cy="3154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667" y="2413290"/>
            <a:ext cx="4529666" cy="41780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67111" y="4479748"/>
            <a:ext cx="1453443" cy="47325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6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Coverability</a:t>
            </a:r>
            <a:r>
              <a:rPr lang="en-US" dirty="0"/>
              <a:t> Tree: Example </a:t>
            </a:r>
            <a:r>
              <a:rPr lang="en-US" dirty="0" smtClean="0"/>
              <a:t>-5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74" y="1735667"/>
            <a:ext cx="3902728" cy="3599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826" y="2116667"/>
            <a:ext cx="3619174" cy="28081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2222" y="5639389"/>
            <a:ext cx="2641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Coverability</a:t>
            </a:r>
            <a:r>
              <a:rPr lang="en-US" sz="2800" dirty="0" smtClean="0"/>
              <a:t> tree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937955" y="5620222"/>
            <a:ext cx="284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Coverability</a:t>
            </a:r>
            <a:r>
              <a:rPr lang="en-US" sz="2800" dirty="0" smtClean="0"/>
              <a:t> graph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9616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Coverability</a:t>
            </a:r>
            <a:r>
              <a:rPr lang="en-US" dirty="0" smtClean="0"/>
              <a:t> Tree Exercise 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41688"/>
            <a:ext cx="7275513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57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</a:t>
            </a:r>
            <a:r>
              <a:rPr lang="en-US" dirty="0" err="1" smtClean="0"/>
              <a:t>Coverability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832" y="1461911"/>
            <a:ext cx="749808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</a:t>
            </a:r>
            <a:r>
              <a:rPr lang="en-US" sz="2800" dirty="0"/>
              <a:t>PN is bounded </a:t>
            </a:r>
            <a:r>
              <a:rPr lang="en-US" sz="2800" dirty="0" smtClean="0"/>
              <a:t>if and only if (</a:t>
            </a:r>
            <a:r>
              <a:rPr lang="en-US" sz="2800" dirty="0" err="1" smtClean="0"/>
              <a:t>iff</a:t>
            </a:r>
            <a:r>
              <a:rPr lang="en-US" sz="2800" dirty="0" smtClean="0"/>
              <a:t>) </a:t>
            </a:r>
            <a:r>
              <a:rPr lang="en-US" sz="2800" dirty="0" err="1"/>
              <a:t>ω</a:t>
            </a:r>
            <a:r>
              <a:rPr lang="en-US" sz="2800" dirty="0"/>
              <a:t> doesn’t appear in any node </a:t>
            </a:r>
          </a:p>
          <a:p>
            <a:pPr lvl="1"/>
            <a:r>
              <a:rPr lang="en-US" sz="2400" dirty="0" err="1" smtClean="0"/>
              <a:t>Coverability</a:t>
            </a:r>
            <a:r>
              <a:rPr lang="en-US" sz="2400" dirty="0" smtClean="0"/>
              <a:t> </a:t>
            </a:r>
            <a:r>
              <a:rPr lang="en-US" sz="2400" dirty="0"/>
              <a:t>tree is called reachability </a:t>
            </a:r>
            <a:r>
              <a:rPr lang="en-US" sz="2400" dirty="0" smtClean="0"/>
              <a:t>tree, containing </a:t>
            </a:r>
            <a:r>
              <a:rPr lang="en-US" sz="2400" dirty="0"/>
              <a:t>all possible reachable </a:t>
            </a:r>
            <a:r>
              <a:rPr lang="en-US" sz="2400" dirty="0" smtClean="0"/>
              <a:t>markings</a:t>
            </a:r>
          </a:p>
          <a:p>
            <a:pPr lvl="1"/>
            <a:r>
              <a:rPr lang="en-US" altLang="en-US" sz="2400" dirty="0" smtClean="0"/>
              <a:t>Can solve all reachability, </a:t>
            </a:r>
            <a:r>
              <a:rPr lang="en-US" altLang="en-US" sz="2400" dirty="0" err="1" smtClean="0"/>
              <a:t>boundedness</a:t>
            </a:r>
            <a:r>
              <a:rPr lang="en-US" altLang="en-US" sz="2400" dirty="0" smtClean="0"/>
              <a:t>, and </a:t>
            </a:r>
            <a:r>
              <a:rPr lang="en-US" altLang="en-US" sz="2400" dirty="0" err="1" smtClean="0"/>
              <a:t>liveness</a:t>
            </a:r>
            <a:r>
              <a:rPr lang="en-US" altLang="en-US" sz="2400" dirty="0" smtClean="0"/>
              <a:t> problems. </a:t>
            </a:r>
            <a:endParaRPr lang="en-US" sz="20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PN is safe </a:t>
            </a:r>
            <a:r>
              <a:rPr lang="en-US" sz="2800" dirty="0" err="1"/>
              <a:t>iff</a:t>
            </a:r>
            <a:r>
              <a:rPr lang="en-US" sz="2800" dirty="0"/>
              <a:t> only 0’s </a:t>
            </a:r>
            <a:r>
              <a:rPr lang="en-US" sz="2800" dirty="0" smtClean="0"/>
              <a:t>and1</a:t>
            </a:r>
            <a:r>
              <a:rPr lang="en-US" sz="2800" dirty="0"/>
              <a:t>’s appear in nodes </a:t>
            </a:r>
          </a:p>
          <a:p>
            <a:r>
              <a:rPr lang="en-US" sz="2800" dirty="0"/>
              <a:t>A transition is dead </a:t>
            </a:r>
            <a:r>
              <a:rPr lang="en-US" sz="2800" dirty="0" err="1"/>
              <a:t>iff</a:t>
            </a:r>
            <a:r>
              <a:rPr lang="en-US" sz="2800" dirty="0"/>
              <a:t> it doesn’t appear in any </a:t>
            </a:r>
            <a:r>
              <a:rPr lang="en-US" sz="2800" dirty="0" smtClean="0"/>
              <a:t>arc. </a:t>
            </a:r>
            <a:endParaRPr lang="en-US" sz="2800" dirty="0"/>
          </a:p>
          <a:p>
            <a:r>
              <a:rPr lang="en-US" sz="2800" dirty="0"/>
              <a:t>If M is reachable form M</a:t>
            </a:r>
            <a:r>
              <a:rPr lang="en-US" sz="2800" baseline="-25000" dirty="0"/>
              <a:t>0</a:t>
            </a:r>
            <a:r>
              <a:rPr lang="en-US" sz="2800" dirty="0"/>
              <a:t>, then exists a node M’ that covers </a:t>
            </a:r>
            <a:r>
              <a:rPr lang="en-US" sz="2800" dirty="0" smtClean="0"/>
              <a:t>M.  </a:t>
            </a:r>
          </a:p>
        </p:txBody>
      </p:sp>
    </p:spTree>
    <p:extLst>
      <p:ext uri="{BB962C8B-B14F-4D97-AF65-F5344CB8AC3E}">
        <p14:creationId xmlns:p14="http://schemas.microsoft.com/office/powerpoint/2010/main" val="1343420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Using </a:t>
            </a:r>
            <a:r>
              <a:rPr lang="en-US" dirty="0" err="1" smtClean="0"/>
              <a:t>Coverability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322694"/>
          </a:xfrm>
        </p:spPr>
        <p:txBody>
          <a:bodyPr/>
          <a:lstStyle/>
          <a:p>
            <a:r>
              <a:rPr lang="en-US" dirty="0" smtClean="0"/>
              <a:t>Is this net bounded?</a:t>
            </a:r>
          </a:p>
          <a:p>
            <a:r>
              <a:rPr lang="en-US" dirty="0" smtClean="0"/>
              <a:t>It this net safe?</a:t>
            </a:r>
          </a:p>
          <a:p>
            <a:r>
              <a:rPr lang="en-US" dirty="0" smtClean="0"/>
              <a:t>It this net live?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740" y="1417638"/>
            <a:ext cx="3409260" cy="3154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968" y="3360370"/>
            <a:ext cx="3532580" cy="32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519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Exercise</a:t>
            </a:r>
            <a:r>
              <a:rPr lang="en-US" dirty="0"/>
              <a:t>: </a:t>
            </a:r>
            <a:r>
              <a:rPr lang="en-US" dirty="0" err="1" smtClean="0"/>
              <a:t>Coverability</a:t>
            </a:r>
            <a:r>
              <a:rPr lang="en-US" dirty="0" smtClean="0"/>
              <a:t> </a:t>
            </a:r>
            <a:r>
              <a:rPr lang="en-US" dirty="0"/>
              <a:t>Tree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322694"/>
          </a:xfrm>
        </p:spPr>
        <p:txBody>
          <a:bodyPr/>
          <a:lstStyle/>
          <a:p>
            <a:r>
              <a:rPr lang="en-US" dirty="0" smtClean="0"/>
              <a:t>Is this net bounded?</a:t>
            </a:r>
          </a:p>
          <a:p>
            <a:r>
              <a:rPr lang="en-US" dirty="0" smtClean="0"/>
              <a:t>It this net safe?</a:t>
            </a:r>
          </a:p>
          <a:p>
            <a:r>
              <a:rPr lang="en-US" dirty="0" smtClean="0"/>
              <a:t>It this net live?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679" y="3241301"/>
            <a:ext cx="5888039" cy="304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38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Petri Nets: History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174173" y="1447800"/>
            <a:ext cx="7759515" cy="4800600"/>
          </a:xfrm>
        </p:spPr>
        <p:txBody>
          <a:bodyPr>
            <a:normAutofit lnSpcReduction="10000"/>
          </a:bodyPr>
          <a:lstStyle/>
          <a:p>
            <a:r>
              <a:rPr lang="en-US" altLang="en-US" sz="2400" b="1" dirty="0" smtClean="0"/>
              <a:t>1962</a:t>
            </a:r>
            <a:r>
              <a:rPr lang="en-US" altLang="en-US" sz="2400" dirty="0" smtClean="0"/>
              <a:t>: C.A. Petri’s dissertation (U. Darmstadt, W. Germany) </a:t>
            </a:r>
          </a:p>
          <a:p>
            <a:r>
              <a:rPr lang="en-US" altLang="en-US" sz="2400" b="1" dirty="0" smtClean="0"/>
              <a:t>1970</a:t>
            </a:r>
            <a:r>
              <a:rPr lang="en-US" altLang="en-US" sz="2400" dirty="0" smtClean="0"/>
              <a:t>: Project MAC Conf. on Concurrent Systems and Parallel Computation (MIT, USA) </a:t>
            </a:r>
          </a:p>
          <a:p>
            <a:r>
              <a:rPr lang="en-US" altLang="en-US" sz="2400" b="1" dirty="0" smtClean="0"/>
              <a:t>1975</a:t>
            </a:r>
            <a:r>
              <a:rPr lang="en-US" altLang="en-US" sz="2400" dirty="0" smtClean="0"/>
              <a:t>: Conf. on Petri Nets and related Methods (MIT, USA) </a:t>
            </a:r>
          </a:p>
          <a:p>
            <a:r>
              <a:rPr lang="en-US" altLang="en-US" sz="2400" b="1" dirty="0" smtClean="0"/>
              <a:t>1979</a:t>
            </a:r>
            <a:r>
              <a:rPr lang="en-US" altLang="en-US" sz="2400" dirty="0" smtClean="0"/>
              <a:t>: Course on General Net Theory of Processes and Systems (Hamburg, W. Germany) </a:t>
            </a:r>
          </a:p>
          <a:p>
            <a:r>
              <a:rPr lang="en-US" altLang="en-US" sz="2400" b="1" dirty="0" smtClean="0"/>
              <a:t>1980</a:t>
            </a:r>
            <a:r>
              <a:rPr lang="en-US" altLang="en-US" sz="2400" dirty="0" smtClean="0"/>
              <a:t>: First European Workshop on Applications and Theory of Petri Nets (Strasbourg, France) </a:t>
            </a:r>
          </a:p>
          <a:p>
            <a:r>
              <a:rPr lang="en-US" altLang="en-US" sz="2400" b="1" dirty="0" smtClean="0"/>
              <a:t>1985</a:t>
            </a:r>
            <a:r>
              <a:rPr lang="en-US" altLang="en-US" sz="2400" dirty="0" smtClean="0"/>
              <a:t>: First International Workshop on Timed Petri Nets (Torino, Italy) 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CA5861-F310-4071-9F55-9C91CD831CE7}" type="slidenum">
              <a:rPr lang="en-US" altLang="en-US" sz="1000"/>
              <a:pPr/>
              <a:t>5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71530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336548" y="337417"/>
            <a:ext cx="7505700" cy="94066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Petri Nets as a Formal Method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205345" y="1447800"/>
            <a:ext cx="7502237" cy="48006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Concurrent, asynchronous, distributed, parallel, </a:t>
            </a:r>
          </a:p>
          <a:p>
            <a:pPr lvl="1"/>
            <a:r>
              <a:rPr lang="en-US" altLang="en-US" sz="2400" dirty="0" smtClean="0"/>
              <a:t>Nondeterministic and/or stochastic systems </a:t>
            </a:r>
          </a:p>
          <a:p>
            <a:r>
              <a:rPr lang="en-US" altLang="en-US" sz="2800" dirty="0" smtClean="0"/>
              <a:t>Graphical tool</a:t>
            </a:r>
          </a:p>
          <a:p>
            <a:pPr lvl="1"/>
            <a:r>
              <a:rPr lang="en-US" altLang="en-US" sz="2400" dirty="0" smtClean="0"/>
              <a:t>Visual communication aid </a:t>
            </a:r>
          </a:p>
          <a:p>
            <a:r>
              <a:rPr lang="en-US" altLang="en-US" sz="2800" dirty="0" smtClean="0"/>
              <a:t>Mathematical tool</a:t>
            </a:r>
          </a:p>
          <a:p>
            <a:pPr lvl="1"/>
            <a:r>
              <a:rPr lang="en-US" altLang="en-US" sz="2400" dirty="0" smtClean="0"/>
              <a:t>State equations, algebraic equations, </a:t>
            </a:r>
          </a:p>
          <a:p>
            <a:r>
              <a:rPr lang="en-US" altLang="en-US" sz="2800" dirty="0" smtClean="0"/>
              <a:t>Communication between theoreticians and practitioners </a:t>
            </a:r>
          </a:p>
          <a:p>
            <a:endParaRPr lang="en-US" altLang="en-US" sz="2800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BF1838C-F462-41E0-917A-F41A74AF1FEE}" type="slidenum">
              <a:rPr lang="en-US" altLang="en-US" sz="1000"/>
              <a:pPr/>
              <a:t>6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27224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435608" y="97993"/>
            <a:ext cx="7498080" cy="993053"/>
          </a:xfrm>
        </p:spPr>
        <p:txBody>
          <a:bodyPr/>
          <a:lstStyle/>
          <a:p>
            <a:r>
              <a:rPr lang="en-US" altLang="en-US" dirty="0" smtClean="0"/>
              <a:t>Petri Nets: Applications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1435608" y="1288473"/>
            <a:ext cx="7498080" cy="5255202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Communication protocols</a:t>
            </a:r>
          </a:p>
          <a:p>
            <a:r>
              <a:rPr lang="en-US" altLang="en-US" sz="2400" dirty="0"/>
              <a:t>Distributed, concurrent and parallel programs </a:t>
            </a:r>
          </a:p>
          <a:p>
            <a:r>
              <a:rPr lang="en-US" altLang="en-US" sz="2400" dirty="0" smtClean="0"/>
              <a:t>Performance evaluation</a:t>
            </a:r>
          </a:p>
          <a:p>
            <a:r>
              <a:rPr lang="en-US" altLang="en-US" sz="2400" dirty="0" smtClean="0"/>
              <a:t>Industrial control systems</a:t>
            </a:r>
          </a:p>
          <a:p>
            <a:r>
              <a:rPr lang="en-US" altLang="en-US" sz="2400" dirty="0" smtClean="0"/>
              <a:t>Discrete events systems</a:t>
            </a:r>
          </a:p>
          <a:p>
            <a:r>
              <a:rPr lang="en-US" altLang="en-US" sz="2400" dirty="0" smtClean="0"/>
              <a:t>Multiprocessor memory systems </a:t>
            </a:r>
          </a:p>
          <a:p>
            <a:r>
              <a:rPr lang="en-US" altLang="en-US" sz="2400" dirty="0" smtClean="0"/>
              <a:t>Dataflow computing systems</a:t>
            </a:r>
          </a:p>
          <a:p>
            <a:r>
              <a:rPr lang="en-US" altLang="en-US" sz="2400" dirty="0" smtClean="0"/>
              <a:t>Fault-tolerant systems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Model-based testing</a:t>
            </a:r>
          </a:p>
          <a:p>
            <a:r>
              <a:rPr lang="en-US" altLang="en-US" sz="2400" dirty="0" smtClean="0"/>
              <a:t>Threat modeling</a:t>
            </a:r>
          </a:p>
          <a:p>
            <a:r>
              <a:rPr lang="mr-IN" altLang="en-US" sz="2400" dirty="0" smtClean="0"/>
              <a:t>…</a:t>
            </a:r>
            <a:endParaRPr lang="en-US" altLang="en-US" sz="2400" dirty="0" smtClean="0">
              <a:latin typeface="Wingdings" panose="05000000000000000000" pitchFamily="2" charset="2"/>
            </a:endParaRPr>
          </a:p>
          <a:p>
            <a:endParaRPr lang="en-US" altLang="en-US" sz="2400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6FA643-4F63-4E91-A121-6C0DB43AA0F3}" type="slidenum">
              <a:rPr lang="en-US" altLang="en-US" sz="1000"/>
              <a:pPr/>
              <a:t>7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42208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72768" y="97992"/>
            <a:ext cx="7498080" cy="1143000"/>
          </a:xfrm>
        </p:spPr>
        <p:txBody>
          <a:bodyPr/>
          <a:lstStyle/>
          <a:p>
            <a:r>
              <a:rPr lang="en-US" altLang="en-US" dirty="0" smtClean="0"/>
              <a:t>Informal Definition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371600" y="1144372"/>
            <a:ext cx="7315200" cy="3413413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Directed, weighted, bipartite graph </a:t>
            </a:r>
          </a:p>
          <a:p>
            <a:pPr lvl="1"/>
            <a:r>
              <a:rPr lang="en-US" altLang="en-US" sz="2400" dirty="0" smtClean="0"/>
              <a:t>Places</a:t>
            </a:r>
          </a:p>
          <a:p>
            <a:pPr lvl="1"/>
            <a:r>
              <a:rPr lang="en-US" altLang="en-US" sz="2400" dirty="0" smtClean="0"/>
              <a:t>Transitions </a:t>
            </a:r>
          </a:p>
          <a:p>
            <a:pPr lvl="1"/>
            <a:r>
              <a:rPr lang="en-US" altLang="en-US" sz="2400" dirty="0" smtClean="0"/>
              <a:t>Arcs (places to transitions or transitions to places) </a:t>
            </a:r>
          </a:p>
          <a:p>
            <a:pPr lvl="1"/>
            <a:r>
              <a:rPr lang="en-US" altLang="en-US" sz="2400" dirty="0" smtClean="0"/>
              <a:t>Weights associated with all arcs (default is 1)</a:t>
            </a:r>
          </a:p>
          <a:p>
            <a:r>
              <a:rPr lang="en-US" altLang="en-US" sz="2800" dirty="0" smtClean="0"/>
              <a:t>Initial marking</a:t>
            </a:r>
          </a:p>
          <a:p>
            <a:pPr lvl="1"/>
            <a:r>
              <a:rPr lang="en-US" altLang="en-US" sz="2400" dirty="0" smtClean="0"/>
              <a:t>Assigns a non-negative integer to each place </a:t>
            </a:r>
          </a:p>
          <a:p>
            <a:endParaRPr lang="en-US" altLang="en-US" sz="2800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397019-0C77-48C5-A472-91494ED5014A}" type="slidenum">
              <a:rPr lang="en-US" altLang="en-US" sz="1000"/>
              <a:pPr/>
              <a:t>8</a:t>
            </a:fld>
            <a:endParaRPr lang="en-US" altLang="en-US" sz="1000"/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48" y="4568788"/>
            <a:ext cx="4114800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98" y="5066055"/>
            <a:ext cx="3341787" cy="63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8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435608" y="108383"/>
            <a:ext cx="7498080" cy="961880"/>
          </a:xfrm>
        </p:spPr>
        <p:txBody>
          <a:bodyPr/>
          <a:lstStyle/>
          <a:p>
            <a:r>
              <a:rPr lang="en-US" altLang="en-US" dirty="0" smtClean="0"/>
              <a:t>Formal Definition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199445" y="1070263"/>
            <a:ext cx="7528920" cy="5235287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A Petri net is a 5-tuple, PN= (P, T, F, W, M</a:t>
            </a:r>
            <a:r>
              <a:rPr lang="en-US" altLang="en-US" sz="2800" baseline="-25000" dirty="0" smtClean="0"/>
              <a:t>0</a:t>
            </a:r>
            <a:r>
              <a:rPr lang="en-US" altLang="en-US" sz="2800" dirty="0" smtClean="0"/>
              <a:t>)</a:t>
            </a:r>
          </a:p>
          <a:p>
            <a:pPr lvl="1"/>
            <a:r>
              <a:rPr lang="en-US" altLang="en-US" sz="2400" dirty="0" smtClean="0"/>
              <a:t>P = {p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p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, </a:t>
            </a:r>
            <a:r>
              <a:rPr lang="mr-IN" altLang="en-US" sz="2400" dirty="0" smtClean="0"/>
              <a:t>…</a:t>
            </a:r>
            <a:r>
              <a:rPr lang="en-US" altLang="en-US" sz="2400" dirty="0" smtClean="0"/>
              <a:t>, p</a:t>
            </a:r>
            <a:r>
              <a:rPr lang="en-US" altLang="en-US" sz="2400" baseline="-25000" dirty="0" smtClean="0"/>
              <a:t>m</a:t>
            </a:r>
            <a:r>
              <a:rPr lang="en-US" altLang="en-US" sz="2400" dirty="0" smtClean="0"/>
              <a:t>} is a finite set of places</a:t>
            </a:r>
          </a:p>
          <a:p>
            <a:pPr lvl="1"/>
            <a:r>
              <a:rPr lang="en-US" altLang="en-US" sz="2400" dirty="0" smtClean="0"/>
              <a:t>T = {t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t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, </a:t>
            </a:r>
            <a:r>
              <a:rPr lang="mr-IN" altLang="en-US" sz="2400" dirty="0" smtClean="0"/>
              <a:t>…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t</a:t>
            </a:r>
            <a:r>
              <a:rPr lang="en-US" altLang="en-US" sz="2400" baseline="-25000" dirty="0" err="1" smtClean="0"/>
              <a:t>n</a:t>
            </a:r>
            <a:r>
              <a:rPr lang="en-US" altLang="en-US" sz="2400" dirty="0" smtClean="0"/>
              <a:t>} is a finite set of transitions</a:t>
            </a:r>
          </a:p>
          <a:p>
            <a:pPr lvl="1"/>
            <a:r>
              <a:rPr lang="en-US" altLang="en-US" sz="2400" dirty="0" smtClean="0"/>
              <a:t>F </a:t>
            </a:r>
            <a:r>
              <a:rPr lang="en-US" altLang="en-US" sz="2400" dirty="0" smtClean="0">
                <a:sym typeface="Symbol" panose="05050102010706020507" pitchFamily="18" charset="2"/>
              </a:rPr>
              <a:t> (PT)  (TP) is a finite set of arcs, F</a:t>
            </a:r>
          </a:p>
          <a:p>
            <a:pPr lvl="2"/>
            <a:r>
              <a:rPr lang="en-US" altLang="en-US" sz="2000" dirty="0" smtClean="0">
                <a:sym typeface="Symbol" panose="05050102010706020507" pitchFamily="18" charset="2"/>
              </a:rPr>
              <a:t>(t, p): arc from t to p; (p, t): arc from p to t</a:t>
            </a:r>
            <a:endParaRPr lang="en-US" altLang="en-US" sz="2000" dirty="0" smtClean="0"/>
          </a:p>
          <a:p>
            <a:pPr lvl="1"/>
            <a:r>
              <a:rPr lang="en-US" altLang="en-US" sz="2400" dirty="0" smtClean="0"/>
              <a:t>W: F</a:t>
            </a:r>
            <a:r>
              <a:rPr lang="en-US" altLang="en-US" sz="2400" dirty="0" smtClean="0">
                <a:sym typeface="Symbol" panose="05050102010706020507" pitchFamily="18" charset="2"/>
              </a:rPr>
              <a:t></a:t>
            </a:r>
            <a:r>
              <a:rPr lang="en-US" altLang="en-US" sz="2400" dirty="0" smtClean="0"/>
              <a:t> {1, 2, 3, </a:t>
            </a:r>
            <a:r>
              <a:rPr lang="mr-IN" altLang="en-US" sz="2400" dirty="0" smtClean="0"/>
              <a:t>…</a:t>
            </a:r>
            <a:r>
              <a:rPr lang="en-US" altLang="en-US" sz="2400" dirty="0" smtClean="0"/>
              <a:t>} is a weight function</a:t>
            </a:r>
          </a:p>
          <a:p>
            <a:pPr lvl="2"/>
            <a:r>
              <a:rPr lang="en-US" altLang="en-US" sz="2000" dirty="0" smtClean="0"/>
              <a:t>W(p, t): weight of the </a:t>
            </a:r>
            <a:r>
              <a:rPr lang="en-US" altLang="en-US" sz="2000" dirty="0" smtClean="0">
                <a:sym typeface="Symbol" panose="05050102010706020507" pitchFamily="18" charset="2"/>
              </a:rPr>
              <a:t>arc </a:t>
            </a:r>
            <a:r>
              <a:rPr lang="en-US" altLang="en-US" sz="2000" dirty="0">
                <a:sym typeface="Symbol" panose="05050102010706020507" pitchFamily="18" charset="2"/>
              </a:rPr>
              <a:t>from t to </a:t>
            </a:r>
            <a:r>
              <a:rPr lang="en-US" altLang="en-US" sz="2000" dirty="0" smtClean="0">
                <a:sym typeface="Symbol" panose="05050102010706020507" pitchFamily="18" charset="2"/>
              </a:rPr>
              <a:t>p</a:t>
            </a:r>
            <a:endParaRPr lang="en-US" altLang="en-US" sz="2000" dirty="0" smtClean="0"/>
          </a:p>
          <a:p>
            <a:pPr lvl="1"/>
            <a:r>
              <a:rPr lang="en-US" altLang="en-US" sz="2400" dirty="0" smtClean="0"/>
              <a:t>M</a:t>
            </a:r>
            <a:r>
              <a:rPr lang="en-US" altLang="en-US" sz="2400" baseline="-25000" dirty="0" smtClean="0"/>
              <a:t>0</a:t>
            </a:r>
            <a:r>
              <a:rPr lang="en-US" altLang="en-US" sz="2400" dirty="0" smtClean="0"/>
              <a:t>: P </a:t>
            </a:r>
            <a:r>
              <a:rPr lang="en-US" altLang="en-US" sz="2400" dirty="0" smtClean="0">
                <a:sym typeface="Symbol" panose="05050102010706020507" pitchFamily="18" charset="2"/>
              </a:rPr>
              <a:t></a:t>
            </a:r>
            <a:r>
              <a:rPr lang="en-US" altLang="en-US" sz="2400" dirty="0" smtClean="0"/>
              <a:t> {1, 2, 3, </a:t>
            </a:r>
            <a:r>
              <a:rPr lang="mr-IN" altLang="en-US" sz="2400" dirty="0" smtClean="0"/>
              <a:t>…</a:t>
            </a:r>
            <a:r>
              <a:rPr lang="en-US" altLang="en-US" sz="2400" dirty="0" smtClean="0"/>
              <a:t>} is the initial marking</a:t>
            </a:r>
          </a:p>
          <a:p>
            <a:pPr lvl="2"/>
            <a:r>
              <a:rPr lang="en-US" altLang="en-US" sz="2000" dirty="0" smtClean="0"/>
              <a:t>M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(p): number of tokens in each place p</a:t>
            </a:r>
          </a:p>
          <a:p>
            <a:r>
              <a:rPr lang="en-US" altLang="en-US" sz="2400" dirty="0" smtClean="0"/>
              <a:t>A Petri net structure N=(P,  T,  F,  W) without any specific initial marking is denoted by N</a:t>
            </a:r>
          </a:p>
          <a:p>
            <a:r>
              <a:rPr lang="en-US" altLang="en-US" sz="2400" dirty="0"/>
              <a:t>(N, M</a:t>
            </a:r>
            <a:r>
              <a:rPr lang="en-US" altLang="en-US" sz="2400" baseline="-25000" dirty="0"/>
              <a:t>0</a:t>
            </a:r>
            <a:r>
              <a:rPr lang="en-US" altLang="en-US" sz="2400" dirty="0" smtClean="0"/>
              <a:t>):  A Petri net with the given initial marking M</a:t>
            </a:r>
            <a:r>
              <a:rPr lang="en-US" altLang="en-US" sz="2400" baseline="-25000" dirty="0" smtClean="0"/>
              <a:t>0</a:t>
            </a:r>
            <a:endParaRPr lang="en-US" altLang="en-US" sz="24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DE5A83-910F-4B2E-AA98-3BEC6FAC2489}" type="slidenum">
              <a:rPr lang="en-US" altLang="en-US" sz="1000"/>
              <a:pPr/>
              <a:t>9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936436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619</TotalTime>
  <Words>1869</Words>
  <Application>Microsoft Office PowerPoint</Application>
  <PresentationFormat>On-screen Show (4:3)</PresentationFormat>
  <Paragraphs>268</Paragraphs>
  <Slides>45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MS PGothic</vt:lpstr>
      <vt:lpstr>SimSun</vt:lpstr>
      <vt:lpstr>Arial</vt:lpstr>
      <vt:lpstr>Calibri</vt:lpstr>
      <vt:lpstr>Gill Sans MT</vt:lpstr>
      <vt:lpstr>Mangal</vt:lpstr>
      <vt:lpstr>Symbol</vt:lpstr>
      <vt:lpstr>Times New Roman</vt:lpstr>
      <vt:lpstr>Verdana</vt:lpstr>
      <vt:lpstr>Wingdings</vt:lpstr>
      <vt:lpstr>Wingdings 2</vt:lpstr>
      <vt:lpstr>Solstice</vt:lpstr>
      <vt:lpstr>CS 573 Advanced Software Engineering</vt:lpstr>
      <vt:lpstr>Reference</vt:lpstr>
      <vt:lpstr>Agenda</vt:lpstr>
      <vt:lpstr>Formal Methods</vt:lpstr>
      <vt:lpstr>Petri Nets: History</vt:lpstr>
      <vt:lpstr>Petri Nets as a Formal Method</vt:lpstr>
      <vt:lpstr>Petri Nets: Applications</vt:lpstr>
      <vt:lpstr>Informal Definition</vt:lpstr>
      <vt:lpstr>Formal Definition</vt:lpstr>
      <vt:lpstr>Exercise</vt:lpstr>
      <vt:lpstr>Dynamic Behavior</vt:lpstr>
      <vt:lpstr>Firing Example</vt:lpstr>
      <vt:lpstr>Simulation</vt:lpstr>
      <vt:lpstr>Some Definitions</vt:lpstr>
      <vt:lpstr>Modeling Finite State Machine</vt:lpstr>
      <vt:lpstr>Modeling Parallel Activities</vt:lpstr>
      <vt:lpstr>Dining Philosophers</vt:lpstr>
      <vt:lpstr>Modeling Dining Philosophers</vt:lpstr>
      <vt:lpstr>Modeling Communication Protocol</vt:lpstr>
      <vt:lpstr>Modeling Synchronization Control</vt:lpstr>
      <vt:lpstr>Behavioral Properties</vt:lpstr>
      <vt:lpstr>Reachability</vt:lpstr>
      <vt:lpstr>Reachability – cont’d</vt:lpstr>
      <vt:lpstr>Exercise: Is {p5(1)} Reachable?</vt:lpstr>
      <vt:lpstr>(k-)Boundedness</vt:lpstr>
      <vt:lpstr>Exercise: Bounded?</vt:lpstr>
      <vt:lpstr>Exercise: Bounded?</vt:lpstr>
      <vt:lpstr>Liveness</vt:lpstr>
      <vt:lpstr>Liveness – cont’d</vt:lpstr>
      <vt:lpstr>Exercise: Live?</vt:lpstr>
      <vt:lpstr>Exercise: Live?</vt:lpstr>
      <vt:lpstr>Coverability</vt:lpstr>
      <vt:lpstr>Exercise: Modeling Weekly Schedule</vt:lpstr>
      <vt:lpstr>Analysis Methods</vt:lpstr>
      <vt:lpstr>Coverability Tree</vt:lpstr>
      <vt:lpstr>Constructing Coverability Tree</vt:lpstr>
      <vt:lpstr>Coverability Tree: Example -1</vt:lpstr>
      <vt:lpstr>Coverability Tree: Example -2</vt:lpstr>
      <vt:lpstr>Coverability Tree: Example -3</vt:lpstr>
      <vt:lpstr>Coverability Tree: Example -4</vt:lpstr>
      <vt:lpstr>Coverability Tree: Example -5</vt:lpstr>
      <vt:lpstr>Coverability Tree Exercise </vt:lpstr>
      <vt:lpstr>Properties of Coverability Tree</vt:lpstr>
      <vt:lpstr>Exercise: Using Coverability Tree</vt:lpstr>
      <vt:lpstr>Group Exercise: Coverability Tree</vt:lpstr>
    </vt:vector>
  </TitlesOfParts>
  <Company>DSU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471/571</dc:title>
  <dc:creator>Dianxiang Xu</dc:creator>
  <cp:lastModifiedBy>Dianxiang Xu</cp:lastModifiedBy>
  <cp:revision>208</cp:revision>
  <dcterms:created xsi:type="dcterms:W3CDTF">2013-08-19T20:32:36Z</dcterms:created>
  <dcterms:modified xsi:type="dcterms:W3CDTF">2017-09-13T22:21:44Z</dcterms:modified>
</cp:coreProperties>
</file>