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0" r:id="rId5"/>
    <p:sldId id="268" r:id="rId6"/>
    <p:sldId id="261" r:id="rId7"/>
    <p:sldId id="262" r:id="rId8"/>
    <p:sldId id="266" r:id="rId9"/>
    <p:sldId id="263" r:id="rId10"/>
    <p:sldId id="264" r:id="rId11"/>
    <p:sldId id="269" r:id="rId12"/>
    <p:sldId id="265" r:id="rId13"/>
    <p:sldId id="25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6248" y="1000108"/>
            <a:ext cx="4129062" cy="33274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37433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421461"/>
            <a:ext cx="2133600" cy="365125"/>
          </a:xfrm>
        </p:spPr>
        <p:txBody>
          <a:bodyPr/>
          <a:lstStyle>
            <a:lvl1pPr>
              <a:defRPr sz="2000" b="1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61904" y="5286388"/>
            <a:ext cx="1182096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28596" y="1500174"/>
            <a:ext cx="8286808" cy="1588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07.04.2010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7252" y="3714752"/>
            <a:ext cx="7772400" cy="210027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Работники и организация: механизмы интеграции в сложные времена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</a:t>
            </a:r>
            <a:r>
              <a:rPr lang="ru-RU" dirty="0" err="1" smtClean="0"/>
              <a:t>Йоркса-Додсона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85786" y="1643050"/>
            <a:ext cx="7573222" cy="4714908"/>
            <a:chOff x="713554" y="1571612"/>
            <a:chExt cx="7573222" cy="5072098"/>
          </a:xfrm>
        </p:grpSpPr>
        <p:grpSp>
          <p:nvGrpSpPr>
            <p:cNvPr id="3" name="Группа 16"/>
            <p:cNvGrpSpPr/>
            <p:nvPr/>
          </p:nvGrpSpPr>
          <p:grpSpPr>
            <a:xfrm>
              <a:off x="713554" y="1785926"/>
              <a:ext cx="7573222" cy="3794865"/>
              <a:chOff x="713554" y="2207491"/>
              <a:chExt cx="7573222" cy="3794865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 rot="5400000" flipH="1" flipV="1">
                <a:off x="-1143040" y="4143380"/>
                <a:ext cx="3714776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>
                <a:off x="714348" y="6000768"/>
                <a:ext cx="7572428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олилиния 9"/>
              <p:cNvSpPr/>
              <p:nvPr/>
            </p:nvSpPr>
            <p:spPr>
              <a:xfrm>
                <a:off x="720436" y="2207491"/>
                <a:ext cx="7345218" cy="3791527"/>
              </a:xfrm>
              <a:custGeom>
                <a:avLst/>
                <a:gdLst>
                  <a:gd name="connsiteX0" fmla="*/ 0 w 7345218"/>
                  <a:gd name="connsiteY0" fmla="*/ 3791527 h 3791527"/>
                  <a:gd name="connsiteX1" fmla="*/ 3726873 w 7345218"/>
                  <a:gd name="connsiteY1" fmla="*/ 23091 h 3791527"/>
                  <a:gd name="connsiteX2" fmla="*/ 7342909 w 7345218"/>
                  <a:gd name="connsiteY2" fmla="*/ 3652982 h 3791527"/>
                  <a:gd name="connsiteX3" fmla="*/ 7342909 w 7345218"/>
                  <a:gd name="connsiteY3" fmla="*/ 3652982 h 3791527"/>
                  <a:gd name="connsiteX4" fmla="*/ 7342909 w 7345218"/>
                  <a:gd name="connsiteY4" fmla="*/ 3652982 h 3791527"/>
                  <a:gd name="connsiteX5" fmla="*/ 7342909 w 7345218"/>
                  <a:gd name="connsiteY5" fmla="*/ 3639127 h 3791527"/>
                  <a:gd name="connsiteX6" fmla="*/ 7329055 w 7345218"/>
                  <a:gd name="connsiteY6" fmla="*/ 3639127 h 379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5218" h="3791527">
                    <a:moveTo>
                      <a:pt x="0" y="3791527"/>
                    </a:moveTo>
                    <a:cubicBezTo>
                      <a:pt x="1251527" y="1918854"/>
                      <a:pt x="2503055" y="46182"/>
                      <a:pt x="3726873" y="23091"/>
                    </a:cubicBezTo>
                    <a:cubicBezTo>
                      <a:pt x="4950691" y="0"/>
                      <a:pt x="7342909" y="3652982"/>
                      <a:pt x="7342909" y="3652982"/>
                    </a:cubicBezTo>
                    <a:lnTo>
                      <a:pt x="7342909" y="3652982"/>
                    </a:lnTo>
                    <a:lnTo>
                      <a:pt x="7342909" y="3652982"/>
                    </a:lnTo>
                    <a:cubicBezTo>
                      <a:pt x="7342909" y="3650673"/>
                      <a:pt x="7345218" y="3641436"/>
                      <a:pt x="7342909" y="3639127"/>
                    </a:cubicBezTo>
                    <a:cubicBezTo>
                      <a:pt x="7340600" y="3636818"/>
                      <a:pt x="7334827" y="3637972"/>
                      <a:pt x="7329055" y="3639127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2" name="Прямая соединительная линия 11"/>
              <p:cNvCxnSpPr/>
              <p:nvPr/>
            </p:nvCxnSpPr>
            <p:spPr>
              <a:xfrm rot="16200000" flipH="1">
                <a:off x="2607456" y="4107661"/>
                <a:ext cx="3714775" cy="71438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Скругленная прямоугольная выноска 15"/>
            <p:cNvSpPr/>
            <p:nvPr/>
          </p:nvSpPr>
          <p:spPr>
            <a:xfrm>
              <a:off x="5000628" y="5980357"/>
              <a:ext cx="2786082" cy="663353"/>
            </a:xfrm>
            <a:prstGeom prst="wedgeRoundRectCallout">
              <a:avLst>
                <a:gd name="adj1" fmla="val 31092"/>
                <a:gd name="adj2" fmla="val -10477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tx1"/>
                  </a:solidFill>
                </a:rPr>
                <a:t>ресурсы (мотив)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Скругленная прямоугольная выноска 17"/>
            <p:cNvSpPr/>
            <p:nvPr/>
          </p:nvSpPr>
          <p:spPr>
            <a:xfrm>
              <a:off x="1271072" y="1571612"/>
              <a:ext cx="1729292" cy="642942"/>
            </a:xfrm>
            <a:prstGeom prst="wedgeRoundRectCallout">
              <a:avLst>
                <a:gd name="adj1" fmla="val -80092"/>
                <a:gd name="adj2" fmla="val 11914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chemeClr val="tx1"/>
                  </a:solidFill>
                </a:rPr>
                <a:t>результат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000628" y="3286124"/>
            <a:ext cx="1357322" cy="1143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>
                <a:solidFill>
                  <a:srgbClr val="FF0000"/>
                </a:solidFill>
              </a:rPr>
              <a:t>-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714612" y="3500438"/>
            <a:ext cx="1143008" cy="8572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rgbClr val="00CC00"/>
                </a:solidFill>
              </a:rPr>
              <a:t>+</a:t>
            </a:r>
            <a:endParaRPr lang="ru-RU" sz="54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11</a:t>
            </a:fld>
            <a:endParaRPr lang="ru-RU" sz="2000" b="1" dirty="0"/>
          </a:p>
        </p:txBody>
      </p:sp>
      <p:grpSp>
        <p:nvGrpSpPr>
          <p:cNvPr id="43" name="Группа 42"/>
          <p:cNvGrpSpPr/>
          <p:nvPr/>
        </p:nvGrpSpPr>
        <p:grpSpPr>
          <a:xfrm>
            <a:off x="428596" y="500042"/>
            <a:ext cx="8358246" cy="5643602"/>
            <a:chOff x="428596" y="785794"/>
            <a:chExt cx="8358246" cy="5643602"/>
          </a:xfrm>
        </p:grpSpPr>
        <p:sp>
          <p:nvSpPr>
            <p:cNvPr id="25" name="Овал 24"/>
            <p:cNvSpPr/>
            <p:nvPr/>
          </p:nvSpPr>
          <p:spPr>
            <a:xfrm>
              <a:off x="428596" y="785794"/>
              <a:ext cx="8358246" cy="5643602"/>
            </a:xfrm>
            <a:prstGeom prst="ellipse">
              <a:avLst/>
            </a:prstGeom>
            <a:solidFill>
              <a:srgbClr val="00B050">
                <a:alpha val="17000"/>
              </a:srgbClr>
            </a:solidFill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3786182" y="1571612"/>
              <a:ext cx="1571636" cy="5000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785918" y="2786058"/>
              <a:ext cx="1500198" cy="5000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3857620" y="2786058"/>
              <a:ext cx="1500198" cy="5000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5929322" y="2786058"/>
              <a:ext cx="1500198" cy="5000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4429124" y="2857496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B050"/>
                  </a:solidFill>
                </a:rPr>
                <a:t>+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Равнобедренный треугольник 30"/>
            <p:cNvSpPr/>
            <p:nvPr/>
          </p:nvSpPr>
          <p:spPr>
            <a:xfrm>
              <a:off x="1285852" y="4071942"/>
              <a:ext cx="857256" cy="714380"/>
            </a:xfrm>
            <a:prstGeom prst="triangle">
              <a:avLst>
                <a:gd name="adj" fmla="val 50000"/>
              </a:avLst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Равнобедренный треугольник 31"/>
            <p:cNvSpPr/>
            <p:nvPr/>
          </p:nvSpPr>
          <p:spPr>
            <a:xfrm>
              <a:off x="2428860" y="4071942"/>
              <a:ext cx="857256" cy="714380"/>
            </a:xfrm>
            <a:prstGeom prst="triangle">
              <a:avLst>
                <a:gd name="adj" fmla="val 50000"/>
              </a:avLst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авнобедренный треугольник 32"/>
            <p:cNvSpPr/>
            <p:nvPr/>
          </p:nvSpPr>
          <p:spPr>
            <a:xfrm>
              <a:off x="3643306" y="4071942"/>
              <a:ext cx="857256" cy="714380"/>
            </a:xfrm>
            <a:prstGeom prst="triangle">
              <a:avLst>
                <a:gd name="adj" fmla="val 50000"/>
              </a:avLst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Равнобедренный треугольник 36"/>
            <p:cNvSpPr/>
            <p:nvPr/>
          </p:nvSpPr>
          <p:spPr>
            <a:xfrm>
              <a:off x="4786314" y="4071942"/>
              <a:ext cx="857256" cy="714380"/>
            </a:xfrm>
            <a:prstGeom prst="triangle">
              <a:avLst>
                <a:gd name="adj" fmla="val 50000"/>
              </a:avLst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авнобедренный треугольник 38"/>
            <p:cNvSpPr/>
            <p:nvPr/>
          </p:nvSpPr>
          <p:spPr>
            <a:xfrm>
              <a:off x="5929322" y="4071942"/>
              <a:ext cx="857256" cy="714380"/>
            </a:xfrm>
            <a:prstGeom prst="triangle">
              <a:avLst>
                <a:gd name="adj" fmla="val 50000"/>
              </a:avLst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авнобедренный треугольник 40"/>
            <p:cNvSpPr/>
            <p:nvPr/>
          </p:nvSpPr>
          <p:spPr>
            <a:xfrm>
              <a:off x="7000892" y="4071942"/>
              <a:ext cx="857256" cy="714380"/>
            </a:xfrm>
            <a:prstGeom prst="triangle">
              <a:avLst>
                <a:gd name="adj" fmla="val 50000"/>
              </a:avLst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Соединительная линия уступом 44"/>
            <p:cNvCxnSpPr>
              <a:stCxn id="26" idx="2"/>
              <a:endCxn id="28" idx="0"/>
            </p:cNvCxnSpPr>
            <p:nvPr/>
          </p:nvCxnSpPr>
          <p:spPr>
            <a:xfrm rot="16200000" flipH="1">
              <a:off x="4232669" y="2411008"/>
              <a:ext cx="714380" cy="35719"/>
            </a:xfrm>
            <a:prstGeom prst="bentConnector3">
              <a:avLst>
                <a:gd name="adj1" fmla="val 50000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Соединительная линия уступом 48"/>
            <p:cNvCxnSpPr>
              <a:stCxn id="26" idx="2"/>
              <a:endCxn id="29" idx="0"/>
            </p:cNvCxnSpPr>
            <p:nvPr/>
          </p:nvCxnSpPr>
          <p:spPr>
            <a:xfrm rot="16200000" flipH="1">
              <a:off x="5268520" y="1375157"/>
              <a:ext cx="714380" cy="2107421"/>
            </a:xfrm>
            <a:prstGeom prst="bentConnector3">
              <a:avLst>
                <a:gd name="adj1" fmla="val 50000"/>
              </a:avLst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Соединительная линия уступом 52"/>
            <p:cNvCxnSpPr>
              <a:stCxn id="26" idx="2"/>
              <a:endCxn id="27" idx="0"/>
            </p:cNvCxnSpPr>
            <p:nvPr/>
          </p:nvCxnSpPr>
          <p:spPr>
            <a:xfrm rot="5400000">
              <a:off x="3196819" y="1410877"/>
              <a:ext cx="714380" cy="2035983"/>
            </a:xfrm>
            <a:prstGeom prst="bentConnector3">
              <a:avLst>
                <a:gd name="adj1" fmla="val 50000"/>
              </a:avLst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Соединительная линия уступом 55"/>
            <p:cNvCxnSpPr>
              <a:stCxn id="27" idx="2"/>
              <a:endCxn id="31" idx="0"/>
            </p:cNvCxnSpPr>
            <p:nvPr/>
          </p:nvCxnSpPr>
          <p:spPr>
            <a:xfrm rot="5400000">
              <a:off x="1732340" y="3268265"/>
              <a:ext cx="785818" cy="821537"/>
            </a:xfrm>
            <a:prstGeom prst="bentConnector3">
              <a:avLst>
                <a:gd name="adj1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Соединительная линия уступом 57"/>
            <p:cNvCxnSpPr>
              <a:stCxn id="27" idx="2"/>
              <a:endCxn id="32" idx="0"/>
            </p:cNvCxnSpPr>
            <p:nvPr/>
          </p:nvCxnSpPr>
          <p:spPr>
            <a:xfrm rot="16200000" flipH="1">
              <a:off x="2303843" y="3518297"/>
              <a:ext cx="785818" cy="321471"/>
            </a:xfrm>
            <a:prstGeom prst="bentConnector3">
              <a:avLst>
                <a:gd name="adj1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Соединительная линия уступом 59"/>
            <p:cNvCxnSpPr>
              <a:stCxn id="28" idx="2"/>
              <a:endCxn id="33" idx="0"/>
            </p:cNvCxnSpPr>
            <p:nvPr/>
          </p:nvCxnSpPr>
          <p:spPr>
            <a:xfrm rot="5400000">
              <a:off x="3946918" y="3411141"/>
              <a:ext cx="785818" cy="535785"/>
            </a:xfrm>
            <a:prstGeom prst="bentConnector3">
              <a:avLst>
                <a:gd name="adj1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Соединительная линия уступом 61"/>
            <p:cNvCxnSpPr>
              <a:stCxn id="28" idx="2"/>
              <a:endCxn id="37" idx="0"/>
            </p:cNvCxnSpPr>
            <p:nvPr/>
          </p:nvCxnSpPr>
          <p:spPr>
            <a:xfrm rot="16200000" flipH="1">
              <a:off x="4518421" y="3375421"/>
              <a:ext cx="785818" cy="607223"/>
            </a:xfrm>
            <a:prstGeom prst="bentConnector3">
              <a:avLst>
                <a:gd name="adj1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/>
            <p:cNvCxnSpPr>
              <a:stCxn id="29" idx="2"/>
              <a:endCxn id="39" idx="0"/>
            </p:cNvCxnSpPr>
            <p:nvPr/>
          </p:nvCxnSpPr>
          <p:spPr>
            <a:xfrm rot="5400000">
              <a:off x="6125777" y="3518298"/>
              <a:ext cx="785818" cy="321471"/>
            </a:xfrm>
            <a:prstGeom prst="bentConnector3">
              <a:avLst>
                <a:gd name="adj1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stCxn id="29" idx="2"/>
              <a:endCxn id="41" idx="0"/>
            </p:cNvCxnSpPr>
            <p:nvPr/>
          </p:nvCxnSpPr>
          <p:spPr>
            <a:xfrm rot="16200000" flipH="1">
              <a:off x="6661561" y="3303983"/>
              <a:ext cx="785818" cy="750099"/>
            </a:xfrm>
            <a:prstGeom prst="bentConnector3">
              <a:avLst>
                <a:gd name="adj1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2357422" y="2857496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B050"/>
                  </a:solidFill>
                </a:rPr>
                <a:t>+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68" name="Овал 67"/>
            <p:cNvSpPr/>
            <p:nvPr/>
          </p:nvSpPr>
          <p:spPr>
            <a:xfrm>
              <a:off x="2714612" y="4357694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B050"/>
                  </a:solidFill>
                </a:rPr>
                <a:t>+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6500826" y="2857496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B050"/>
                  </a:solidFill>
                </a:rPr>
                <a:t>+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4357686" y="1643050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solidFill>
                    <a:srgbClr val="00B050"/>
                  </a:solidFill>
                </a:rPr>
                <a:t>+</a:t>
              </a:r>
              <a:endParaRPr lang="ru-R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6215074" y="4357694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B050"/>
                  </a:solidFill>
                </a:rPr>
                <a:t>+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3929058" y="4357694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B050"/>
                  </a:solidFill>
                </a:rPr>
                <a:t>+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5072066" y="4357694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B050"/>
                  </a:solidFill>
                </a:rPr>
                <a:t>+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74" name="Овал 73"/>
            <p:cNvSpPr/>
            <p:nvPr/>
          </p:nvSpPr>
          <p:spPr>
            <a:xfrm>
              <a:off x="7286644" y="4357694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B050"/>
                  </a:solidFill>
                </a:rPr>
                <a:t>+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76" name="Овал 75"/>
            <p:cNvSpPr/>
            <p:nvPr/>
          </p:nvSpPr>
          <p:spPr>
            <a:xfrm>
              <a:off x="1571604" y="4357694"/>
              <a:ext cx="357190" cy="35719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B050"/>
                  </a:solidFill>
                </a:rPr>
                <a:t>+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44" name="Прямоугольная выноска 43"/>
          <p:cNvSpPr/>
          <p:nvPr/>
        </p:nvSpPr>
        <p:spPr>
          <a:xfrm>
            <a:off x="428596" y="5715016"/>
            <a:ext cx="2571768" cy="785818"/>
          </a:xfrm>
          <a:prstGeom prst="wedgeRectCallout">
            <a:avLst>
              <a:gd name="adj1" fmla="val 112231"/>
              <a:gd name="adj2" fmla="val -139593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∑= ?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механизмы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Поддержания самооценки:</a:t>
            </a:r>
          </a:p>
          <a:p>
            <a:pPr lvl="2"/>
            <a:r>
              <a:rPr lang="ru-RU" sz="2800" dirty="0" smtClean="0"/>
              <a:t>Обеспечить понимание влияния закона самооценки на эффективность компании</a:t>
            </a:r>
          </a:p>
          <a:p>
            <a:r>
              <a:rPr lang="ru-RU" dirty="0" smtClean="0"/>
              <a:t>Выработки и развития </a:t>
            </a:r>
            <a:r>
              <a:rPr lang="ru-RU" dirty="0" err="1" smtClean="0"/>
              <a:t>ассертивного</a:t>
            </a:r>
            <a:r>
              <a:rPr lang="ru-RU" dirty="0" smtClean="0"/>
              <a:t> поведения работников:</a:t>
            </a:r>
          </a:p>
          <a:p>
            <a:pPr lvl="2"/>
            <a:r>
              <a:rPr lang="ru-RU" sz="2800" dirty="0" smtClean="0"/>
              <a:t>Обеспечить понимание смысла </a:t>
            </a:r>
            <a:r>
              <a:rPr lang="ru-RU" sz="2800" dirty="0" err="1" smtClean="0"/>
              <a:t>ассертивности</a:t>
            </a:r>
            <a:endParaRPr lang="ru-RU" sz="2800" dirty="0" smtClean="0"/>
          </a:p>
          <a:p>
            <a:pPr lvl="2"/>
            <a:r>
              <a:rPr lang="ru-RU" sz="2800" dirty="0" smtClean="0"/>
              <a:t>Включить в корпоративные правила соответствующие установки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smtClean="0"/>
              <a:t>реализовать???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B050"/>
                </a:solidFill>
              </a:rPr>
              <a:t>Понимание описанных закономерностей способствует развитию лидерских качеств менеджеров</a:t>
            </a:r>
          </a:p>
          <a:p>
            <a:r>
              <a:rPr lang="ru-RU" dirty="0" smtClean="0"/>
              <a:t>Закрепление соответствующих норм</a:t>
            </a:r>
          </a:p>
          <a:p>
            <a:r>
              <a:rPr lang="ru-RU" b="1" dirty="0" err="1" smtClean="0">
                <a:solidFill>
                  <a:srgbClr val="00B050"/>
                </a:solidFill>
              </a:rPr>
              <a:t>Коучинг</a:t>
            </a:r>
            <a:endParaRPr lang="ru-RU" b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Тренинги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сложные времена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Повышается неопределенность  и изменчивость среды (турбулентность)</a:t>
            </a:r>
          </a:p>
          <a:p>
            <a:r>
              <a:rPr lang="ru-RU" sz="3600" dirty="0" smtClean="0"/>
              <a:t>Меняется </a:t>
            </a:r>
            <a:r>
              <a:rPr lang="ru-RU" sz="3600" b="1" dirty="0" smtClean="0">
                <a:solidFill>
                  <a:srgbClr val="00B050"/>
                </a:solidFill>
              </a:rPr>
              <a:t>эмоциональное</a:t>
            </a:r>
            <a:r>
              <a:rPr lang="ru-RU" sz="3600" dirty="0" smtClean="0"/>
              <a:t> состояние коллектива:</a:t>
            </a:r>
          </a:p>
          <a:p>
            <a:pPr lvl="2"/>
            <a:r>
              <a:rPr lang="ru-RU" sz="3600" dirty="0" smtClean="0"/>
              <a:t>общее настроение</a:t>
            </a:r>
          </a:p>
          <a:p>
            <a:pPr lvl="2"/>
            <a:r>
              <a:rPr lang="ru-RU" sz="3600" dirty="0" smtClean="0"/>
              <a:t>прогноз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интеграцию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err="1" smtClean="0"/>
              <a:t>integrum</a:t>
            </a:r>
            <a:r>
              <a:rPr lang="ru-RU" dirty="0" smtClean="0"/>
              <a:t> </a:t>
            </a:r>
            <a:r>
              <a:rPr lang="ru-RU" dirty="0" smtClean="0"/>
              <a:t>(лат.)</a:t>
            </a:r>
            <a:r>
              <a:rPr lang="ru-RU" dirty="0" smtClean="0"/>
              <a:t> </a:t>
            </a:r>
            <a:r>
              <a:rPr lang="ru-RU" dirty="0" smtClean="0"/>
              <a:t>— </a:t>
            </a:r>
            <a:r>
              <a:rPr lang="ru-RU" i="1" dirty="0" smtClean="0"/>
              <a:t>целое</a:t>
            </a:r>
            <a:r>
              <a:rPr lang="ru-RU" dirty="0" smtClean="0"/>
              <a:t>;</a:t>
            </a:r>
            <a:r>
              <a:rPr lang="ru-RU" dirty="0" smtClean="0"/>
              <a:t> </a:t>
            </a:r>
            <a:r>
              <a:rPr lang="ru-RU" i="1" dirty="0" err="1" smtClean="0"/>
              <a:t>integratio</a:t>
            </a:r>
            <a:r>
              <a:rPr lang="ru-RU" dirty="0" smtClean="0"/>
              <a:t> — восстановление, </a:t>
            </a:r>
            <a:r>
              <a:rPr lang="ru-RU" dirty="0" smtClean="0"/>
              <a:t>восполнение</a:t>
            </a:r>
            <a:r>
              <a:rPr lang="ru-RU" dirty="0" smtClean="0"/>
              <a:t> </a:t>
            </a:r>
            <a:r>
              <a:rPr lang="ru-RU" dirty="0" smtClean="0"/>
              <a:t>—объединение</a:t>
            </a:r>
            <a:r>
              <a:rPr lang="ru-RU" dirty="0" smtClean="0"/>
              <a:t>, взаимопроникновение</a:t>
            </a:r>
            <a:endParaRPr lang="ru-RU" dirty="0" smtClean="0"/>
          </a:p>
          <a:p>
            <a:r>
              <a:rPr lang="ru-RU" b="1" dirty="0" smtClean="0">
                <a:solidFill>
                  <a:srgbClr val="00B050"/>
                </a:solidFill>
              </a:rPr>
              <a:t>Нужна </a:t>
            </a:r>
            <a:r>
              <a:rPr lang="ru-RU" b="1" dirty="0" smtClean="0">
                <a:solidFill>
                  <a:srgbClr val="00B050"/>
                </a:solidFill>
              </a:rPr>
              <a:t>во все времена</a:t>
            </a:r>
          </a:p>
          <a:p>
            <a:r>
              <a:rPr lang="ru-RU" dirty="0" smtClean="0"/>
              <a:t>В сложные времена растет ее значимость</a:t>
            </a:r>
          </a:p>
          <a:p>
            <a:pPr lvl="2"/>
            <a:r>
              <a:rPr lang="ru-RU" sz="3200" dirty="0" smtClean="0"/>
              <a:t>залог сохранения </a:t>
            </a:r>
            <a:r>
              <a:rPr lang="ru-RU" sz="3200" dirty="0" smtClean="0"/>
              <a:t>и развития компании</a:t>
            </a:r>
          </a:p>
          <a:p>
            <a:pPr lvl="2"/>
            <a:r>
              <a:rPr lang="ru-RU" sz="3200" b="1" dirty="0" smtClean="0">
                <a:solidFill>
                  <a:srgbClr val="00B050"/>
                </a:solidFill>
              </a:rPr>
              <a:t>э</a:t>
            </a:r>
            <a:r>
              <a:rPr lang="ru-RU" sz="3200" b="1" dirty="0" smtClean="0">
                <a:solidFill>
                  <a:srgbClr val="00B050"/>
                </a:solidFill>
              </a:rPr>
              <a:t>моциональные механизмы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баланса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Затраты – нужно найти основания для эмоциональной вовлеченности (</a:t>
            </a:r>
            <a:r>
              <a:rPr lang="ru-RU" dirty="0" err="1" smtClean="0"/>
              <a:t>комплементарности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Возможный доход</a:t>
            </a:r>
          </a:p>
          <a:p>
            <a:pPr lvl="2"/>
            <a:r>
              <a:rPr lang="ru-RU" sz="3200" dirty="0" smtClean="0"/>
              <a:t>гибкость</a:t>
            </a:r>
          </a:p>
          <a:p>
            <a:pPr lvl="2"/>
            <a:r>
              <a:rPr lang="ru-RU" sz="3200" dirty="0" smtClean="0"/>
              <a:t>п</a:t>
            </a:r>
            <a:r>
              <a:rPr lang="ru-RU" sz="3200" dirty="0" smtClean="0"/>
              <a:t>олноценная информация о </a:t>
            </a:r>
            <a:r>
              <a:rPr lang="ru-RU" sz="3200" dirty="0" err="1" smtClean="0"/>
              <a:t>бизнес-окружении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5</a:t>
            </a:fld>
            <a:endParaRPr lang="ru-RU" sz="2000" b="1" dirty="0"/>
          </a:p>
        </p:txBody>
      </p:sp>
      <p:sp>
        <p:nvSpPr>
          <p:cNvPr id="25" name="Овал 24"/>
          <p:cNvSpPr/>
          <p:nvPr/>
        </p:nvSpPr>
        <p:spPr>
          <a:xfrm>
            <a:off x="428596" y="714356"/>
            <a:ext cx="8358246" cy="564360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786182" y="1571612"/>
            <a:ext cx="1571636" cy="5000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785918" y="2786058"/>
            <a:ext cx="1500198" cy="5000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857620" y="2786058"/>
            <a:ext cx="1500198" cy="5000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929322" y="2786058"/>
            <a:ext cx="1500198" cy="5000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29124" y="2857496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/>
          <p:cNvSpPr/>
          <p:nvPr/>
        </p:nvSpPr>
        <p:spPr>
          <a:xfrm>
            <a:off x="1285852" y="4071942"/>
            <a:ext cx="857256" cy="714380"/>
          </a:xfrm>
          <a:prstGeom prst="triangle">
            <a:avLst>
              <a:gd name="adj" fmla="val 50000"/>
            </a:avLst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/>
          <p:cNvSpPr/>
          <p:nvPr/>
        </p:nvSpPr>
        <p:spPr>
          <a:xfrm>
            <a:off x="2428860" y="4071942"/>
            <a:ext cx="857256" cy="714380"/>
          </a:xfrm>
          <a:prstGeom prst="triangle">
            <a:avLst>
              <a:gd name="adj" fmla="val 50000"/>
            </a:avLst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3643306" y="4071942"/>
            <a:ext cx="857256" cy="714380"/>
          </a:xfrm>
          <a:prstGeom prst="triangle">
            <a:avLst>
              <a:gd name="adj" fmla="val 50000"/>
            </a:avLst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86314" y="4071942"/>
            <a:ext cx="857256" cy="714380"/>
          </a:xfrm>
          <a:prstGeom prst="triangle">
            <a:avLst>
              <a:gd name="adj" fmla="val 50000"/>
            </a:avLst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5929322" y="4071942"/>
            <a:ext cx="857256" cy="714380"/>
          </a:xfrm>
          <a:prstGeom prst="triangle">
            <a:avLst>
              <a:gd name="adj" fmla="val 50000"/>
            </a:avLst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>
            <a:off x="7000892" y="4071942"/>
            <a:ext cx="857256" cy="714380"/>
          </a:xfrm>
          <a:prstGeom prst="triangle">
            <a:avLst>
              <a:gd name="adj" fmla="val 50000"/>
            </a:avLst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Соединительная линия уступом 44"/>
          <p:cNvCxnSpPr>
            <a:stCxn id="26" idx="2"/>
            <a:endCxn id="28" idx="0"/>
          </p:cNvCxnSpPr>
          <p:nvPr/>
        </p:nvCxnSpPr>
        <p:spPr>
          <a:xfrm rot="16200000" flipH="1">
            <a:off x="4232669" y="2411008"/>
            <a:ext cx="714380" cy="35719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26" idx="2"/>
            <a:endCxn id="29" idx="0"/>
          </p:cNvCxnSpPr>
          <p:nvPr/>
        </p:nvCxnSpPr>
        <p:spPr>
          <a:xfrm rot="16200000" flipH="1">
            <a:off x="5268520" y="1375157"/>
            <a:ext cx="714380" cy="2107421"/>
          </a:xfrm>
          <a:prstGeom prst="bentConnector3">
            <a:avLst>
              <a:gd name="adj1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26" idx="2"/>
            <a:endCxn id="27" idx="0"/>
          </p:cNvCxnSpPr>
          <p:nvPr/>
        </p:nvCxnSpPr>
        <p:spPr>
          <a:xfrm rot="5400000">
            <a:off x="3196819" y="1410877"/>
            <a:ext cx="714380" cy="2035983"/>
          </a:xfrm>
          <a:prstGeom prst="bentConnector3">
            <a:avLst>
              <a:gd name="adj1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7" idx="2"/>
            <a:endCxn id="31" idx="0"/>
          </p:cNvCxnSpPr>
          <p:nvPr/>
        </p:nvCxnSpPr>
        <p:spPr>
          <a:xfrm rot="5400000">
            <a:off x="1732340" y="3268265"/>
            <a:ext cx="785818" cy="821537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27" idx="2"/>
            <a:endCxn id="32" idx="0"/>
          </p:cNvCxnSpPr>
          <p:nvPr/>
        </p:nvCxnSpPr>
        <p:spPr>
          <a:xfrm rot="16200000" flipH="1">
            <a:off x="2303843" y="3518297"/>
            <a:ext cx="785818" cy="321471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28" idx="2"/>
            <a:endCxn id="33" idx="0"/>
          </p:cNvCxnSpPr>
          <p:nvPr/>
        </p:nvCxnSpPr>
        <p:spPr>
          <a:xfrm rot="5400000">
            <a:off x="3946918" y="3411141"/>
            <a:ext cx="785818" cy="535785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28" idx="2"/>
            <a:endCxn id="37" idx="0"/>
          </p:cNvCxnSpPr>
          <p:nvPr/>
        </p:nvCxnSpPr>
        <p:spPr>
          <a:xfrm rot="16200000" flipH="1">
            <a:off x="4518421" y="3375421"/>
            <a:ext cx="785818" cy="607223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29" idx="2"/>
            <a:endCxn id="39" idx="0"/>
          </p:cNvCxnSpPr>
          <p:nvPr/>
        </p:nvCxnSpPr>
        <p:spPr>
          <a:xfrm rot="5400000">
            <a:off x="6125777" y="3518298"/>
            <a:ext cx="785818" cy="321471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29" idx="2"/>
            <a:endCxn id="41" idx="0"/>
          </p:cNvCxnSpPr>
          <p:nvPr/>
        </p:nvCxnSpPr>
        <p:spPr>
          <a:xfrm rot="16200000" flipH="1">
            <a:off x="6661561" y="3303983"/>
            <a:ext cx="785818" cy="750099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2357422" y="2857496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2714612" y="4357694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500826" y="2857496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357686" y="1643050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6215074" y="4357694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3929058" y="4357694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5072066" y="4357694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7286644" y="4357694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1571604" y="4357694"/>
            <a:ext cx="357190" cy="35719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571472" y="1571612"/>
            <a:ext cx="1571636" cy="10715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rot="10800000" flipV="1">
            <a:off x="7143768" y="1643050"/>
            <a:ext cx="1428760" cy="100013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500034" y="4929198"/>
            <a:ext cx="857256" cy="714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rot="5400000" flipH="1" flipV="1">
            <a:off x="1750199" y="5464983"/>
            <a:ext cx="1285884" cy="64294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rot="5400000" flipH="1" flipV="1">
            <a:off x="3178959" y="5750735"/>
            <a:ext cx="1500198" cy="28575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rot="16200000" flipV="1">
            <a:off x="5072066" y="5357826"/>
            <a:ext cx="1428760" cy="8572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rot="16200000" flipV="1">
            <a:off x="6500826" y="5072074"/>
            <a:ext cx="1071570" cy="92869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rot="10800000">
            <a:off x="7858148" y="4857760"/>
            <a:ext cx="857256" cy="64294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rot="10800000" flipV="1">
            <a:off x="5286380" y="928670"/>
            <a:ext cx="2000264" cy="171451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6</a:t>
            </a:fld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00430" y="1214422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компания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14480" y="2285992"/>
            <a:ext cx="2143140" cy="571504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элементы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00694" y="2285992"/>
            <a:ext cx="2357454" cy="571504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механизмы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71604" y="3071810"/>
            <a:ext cx="2286016" cy="642942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подразделения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71604" y="3929066"/>
            <a:ext cx="2286016" cy="571504"/>
          </a:xfrm>
          <a:prstGeom prst="rect">
            <a:avLst/>
          </a:prstGeom>
          <a:solidFill>
            <a:schemeClr val="accent3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люди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00694" y="3071810"/>
            <a:ext cx="2500330" cy="642942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бизнес-процессы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00694" y="3929066"/>
            <a:ext cx="2500330" cy="571504"/>
          </a:xfrm>
          <a:prstGeom prst="rect">
            <a:avLst/>
          </a:prstGeom>
          <a:solidFill>
            <a:schemeClr val="accent3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общение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28992" y="4929198"/>
            <a:ext cx="2500330" cy="64294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Профессиональные компетенции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28992" y="5715016"/>
            <a:ext cx="2500330" cy="928694"/>
          </a:xfrm>
          <a:prstGeom prst="rect">
            <a:avLst/>
          </a:prstGeom>
          <a:solidFill>
            <a:schemeClr val="accent3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Эмоции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(эмоциональный интеллект)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6" name="Скругленная соединительная линия 15"/>
          <p:cNvCxnSpPr>
            <a:stCxn id="12" idx="3"/>
            <a:endCxn id="5" idx="3"/>
          </p:cNvCxnSpPr>
          <p:nvPr/>
        </p:nvCxnSpPr>
        <p:spPr>
          <a:xfrm flipH="1" flipV="1">
            <a:off x="5786446" y="1500174"/>
            <a:ext cx="142876" cy="3750495"/>
          </a:xfrm>
          <a:prstGeom prst="curvedConnector3">
            <a:avLst>
              <a:gd name="adj1" fmla="val -2109076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>
            <a:stCxn id="13" idx="1"/>
            <a:endCxn id="5" idx="1"/>
          </p:cNvCxnSpPr>
          <p:nvPr/>
        </p:nvCxnSpPr>
        <p:spPr>
          <a:xfrm rot="10800000" flipH="1">
            <a:off x="3428992" y="1500175"/>
            <a:ext cx="71438" cy="4679189"/>
          </a:xfrm>
          <a:prstGeom prst="curvedConnector3">
            <a:avLst>
              <a:gd name="adj1" fmla="val -3985428"/>
            </a:avLst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ая прямоугольная выноска 33"/>
          <p:cNvSpPr/>
          <p:nvPr/>
        </p:nvSpPr>
        <p:spPr>
          <a:xfrm>
            <a:off x="642910" y="571480"/>
            <a:ext cx="1643074" cy="857256"/>
          </a:xfrm>
          <a:prstGeom prst="wedgeRoundRectCallout">
            <a:avLst>
              <a:gd name="adj1" fmla="val 40119"/>
              <a:gd name="adj2" fmla="val 98055"/>
              <a:gd name="adj3" fmla="val 16667"/>
            </a:avLst>
          </a:prstGeom>
          <a:solidFill>
            <a:schemeClr val="accent3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Синергия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5" name="Скругленная прямоугольная выноска 34"/>
          <p:cNvSpPr/>
          <p:nvPr/>
        </p:nvSpPr>
        <p:spPr>
          <a:xfrm>
            <a:off x="6715140" y="500042"/>
            <a:ext cx="2071702" cy="857256"/>
          </a:xfrm>
          <a:prstGeom prst="wedgeRoundRectCallout">
            <a:avLst>
              <a:gd name="adj1" fmla="val -27298"/>
              <a:gd name="adj2" fmla="val 99524"/>
              <a:gd name="adj3" fmla="val 16667"/>
            </a:avLst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Корневая </a:t>
            </a:r>
            <a:r>
              <a:rPr lang="ru-RU" sz="2400" b="1" dirty="0" smtClean="0">
                <a:solidFill>
                  <a:schemeClr val="tx1"/>
                </a:solidFill>
              </a:rPr>
              <a:t>компетенция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3071802" y="214290"/>
            <a:ext cx="3071834" cy="7143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интеграция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4" idx="3"/>
            <a:endCxn id="36" idx="2"/>
          </p:cNvCxnSpPr>
          <p:nvPr/>
        </p:nvCxnSpPr>
        <p:spPr>
          <a:xfrm flipV="1">
            <a:off x="2285984" y="571480"/>
            <a:ext cx="785818" cy="42862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6" idx="6"/>
          </p:cNvCxnSpPr>
          <p:nvPr/>
        </p:nvCxnSpPr>
        <p:spPr>
          <a:xfrm rot="10800000">
            <a:off x="6143636" y="571480"/>
            <a:ext cx="571504" cy="35719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5" idx="2"/>
            <a:endCxn id="6" idx="0"/>
          </p:cNvCxnSpPr>
          <p:nvPr/>
        </p:nvCxnSpPr>
        <p:spPr>
          <a:xfrm rot="5400000">
            <a:off x="3464711" y="1107265"/>
            <a:ext cx="500066" cy="18573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" idx="2"/>
            <a:endCxn id="7" idx="0"/>
          </p:cNvCxnSpPr>
          <p:nvPr/>
        </p:nvCxnSpPr>
        <p:spPr>
          <a:xfrm rot="16200000" flipH="1">
            <a:off x="5411396" y="1017967"/>
            <a:ext cx="500066" cy="20359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6" idx="3"/>
            <a:endCxn id="9" idx="3"/>
          </p:cNvCxnSpPr>
          <p:nvPr/>
        </p:nvCxnSpPr>
        <p:spPr>
          <a:xfrm>
            <a:off x="3857620" y="2571744"/>
            <a:ext cx="1588" cy="1643074"/>
          </a:xfrm>
          <a:prstGeom prst="bentConnector3">
            <a:avLst>
              <a:gd name="adj1" fmla="val 1439546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6" idx="3"/>
            <a:endCxn id="8" idx="3"/>
          </p:cNvCxnSpPr>
          <p:nvPr/>
        </p:nvCxnSpPr>
        <p:spPr>
          <a:xfrm>
            <a:off x="3857620" y="2571744"/>
            <a:ext cx="1588" cy="821537"/>
          </a:xfrm>
          <a:prstGeom prst="bentConnector3">
            <a:avLst>
              <a:gd name="adj1" fmla="val 1439546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7" idx="1"/>
            <a:endCxn id="11" idx="1"/>
          </p:cNvCxnSpPr>
          <p:nvPr/>
        </p:nvCxnSpPr>
        <p:spPr>
          <a:xfrm rot="10800000" flipV="1">
            <a:off x="5500694" y="2571744"/>
            <a:ext cx="1588" cy="1643074"/>
          </a:xfrm>
          <a:prstGeom prst="bentConnector3">
            <a:avLst>
              <a:gd name="adj1" fmla="val 1439546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7" idx="1"/>
            <a:endCxn id="10" idx="1"/>
          </p:cNvCxnSpPr>
          <p:nvPr/>
        </p:nvCxnSpPr>
        <p:spPr>
          <a:xfrm rot="10800000" flipV="1">
            <a:off x="5500694" y="2571743"/>
            <a:ext cx="1588" cy="821537"/>
          </a:xfrm>
          <a:prstGeom prst="bentConnector3">
            <a:avLst>
              <a:gd name="adj1" fmla="val 1439546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Синергия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Высочайший уровень эффективности компании как коллектива</a:t>
            </a:r>
          </a:p>
          <a:p>
            <a:r>
              <a:rPr lang="ru-RU" dirty="0" smtClean="0"/>
              <a:t>Для достижения нужно обеспечить:</a:t>
            </a:r>
          </a:p>
          <a:p>
            <a:pPr lvl="2"/>
            <a:r>
              <a:rPr lang="ru-RU" sz="3200" dirty="0" smtClean="0">
                <a:solidFill>
                  <a:schemeClr val="tx2"/>
                </a:solidFill>
              </a:rPr>
              <a:t>Оперативную слаженность (правильно включить профессиональные компетенции в бизнес-процесс)</a:t>
            </a:r>
          </a:p>
          <a:p>
            <a:pPr lvl="2"/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Эмоциональную вовлеченность (обеспечить позитивный прогноз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ru-RU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Прогноз и самоидентификация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Уровни самоидентификации</a:t>
            </a:r>
          </a:p>
          <a:p>
            <a:pPr lvl="2"/>
            <a:r>
              <a:rPr lang="ru-RU" sz="3200" dirty="0" smtClean="0"/>
              <a:t>Представитель вида</a:t>
            </a:r>
          </a:p>
          <a:p>
            <a:pPr lvl="2"/>
            <a:r>
              <a:rPr lang="ru-RU" sz="3200" dirty="0" smtClean="0"/>
              <a:t>Представитель пола</a:t>
            </a:r>
          </a:p>
          <a:p>
            <a:pPr lvl="2"/>
            <a:r>
              <a:rPr lang="ru-RU" sz="3200" dirty="0" smtClean="0"/>
              <a:t>Представитель общества</a:t>
            </a:r>
          </a:p>
          <a:p>
            <a:endParaRPr lang="ru-RU" dirty="0" smtClean="0"/>
          </a:p>
          <a:p>
            <a:r>
              <a:rPr lang="ru-RU" dirty="0" smtClean="0"/>
              <a:t>До 80 % времени мозг работает над построением прогнозов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самооценки</a:t>
            </a:r>
            <a:endParaRPr lang="ru-RU" dirty="0"/>
          </a:p>
        </p:txBody>
      </p:sp>
      <p:grpSp>
        <p:nvGrpSpPr>
          <p:cNvPr id="3" name="Группа 12"/>
          <p:cNvGrpSpPr/>
          <p:nvPr/>
        </p:nvGrpSpPr>
        <p:grpSpPr>
          <a:xfrm>
            <a:off x="1000100" y="1785926"/>
            <a:ext cx="6930280" cy="4286280"/>
            <a:chOff x="1356496" y="1715282"/>
            <a:chExt cx="6930280" cy="4286280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rot="5400000">
              <a:off x="-785850" y="3857628"/>
              <a:ext cx="428628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1357290" y="3857628"/>
              <a:ext cx="692948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олилиния 9"/>
            <p:cNvSpPr/>
            <p:nvPr/>
          </p:nvSpPr>
          <p:spPr>
            <a:xfrm>
              <a:off x="1468582" y="2835564"/>
              <a:ext cx="6553200" cy="2175163"/>
            </a:xfrm>
            <a:custGeom>
              <a:avLst/>
              <a:gdLst>
                <a:gd name="connsiteX0" fmla="*/ 0 w 6553200"/>
                <a:gd name="connsiteY0" fmla="*/ 891309 h 2175163"/>
                <a:gd name="connsiteX1" fmla="*/ 789709 w 6553200"/>
                <a:gd name="connsiteY1" fmla="*/ 129309 h 2175163"/>
                <a:gd name="connsiteX2" fmla="*/ 1607127 w 6553200"/>
                <a:gd name="connsiteY2" fmla="*/ 1667163 h 2175163"/>
                <a:gd name="connsiteX3" fmla="*/ 2757054 w 6553200"/>
                <a:gd name="connsiteY3" fmla="*/ 295563 h 2175163"/>
                <a:gd name="connsiteX4" fmla="*/ 3796145 w 6553200"/>
                <a:gd name="connsiteY4" fmla="*/ 1445491 h 2175163"/>
                <a:gd name="connsiteX5" fmla="*/ 4197927 w 6553200"/>
                <a:gd name="connsiteY5" fmla="*/ 697345 h 2175163"/>
                <a:gd name="connsiteX6" fmla="*/ 4710545 w 6553200"/>
                <a:gd name="connsiteY6" fmla="*/ 1279236 h 2175163"/>
                <a:gd name="connsiteX7" fmla="*/ 5347854 w 6553200"/>
                <a:gd name="connsiteY7" fmla="*/ 240145 h 2175163"/>
                <a:gd name="connsiteX8" fmla="*/ 6220691 w 6553200"/>
                <a:gd name="connsiteY8" fmla="*/ 2027381 h 2175163"/>
                <a:gd name="connsiteX9" fmla="*/ 6553200 w 6553200"/>
                <a:gd name="connsiteY9" fmla="*/ 1126836 h 2175163"/>
                <a:gd name="connsiteX10" fmla="*/ 6553200 w 6553200"/>
                <a:gd name="connsiteY10" fmla="*/ 1126836 h 2175163"/>
                <a:gd name="connsiteX11" fmla="*/ 6553200 w 6553200"/>
                <a:gd name="connsiteY11" fmla="*/ 1099127 h 217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53200" h="2175163">
                  <a:moveTo>
                    <a:pt x="0" y="891309"/>
                  </a:moveTo>
                  <a:cubicBezTo>
                    <a:pt x="260927" y="445654"/>
                    <a:pt x="521855" y="0"/>
                    <a:pt x="789709" y="129309"/>
                  </a:cubicBezTo>
                  <a:cubicBezTo>
                    <a:pt x="1057564" y="258618"/>
                    <a:pt x="1279236" y="1639454"/>
                    <a:pt x="1607127" y="1667163"/>
                  </a:cubicBezTo>
                  <a:cubicBezTo>
                    <a:pt x="1935018" y="1694872"/>
                    <a:pt x="2392218" y="332508"/>
                    <a:pt x="2757054" y="295563"/>
                  </a:cubicBezTo>
                  <a:cubicBezTo>
                    <a:pt x="3121890" y="258618"/>
                    <a:pt x="3556000" y="1378527"/>
                    <a:pt x="3796145" y="1445491"/>
                  </a:cubicBezTo>
                  <a:cubicBezTo>
                    <a:pt x="4036290" y="1512455"/>
                    <a:pt x="4045527" y="725054"/>
                    <a:pt x="4197927" y="697345"/>
                  </a:cubicBezTo>
                  <a:cubicBezTo>
                    <a:pt x="4350327" y="669636"/>
                    <a:pt x="4518891" y="1355436"/>
                    <a:pt x="4710545" y="1279236"/>
                  </a:cubicBezTo>
                  <a:cubicBezTo>
                    <a:pt x="4902199" y="1203036"/>
                    <a:pt x="5096163" y="115454"/>
                    <a:pt x="5347854" y="240145"/>
                  </a:cubicBezTo>
                  <a:cubicBezTo>
                    <a:pt x="5599545" y="364836"/>
                    <a:pt x="6019800" y="1879599"/>
                    <a:pt x="6220691" y="2027381"/>
                  </a:cubicBezTo>
                  <a:cubicBezTo>
                    <a:pt x="6421582" y="2175163"/>
                    <a:pt x="6553200" y="1126836"/>
                    <a:pt x="6553200" y="1126836"/>
                  </a:cubicBezTo>
                  <a:lnTo>
                    <a:pt x="6553200" y="1126836"/>
                  </a:lnTo>
                  <a:lnTo>
                    <a:pt x="6553200" y="1099127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786182" y="1857364"/>
            <a:ext cx="1143008" cy="8572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rgbClr val="00CC00"/>
                </a:solidFill>
              </a:rPr>
              <a:t>+</a:t>
            </a:r>
            <a:endParaRPr lang="ru-RU" sz="5400" dirty="0">
              <a:solidFill>
                <a:srgbClr val="00CC0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714744" y="4572008"/>
            <a:ext cx="1357322" cy="1143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>
                <a:solidFill>
                  <a:srgbClr val="FF0000"/>
                </a:solidFill>
              </a:rPr>
              <a:t>-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201</Words>
  <PresentationFormat>Экран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Работники и организация: механизмы интеграции в сложные времена</vt:lpstr>
      <vt:lpstr>Про сложные времена</vt:lpstr>
      <vt:lpstr>Про интеграцию</vt:lpstr>
      <vt:lpstr>Поиск баланса</vt:lpstr>
      <vt:lpstr>Слайд 5</vt:lpstr>
      <vt:lpstr>Слайд 6</vt:lpstr>
      <vt:lpstr>Синергия</vt:lpstr>
      <vt:lpstr>Прогноз и самоидентификация</vt:lpstr>
      <vt:lpstr>Закон самооценки</vt:lpstr>
      <vt:lpstr>Закон Йоркса-Додсона</vt:lpstr>
      <vt:lpstr>Слайд 11</vt:lpstr>
      <vt:lpstr>Необходимые механизмы</vt:lpstr>
      <vt:lpstr>Как реализовать???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alche</cp:lastModifiedBy>
  <cp:revision>40</cp:revision>
  <dcterms:modified xsi:type="dcterms:W3CDTF">2010-04-07T12:14:46Z</dcterms:modified>
</cp:coreProperties>
</file>