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Default Extension="sldx" ContentType="application/vnd.openxmlformats-officedocument.presentationml.slide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29"/>
  </p:notesMasterIdLst>
  <p:handoutMasterIdLst>
    <p:handoutMasterId r:id="rId30"/>
  </p:handoutMasterIdLst>
  <p:sldIdLst>
    <p:sldId id="632" r:id="rId2"/>
    <p:sldId id="1060" r:id="rId3"/>
    <p:sldId id="1061" r:id="rId4"/>
    <p:sldId id="1062" r:id="rId5"/>
    <p:sldId id="1063" r:id="rId6"/>
    <p:sldId id="1064" r:id="rId7"/>
    <p:sldId id="1065" r:id="rId8"/>
    <p:sldId id="1066" r:id="rId9"/>
    <p:sldId id="1067" r:id="rId10"/>
    <p:sldId id="1083" r:id="rId11"/>
    <p:sldId id="1068" r:id="rId12"/>
    <p:sldId id="1069" r:id="rId13"/>
    <p:sldId id="1070" r:id="rId14"/>
    <p:sldId id="1087" r:id="rId15"/>
    <p:sldId id="1080" r:id="rId16"/>
    <p:sldId id="1085" r:id="rId17"/>
    <p:sldId id="1084" r:id="rId18"/>
    <p:sldId id="1086" r:id="rId19"/>
    <p:sldId id="1079" r:id="rId20"/>
    <p:sldId id="1075" r:id="rId21"/>
    <p:sldId id="1076" r:id="rId22"/>
    <p:sldId id="1077" r:id="rId23"/>
    <p:sldId id="1071" r:id="rId24"/>
    <p:sldId id="1072" r:id="rId25"/>
    <p:sldId id="1073" r:id="rId26"/>
    <p:sldId id="1078" r:id="rId27"/>
    <p:sldId id="1059" r:id="rId28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9900"/>
    <a:srgbClr val="00CC66"/>
    <a:srgbClr val="FFFF99"/>
    <a:srgbClr val="990099"/>
    <a:srgbClr val="0000FF"/>
    <a:srgbClr val="CC00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2090" autoAdjust="0"/>
    <p:restoredTop sz="89482" autoAdjust="0"/>
  </p:normalViewPr>
  <p:slideViewPr>
    <p:cSldViewPr snapToObjects="1">
      <p:cViewPr>
        <p:scale>
          <a:sx n="78" d="100"/>
          <a:sy n="78" d="100"/>
        </p:scale>
        <p:origin x="-1062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98" y="72"/>
      </p:cViewPr>
      <p:guideLst>
        <p:guide orient="horz" pos="3110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kovaleva\&#1056;&#1072;&#1073;&#1086;&#1095;&#1080;&#1081;%20&#1089;&#1090;&#1086;&#1083;\&#1050;&#1086;&#1085;&#1089;&#1072;&#1083;&#1090;&#1080;&#1085;&#1075;\&#1042;&#1086;&#1089;&#1090;&#1086;&#1082;\&#1043;&#1048;&#1042;%20&#1082;&#1072;&#1076;&#1088;&#1086;&#1074;&#1099;&#1081;%20&#1072;&#1091;&#1076;&#1080;&#109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ru-RU"/>
  <c:chart>
    <c:autoTitleDeleted val="1"/>
    <c:plotArea>
      <c:layout>
        <c:manualLayout>
          <c:layoutTarget val="inner"/>
          <c:xMode val="edge"/>
          <c:yMode val="edge"/>
          <c:x val="0.30316794941695091"/>
          <c:y val="0.1304452455491267"/>
          <c:w val="0.64510276795110755"/>
          <c:h val="0.68208633462614365"/>
        </c:manualLayout>
      </c:layout>
      <c:scatterChart>
        <c:scatterStyle val="smoothMarker"/>
        <c:ser>
          <c:idx val="0"/>
          <c:order val="0"/>
          <c:tx>
            <c:strRef>
              <c:f>'исходные данные'!$G$2</c:f>
              <c:strCache>
                <c:ptCount val="1"/>
                <c:pt idx="0">
                  <c:v>Чернейко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circle"/>
            <c:size val="6"/>
            <c:spPr>
              <a:solidFill>
                <a:schemeClr val="tx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c:spPr>
          </c:marker>
          <c:dLbls>
            <c:dLbl>
              <c:idx val="0"/>
              <c:layout>
                <c:manualLayout>
                  <c:x val="-1.8720745763755733E-2"/>
                  <c:y val="5.0377820430705413E-2"/>
                </c:manualLayout>
              </c:layout>
              <c:dLblPos val="t"/>
              <c:showCatName val="1"/>
            </c:dLbl>
            <c:txPr>
              <a:bodyPr/>
              <a:lstStyle/>
              <a:p>
                <a:pPr>
                  <a:defRPr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itchFamily="34" charset="0"/>
                    <a:cs typeface="Arial" pitchFamily="34" charset="0"/>
                  </a:defRPr>
                </a:pPr>
                <a:endParaRPr lang="ru-RU"/>
              </a:p>
            </c:txPr>
            <c:dLblPos val="t"/>
            <c:showCatName val="1"/>
          </c:dLbls>
          <c:xVal>
            <c:numRef>
              <c:f>'исходные данные'!$G$3:$G$17</c:f>
              <c:numCache>
                <c:formatCode>General</c:formatCode>
                <c:ptCount val="15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6</c:v>
                </c:pt>
                <c:pt idx="8">
                  <c:v>6</c:v>
                </c:pt>
                <c:pt idx="9">
                  <c:v>4</c:v>
                </c:pt>
                <c:pt idx="10">
                  <c:v>7</c:v>
                </c:pt>
                <c:pt idx="11">
                  <c:v>4</c:v>
                </c:pt>
                <c:pt idx="12">
                  <c:v>7</c:v>
                </c:pt>
                <c:pt idx="13">
                  <c:v>3</c:v>
                </c:pt>
                <c:pt idx="14">
                  <c:v>5</c:v>
                </c:pt>
              </c:numCache>
            </c:numRef>
          </c:xVal>
          <c:yVal>
            <c:numRef>
              <c:f>'исходные данные'!$E$3:$E$18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yVal>
          <c:smooth val="1"/>
        </c:ser>
        <c:ser>
          <c:idx val="1"/>
          <c:order val="1"/>
          <c:spPr>
            <a:ln w="19050"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xVal>
            <c:numRef>
              <c:f>'исходные данные'!$B$3:$B$18</c:f>
              <c:numCache>
                <c:formatCode>General</c:formatCode>
                <c:ptCount val="16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</c:numCache>
            </c:numRef>
          </c:xVal>
          <c:yVal>
            <c:numRef>
              <c:f>'исходные данные'!$E$3:$E$18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yVal>
          <c:smooth val="1"/>
        </c:ser>
        <c:ser>
          <c:idx val="2"/>
          <c:order val="2"/>
          <c:spPr>
            <a:ln w="19050"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xVal>
            <c:numRef>
              <c:f>'исходные данные'!$C$3:$C$18</c:f>
              <c:numCache>
                <c:formatCode>0.00</c:formatCode>
                <c:ptCount val="1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xVal>
          <c:yVal>
            <c:numRef>
              <c:f>'исходные данные'!$E$3:$E$18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yVal>
          <c:smooth val="1"/>
        </c:ser>
        <c:ser>
          <c:idx val="3"/>
          <c:order val="3"/>
          <c:spPr>
            <a:ln w="19050"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xVal>
            <c:numRef>
              <c:f>'исходные данные'!$D$3:$D$18</c:f>
              <c:numCache>
                <c:formatCode>0.00</c:formatCode>
                <c:ptCount val="16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  <c:pt idx="10">
                  <c:v>4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</c:numCache>
            </c:numRef>
          </c:xVal>
          <c:yVal>
            <c:numRef>
              <c:f>'исходные данные'!$E$3:$E$18</c:f>
              <c:numCache>
                <c:formatCode>General</c:formatCode>
                <c:ptCount val="1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'исходные данные'!$F$3:$F$16</c:f>
              <c:strCache>
                <c:ptCount val="1"/>
                <c:pt idx="0">
                  <c:v>Логическое, аналитическое мышление Работа с информацией Стрессоустойчивость Работоспособность Контроль, организация работы Адаптивность   Лидерство   Работа в команде Деловые контакты   Развитие сотрудников Коммуникации устные Карьерная планка Ориентация </c:v>
                </c:pt>
              </c:strCache>
            </c:strRef>
          </c:tx>
          <c:xVal>
            <c:numRef>
              <c:f>'исходные данные'!$G$3:$G$17</c:f>
              <c:numCache>
                <c:formatCode>General</c:formatCode>
                <c:ptCount val="15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6</c:v>
                </c:pt>
                <c:pt idx="8">
                  <c:v>6</c:v>
                </c:pt>
                <c:pt idx="9">
                  <c:v>4</c:v>
                </c:pt>
                <c:pt idx="10">
                  <c:v>7</c:v>
                </c:pt>
                <c:pt idx="11">
                  <c:v>4</c:v>
                </c:pt>
                <c:pt idx="12">
                  <c:v>7</c:v>
                </c:pt>
                <c:pt idx="13">
                  <c:v>3</c:v>
                </c:pt>
                <c:pt idx="14">
                  <c:v>5</c:v>
                </c:pt>
              </c:numCache>
            </c:numRef>
          </c:xVal>
          <c:yVal>
            <c:numRef>
              <c:f>'исходные данные'!$F$17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'исходные данные'!$F$3:$F$16</c:f>
              <c:strCache>
                <c:ptCount val="1"/>
                <c:pt idx="0">
                  <c:v>Логическое, аналитическое мышление Работа с информацией Стрессоустойчивость Работоспособность Контроль, организация работы Адаптивность   Лидерство   Работа в команде Деловые контакты   Развитие сотрудников Коммуникации устные Карьерная планка Ориентация </c:v>
                </c:pt>
              </c:strCache>
            </c:strRef>
          </c:tx>
          <c:xVal>
            <c:numRef>
              <c:f>'исходные данные'!$G$3:$G$17</c:f>
              <c:numCache>
                <c:formatCode>General</c:formatCode>
                <c:ptCount val="15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7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6</c:v>
                </c:pt>
                <c:pt idx="8">
                  <c:v>6</c:v>
                </c:pt>
                <c:pt idx="9">
                  <c:v>4</c:v>
                </c:pt>
                <c:pt idx="10">
                  <c:v>7</c:v>
                </c:pt>
                <c:pt idx="11">
                  <c:v>4</c:v>
                </c:pt>
                <c:pt idx="12">
                  <c:v>7</c:v>
                </c:pt>
                <c:pt idx="13">
                  <c:v>3</c:v>
                </c:pt>
                <c:pt idx="14">
                  <c:v>5</c:v>
                </c:pt>
              </c:numCache>
            </c:numRef>
          </c:xVal>
          <c:yVal>
            <c:numRef>
              <c:f>'исходные данные'!$F$17</c:f>
              <c:numCache>
                <c:formatCode>General</c:formatCode>
                <c:ptCount val="1"/>
                <c:pt idx="0">
                  <c:v>0</c:v>
                </c:pt>
              </c:numCache>
            </c:numRef>
          </c:yVal>
          <c:smooth val="1"/>
        </c:ser>
        <c:axId val="101179776"/>
        <c:axId val="101181312"/>
      </c:scatterChart>
      <c:valAx>
        <c:axId val="101179776"/>
        <c:scaling>
          <c:orientation val="minMax"/>
          <c:max val="10"/>
          <c:min val="-1"/>
        </c:scaling>
        <c:axPos val="t"/>
        <c:numFmt formatCode="General" sourceLinked="1"/>
        <c:tickLblPos val="low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ru-RU"/>
          </a:p>
        </c:txPr>
        <c:crossAx val="101181312"/>
        <c:crossesAt val="19"/>
        <c:crossBetween val="midCat"/>
        <c:majorUnit val="1"/>
      </c:valAx>
      <c:valAx>
        <c:axId val="101181312"/>
        <c:scaling>
          <c:orientation val="maxMin"/>
          <c:max val="16"/>
          <c:min val="1"/>
        </c:scaling>
        <c:axPos val="l"/>
        <c:majorGridlines>
          <c:spPr>
            <a:ln w="6350">
              <a:prstDash val="sysDash"/>
            </a:ln>
          </c:spPr>
        </c:majorGridlines>
        <c:numFmt formatCode="General" sourceLinked="1"/>
        <c:tickLblPos val="nextTo"/>
        <c:spPr>
          <a:ln w="6350">
            <a:prstDash val="sysDash"/>
          </a:ln>
        </c:spPr>
        <c:crossAx val="101179776"/>
        <c:crossesAt val="-1"/>
        <c:crossBetween val="midCat"/>
        <c:majorUnit val="1"/>
        <c:minorUnit val="1"/>
      </c:valAx>
    </c:plotArea>
    <c:plotVisOnly val="1"/>
  </c:chart>
  <c:spPr>
    <a:ln>
      <a:noFill/>
    </a:ln>
  </c:spPr>
  <c:externalData r:id="rId1"/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0.29066</cdr:x>
      <cdr:y>0.81811</cdr:y>
    </cdr:from>
    <cdr:to>
      <cdr:x>0.43524</cdr:x>
      <cdr:y>0.95097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1838325" y="3093605"/>
          <a:ext cx="914400" cy="5024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ru-RU" sz="90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Отсутствие </a:t>
          </a:r>
        </a:p>
        <a:p xmlns:a="http://schemas.openxmlformats.org/drawingml/2006/main">
          <a:pPr algn="ctr"/>
          <a:r>
            <a:rPr lang="ru-RU" sz="90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компетенции</a:t>
          </a:r>
        </a:p>
      </cdr:txBody>
    </cdr:sp>
  </cdr:relSizeAnchor>
  <cdr:relSizeAnchor xmlns:cdr="http://schemas.openxmlformats.org/drawingml/2006/chartDrawing">
    <cdr:from>
      <cdr:x>0.41717</cdr:x>
      <cdr:y>0.81559</cdr:y>
    </cdr:from>
    <cdr:to>
      <cdr:x>0.59337</cdr:x>
      <cdr:y>0.94845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2638424" y="3084080"/>
          <a:ext cx="1114425" cy="5024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ru-RU" sz="90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Уровень </a:t>
          </a:r>
        </a:p>
        <a:p xmlns:a="http://schemas.openxmlformats.org/drawingml/2006/main">
          <a:pPr algn="ctr"/>
          <a:r>
            <a:rPr lang="ru-RU" sz="90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хорошего </a:t>
          </a:r>
        </a:p>
        <a:p xmlns:a="http://schemas.openxmlformats.org/drawingml/2006/main">
          <a:pPr algn="ctr"/>
          <a:r>
            <a:rPr lang="ru-RU" sz="90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специалиста</a:t>
          </a:r>
        </a:p>
      </cdr:txBody>
    </cdr:sp>
  </cdr:relSizeAnchor>
  <cdr:relSizeAnchor xmlns:cdr="http://schemas.openxmlformats.org/drawingml/2006/chartDrawing">
    <cdr:from>
      <cdr:x>0.59639</cdr:x>
      <cdr:y>0.81269</cdr:y>
    </cdr:from>
    <cdr:to>
      <cdr:x>0.77259</cdr:x>
      <cdr:y>0.94556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3771899" y="3073134"/>
          <a:ext cx="1114425" cy="5024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ru-RU" sz="90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Уровень </a:t>
          </a:r>
        </a:p>
        <a:p xmlns:a="http://schemas.openxmlformats.org/drawingml/2006/main">
          <a:pPr algn="ctr"/>
          <a:r>
            <a:rPr lang="ru-RU" sz="90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руководителя</a:t>
          </a:r>
          <a:r>
            <a:rPr lang="en-US" sz="90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-</a:t>
          </a:r>
          <a:endParaRPr lang="ru-RU" sz="900">
            <a:solidFill>
              <a:schemeClr val="tx1">
                <a:lumMod val="65000"/>
                <a:lumOff val="35000"/>
              </a:schemeClr>
            </a:solidFill>
            <a:latin typeface="Arial" pitchFamily="34" charset="0"/>
            <a:cs typeface="Arial" pitchFamily="34" charset="0"/>
          </a:endParaRPr>
        </a:p>
        <a:p xmlns:a="http://schemas.openxmlformats.org/drawingml/2006/main">
          <a:pPr algn="ctr"/>
          <a:r>
            <a:rPr lang="ru-RU" sz="90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эксперта</a:t>
          </a:r>
        </a:p>
      </cdr:txBody>
    </cdr:sp>
  </cdr:relSizeAnchor>
  <cdr:relSizeAnchor xmlns:cdr="http://schemas.openxmlformats.org/drawingml/2006/chartDrawing">
    <cdr:from>
      <cdr:x>0.76958</cdr:x>
      <cdr:y>0.81502</cdr:y>
    </cdr:from>
    <cdr:to>
      <cdr:x>0.96386</cdr:x>
      <cdr:y>0.94789</cdr:y>
    </cdr:to>
    <cdr:sp macro="" textlink="">
      <cdr:nvSpPr>
        <cdr:cNvPr id="7" name="TextBox 6"/>
        <cdr:cNvSpPr txBox="1"/>
      </cdr:nvSpPr>
      <cdr:spPr>
        <a:xfrm xmlns:a="http://schemas.openxmlformats.org/drawingml/2006/main">
          <a:off x="4867274" y="3081948"/>
          <a:ext cx="1228726" cy="5024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pPr algn="ctr"/>
          <a:r>
            <a:rPr lang="ru-RU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Уровень </a:t>
          </a:r>
        </a:p>
        <a:p xmlns:a="http://schemas.openxmlformats.org/drawingml/2006/main">
          <a:pPr algn="ctr"/>
          <a:r>
            <a:rPr lang="ru-RU" sz="9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у</a:t>
          </a:r>
          <a:r>
            <a:rPr lang="ru-RU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ниверсального</a:t>
          </a:r>
        </a:p>
        <a:p xmlns:a="http://schemas.openxmlformats.org/drawingml/2006/main">
          <a:pPr algn="ctr"/>
          <a:r>
            <a:rPr lang="ru-RU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rPr>
            <a:t> руководителя</a:t>
          </a:r>
          <a:endParaRPr lang="ru-RU" sz="900" dirty="0">
            <a:solidFill>
              <a:schemeClr val="tx1">
                <a:lumMod val="65000"/>
                <a:lumOff val="35000"/>
              </a:schemeClr>
            </a:solidFill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0.03432</cdr:x>
      <cdr:y>0.10327</cdr:y>
    </cdr:from>
    <cdr:to>
      <cdr:x>0.29599</cdr:x>
      <cdr:y>0.88733</cdr:y>
    </cdr:to>
    <cdr:sp macro="" textlink="">
      <cdr:nvSpPr>
        <cdr:cNvPr id="8" name="TextBox 1"/>
        <cdr:cNvSpPr txBox="1"/>
      </cdr:nvSpPr>
      <cdr:spPr>
        <a:xfrm xmlns:a="http://schemas.openxmlformats.org/drawingml/2006/main">
          <a:off x="209550" y="390525"/>
          <a:ext cx="1597649" cy="2964844"/>
        </a:xfrm>
        <a:prstGeom xmlns:a="http://schemas.openxmlformats.org/drawingml/2006/main" prst="rect">
          <a:avLst/>
        </a:prstGeom>
        <a:solidFill xmlns:a="http://schemas.openxmlformats.org/drawingml/2006/main">
          <a:sysClr val="window" lastClr="FFFFFF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r"/>
          <a:r>
            <a:rPr lang="ru-RU" sz="9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Логическое мышление</a:t>
          </a:r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 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Работа с информацией 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Стрессоустойчивость 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Работоспособность</a:t>
          </a:r>
        </a:p>
        <a:p xmlns:a="http://schemas.openxmlformats.org/drawingml/2006/main">
          <a:pPr algn="r"/>
          <a:r>
            <a:rPr lang="ru-RU" sz="9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Контроль, организация работы 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Адаптивность  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Лидерство  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Работа в команде 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Деловые контакты  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Развитие сотрудников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Коммуникации устные 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Карьерная планка 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Ориентация на результат 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Ориентация на улучшения</a:t>
          </a:r>
        </a:p>
        <a:p xmlns:a="http://schemas.openxmlformats.org/drawingml/2006/main">
          <a:pPr algn="r"/>
          <a:r>
            <a:rPr lang="ru-RU" sz="110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Ориентация на развитие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4943C15A-F911-4703-8B8F-AAC78B5AE2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2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defTabSz="92710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D83E5711-0272-4597-B9CD-2C5E2D38CA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1F5486-F99F-49A5-834D-88BEF6DB020C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8688" y="738188"/>
            <a:ext cx="4943475" cy="3706812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689475"/>
            <a:ext cx="4981575" cy="4446588"/>
          </a:xfrm>
          <a:noFill/>
          <a:ln/>
        </p:spPr>
        <p:txBody>
          <a:bodyPr lIns="91641" tIns="45821" rIns="91641" bIns="45821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" name="Rectangle 1028"/>
              <p:cNvSpPr>
                <a:spLocks noChangeArrowheads="1"/>
              </p:cNvSpPr>
              <p:nvPr userDrawn="1"/>
            </p:nvSpPr>
            <p:spPr bwMode="ltGray">
              <a:xfrm>
                <a:off x="0" y="1248"/>
                <a:ext cx="5760" cy="11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8" name="Rectangle 1029" descr="Cacback"/>
              <p:cNvSpPr>
                <a:spLocks noChangeArrowheads="1"/>
              </p:cNvSpPr>
              <p:nvPr userDrawn="1"/>
            </p:nvSpPr>
            <p:spPr bwMode="ltGray">
              <a:xfrm>
                <a:off x="0" y="0"/>
                <a:ext cx="1119" cy="4320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6" name="Rectangle 1030"/>
            <p:cNvSpPr>
              <a:spLocks noChangeArrowheads="1"/>
            </p:cNvSpPr>
            <p:nvPr/>
          </p:nvSpPr>
          <p:spPr bwMode="white">
            <a:xfrm>
              <a:off x="816" y="2592"/>
              <a:ext cx="701" cy="172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9" name="Group 1031"/>
          <p:cNvGrpSpPr>
            <a:grpSpLocks/>
          </p:cNvGrpSpPr>
          <p:nvPr/>
        </p:nvGrpSpPr>
        <p:grpSpPr bwMode="auto">
          <a:xfrm>
            <a:off x="0" y="1371600"/>
            <a:ext cx="8405813" cy="1246188"/>
            <a:chOff x="0" y="864"/>
            <a:chExt cx="5295" cy="785"/>
          </a:xfrm>
        </p:grpSpPr>
        <p:sp>
          <p:nvSpPr>
            <p:cNvPr id="10" name="Freeform 1032"/>
            <p:cNvSpPr>
              <a:spLocks/>
            </p:cNvSpPr>
            <p:nvPr userDrawn="1"/>
          </p:nvSpPr>
          <p:spPr bwMode="auto">
            <a:xfrm rot="-507431">
              <a:off x="0" y="1477"/>
              <a:ext cx="1059" cy="172"/>
            </a:xfrm>
            <a:custGeom>
              <a:avLst/>
              <a:gdLst/>
              <a:ahLst/>
              <a:cxnLst>
                <a:cxn ang="0">
                  <a:pos x="1059" y="0"/>
                </a:cxn>
                <a:cxn ang="0">
                  <a:pos x="147" y="144"/>
                </a:cxn>
                <a:cxn ang="0">
                  <a:pos x="177" y="171"/>
                </a:cxn>
                <a:cxn ang="0">
                  <a:pos x="1059" y="24"/>
                </a:cxn>
                <a:cxn ang="0">
                  <a:pos x="1059" y="0"/>
                </a:cxn>
              </a:cxnLst>
              <a:rect l="0" t="0" r="r" b="b"/>
              <a:pathLst>
                <a:path w="1059" h="172">
                  <a:moveTo>
                    <a:pt x="1059" y="0"/>
                  </a:moveTo>
                  <a:cubicBezTo>
                    <a:pt x="543" y="45"/>
                    <a:pt x="291" y="112"/>
                    <a:pt x="147" y="144"/>
                  </a:cubicBezTo>
                  <a:cubicBezTo>
                    <a:pt x="0" y="172"/>
                    <a:pt x="153" y="147"/>
                    <a:pt x="177" y="171"/>
                  </a:cubicBezTo>
                  <a:cubicBezTo>
                    <a:pt x="329" y="151"/>
                    <a:pt x="339" y="99"/>
                    <a:pt x="1059" y="24"/>
                  </a:cubicBezTo>
                  <a:cubicBezTo>
                    <a:pt x="1059" y="24"/>
                    <a:pt x="1059" y="0"/>
                    <a:pt x="1059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" name="Freeform 1033"/>
            <p:cNvSpPr>
              <a:spLocks/>
            </p:cNvSpPr>
            <p:nvPr userDrawn="1"/>
          </p:nvSpPr>
          <p:spPr bwMode="auto">
            <a:xfrm rot="-507431">
              <a:off x="1173" y="864"/>
              <a:ext cx="4122" cy="630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3544" y="348"/>
                </a:cxn>
                <a:cxn ang="0">
                  <a:pos x="3680" y="630"/>
                </a:cxn>
                <a:cxn ang="0">
                  <a:pos x="3616" y="624"/>
                </a:cxn>
                <a:cxn ang="0">
                  <a:pos x="3534" y="368"/>
                </a:cxn>
                <a:cxn ang="0">
                  <a:pos x="17" y="231"/>
                </a:cxn>
                <a:cxn ang="0">
                  <a:pos x="0" y="204"/>
                </a:cxn>
              </a:cxnLst>
              <a:rect l="0" t="0" r="r" b="b"/>
              <a:pathLst>
                <a:path w="4122" h="630">
                  <a:moveTo>
                    <a:pt x="0" y="204"/>
                  </a:moveTo>
                  <a:cubicBezTo>
                    <a:pt x="255" y="198"/>
                    <a:pt x="1686" y="0"/>
                    <a:pt x="3544" y="348"/>
                  </a:cubicBezTo>
                  <a:cubicBezTo>
                    <a:pt x="4122" y="464"/>
                    <a:pt x="3754" y="614"/>
                    <a:pt x="3680" y="630"/>
                  </a:cubicBezTo>
                  <a:cubicBezTo>
                    <a:pt x="3680" y="630"/>
                    <a:pt x="3642" y="626"/>
                    <a:pt x="3616" y="624"/>
                  </a:cubicBezTo>
                  <a:cubicBezTo>
                    <a:pt x="3678" y="612"/>
                    <a:pt x="4118" y="488"/>
                    <a:pt x="3534" y="368"/>
                  </a:cubicBezTo>
                  <a:cubicBezTo>
                    <a:pt x="2029" y="98"/>
                    <a:pt x="696" y="156"/>
                    <a:pt x="17" y="231"/>
                  </a:cubicBezTo>
                  <a:cubicBezTo>
                    <a:pt x="17" y="231"/>
                    <a:pt x="0" y="204"/>
                    <a:pt x="0" y="204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12" name="Group 1034"/>
            <p:cNvGrpSpPr>
              <a:grpSpLocks/>
            </p:cNvGrpSpPr>
            <p:nvPr userDrawn="1"/>
          </p:nvGrpSpPr>
          <p:grpSpPr bwMode="auto">
            <a:xfrm>
              <a:off x="1008" y="1248"/>
              <a:ext cx="288" cy="288"/>
              <a:chOff x="1033" y="326"/>
              <a:chExt cx="192" cy="192"/>
            </a:xfrm>
          </p:grpSpPr>
          <p:sp>
            <p:nvSpPr>
              <p:cNvPr id="13" name="Oval 1035"/>
              <p:cNvSpPr>
                <a:spLocks noChangeArrowheads="1"/>
              </p:cNvSpPr>
              <p:nvPr/>
            </p:nvSpPr>
            <p:spPr bwMode="auto">
              <a:xfrm>
                <a:off x="1033" y="32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4" name="Oval 1036"/>
              <p:cNvSpPr>
                <a:spLocks noChangeArrowheads="1"/>
              </p:cNvSpPr>
              <p:nvPr/>
            </p:nvSpPr>
            <p:spPr bwMode="auto">
              <a:xfrm>
                <a:off x="1129" y="377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5" name="Oval 1037"/>
              <p:cNvSpPr>
                <a:spLocks noChangeArrowheads="1"/>
              </p:cNvSpPr>
              <p:nvPr/>
            </p:nvSpPr>
            <p:spPr bwMode="auto">
              <a:xfrm>
                <a:off x="1063" y="350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6" name="Oval 1038"/>
              <p:cNvSpPr>
                <a:spLocks noChangeArrowheads="1"/>
              </p:cNvSpPr>
              <p:nvPr/>
            </p:nvSpPr>
            <p:spPr bwMode="auto">
              <a:xfrm>
                <a:off x="1063" y="404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7" name="Oval 1039"/>
              <p:cNvSpPr>
                <a:spLocks noChangeArrowheads="1"/>
              </p:cNvSpPr>
              <p:nvPr/>
            </p:nvSpPr>
            <p:spPr bwMode="auto">
              <a:xfrm>
                <a:off x="1108" y="42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8" name="Oval 1040"/>
              <p:cNvSpPr>
                <a:spLocks noChangeArrowheads="1"/>
              </p:cNvSpPr>
              <p:nvPr/>
            </p:nvSpPr>
            <p:spPr bwMode="auto">
              <a:xfrm>
                <a:off x="1168" y="416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9" name="Oval 1041"/>
              <p:cNvSpPr>
                <a:spLocks noChangeArrowheads="1"/>
              </p:cNvSpPr>
              <p:nvPr/>
            </p:nvSpPr>
            <p:spPr bwMode="auto">
              <a:xfrm>
                <a:off x="1120" y="461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0" name="Oval 1042"/>
              <p:cNvSpPr>
                <a:spLocks noChangeArrowheads="1"/>
              </p:cNvSpPr>
              <p:nvPr/>
            </p:nvSpPr>
            <p:spPr bwMode="auto">
              <a:xfrm>
                <a:off x="1063" y="452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21" name="Oval 1043"/>
              <p:cNvSpPr>
                <a:spLocks noChangeArrowheads="1"/>
              </p:cNvSpPr>
              <p:nvPr/>
            </p:nvSpPr>
            <p:spPr bwMode="auto">
              <a:xfrm>
                <a:off x="1117" y="329"/>
                <a:ext cx="47" cy="48"/>
              </a:xfrm>
              <a:prstGeom prst="ellipse">
                <a:avLst/>
              </a:prstGeom>
              <a:gradFill rotWithShape="0">
                <a:gsLst>
                  <a:gs pos="0">
                    <a:srgbClr val="FFFFCC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sp>
        <p:nvSpPr>
          <p:cNvPr id="12308" name="Rectangle 1044"/>
          <p:cNvSpPr>
            <a:spLocks noGrp="1" noChangeArrowheads="1"/>
          </p:cNvSpPr>
          <p:nvPr>
            <p:ph type="ctrTitle"/>
          </p:nvPr>
        </p:nvSpPr>
        <p:spPr>
          <a:xfrm>
            <a:off x="1828800" y="2133600"/>
            <a:ext cx="7315200" cy="1600200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12309" name="Rectangle 104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22" name="Rectangle 1046"/>
          <p:cNvSpPr>
            <a:spLocks noGrp="1" noChangeArrowheads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3" name="Rectangle 1047"/>
          <p:cNvSpPr>
            <a:spLocks noGrp="1" noChangeArrowheads="1"/>
          </p:cNvSpPr>
          <p:nvPr>
            <p:ph type="ftr" sz="quarter" idx="11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" name="Rectangle 104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F8671-57D9-4FE6-9AA2-C712350F4C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FE19F-31E9-4B9A-80B9-95A8B6813E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67525" y="457200"/>
            <a:ext cx="2058988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6029325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DEBD-D501-4FA1-A16E-96B1F373BC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  <a:endParaRPr lang="ru-RU" noProof="0"/>
          </a:p>
        </p:txBody>
      </p:sp>
      <p:sp>
        <p:nvSpPr>
          <p:cNvPr id="4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F2295-BF38-4D75-AC9C-DAC1E3B55C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685800" y="457200"/>
            <a:ext cx="8240713" cy="5638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2456B-C65D-4770-A080-9AC298C5DA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1D74F-7B4C-47BD-9683-B9E8398EAB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Мультимедиа 3"/>
          <p:cNvSpPr>
            <a:spLocks noGrp="1"/>
          </p:cNvSpPr>
          <p:nvPr>
            <p:ph type="media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noProof="0" smtClean="0"/>
              <a:t>Вставка клипа мультимедиа</a:t>
            </a:r>
            <a:endParaRPr lang="ru-RU" noProof="0"/>
          </a:p>
        </p:txBody>
      </p:sp>
      <p:sp>
        <p:nvSpPr>
          <p:cNvPr id="5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D5C74-7B85-46BA-BF84-8960B053DA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1_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ru-RU" noProof="0" smtClean="0"/>
              <a:t>Вставка клипа</a:t>
            </a:r>
            <a:endParaRPr lang="ru-RU" noProof="0"/>
          </a:p>
        </p:txBody>
      </p:sp>
      <p:sp>
        <p:nvSpPr>
          <p:cNvPr id="5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AA3B5-4A54-4519-BDEF-126931FF4B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ED0DE-7B29-443E-80DC-03B570B878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451D1-8960-49B5-9E59-78753CD2E6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EBBDE-F2ED-4BA9-B9F6-5664D1DC32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4E128-63C5-4522-B1A6-16A4B5B7DB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2E628-03B5-4035-A0ED-4F46E24735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DCF2-17A9-4F2D-9DE0-32D01BC022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FDA4-590A-4925-AAC4-0368CB0334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04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04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04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7F3D6-2F33-4C8C-A882-5DB072E05B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1026"/>
          <p:cNvGrpSpPr>
            <a:grpSpLocks/>
          </p:cNvGrpSpPr>
          <p:nvPr/>
        </p:nvGrpSpPr>
        <p:grpSpPr bwMode="auto">
          <a:xfrm>
            <a:off x="-23813" y="-141288"/>
            <a:ext cx="9167813" cy="6999288"/>
            <a:chOff x="-15" y="-89"/>
            <a:chExt cx="5775" cy="4409"/>
          </a:xfrm>
        </p:grpSpPr>
        <p:sp>
          <p:nvSpPr>
            <p:cNvPr id="11267" name="Rectangle 1027"/>
            <p:cNvSpPr>
              <a:spLocks noChangeArrowheads="1"/>
            </p:cNvSpPr>
            <p:nvPr userDrawn="1"/>
          </p:nvSpPr>
          <p:spPr bwMode="ltGray">
            <a:xfrm>
              <a:off x="0" y="301"/>
              <a:ext cx="5760" cy="72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11268" name="Rectangle 1028" descr="Cacback"/>
            <p:cNvSpPr>
              <a:spLocks noChangeArrowheads="1"/>
            </p:cNvSpPr>
            <p:nvPr userDrawn="1"/>
          </p:nvSpPr>
          <p:spPr bwMode="ltGray">
            <a:xfrm>
              <a:off x="0" y="0"/>
              <a:ext cx="1119" cy="4320"/>
            </a:xfrm>
            <a:prstGeom prst="rect">
              <a:avLst/>
            </a:prstGeom>
            <a:blipFill dpi="0" rotWithShape="0">
              <a:blip r:embed="rId18" cstate="print"/>
              <a:srcRect/>
              <a:tile tx="0" ty="0" sx="100000" sy="100000" flip="none" algn="tl"/>
            </a:blip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  <p:grpSp>
          <p:nvGrpSpPr>
            <p:cNvPr id="4106" name="Group 1029"/>
            <p:cNvGrpSpPr>
              <a:grpSpLocks/>
            </p:cNvGrpSpPr>
            <p:nvPr userDrawn="1"/>
          </p:nvGrpSpPr>
          <p:grpSpPr bwMode="auto">
            <a:xfrm>
              <a:off x="-15" y="-89"/>
              <a:ext cx="5295" cy="785"/>
              <a:chOff x="20" y="-89"/>
              <a:chExt cx="5295" cy="785"/>
            </a:xfrm>
          </p:grpSpPr>
          <p:sp>
            <p:nvSpPr>
              <p:cNvPr id="11270" name="Freeform 1030"/>
              <p:cNvSpPr>
                <a:spLocks/>
              </p:cNvSpPr>
              <p:nvPr userDrawn="1"/>
            </p:nvSpPr>
            <p:spPr bwMode="auto">
              <a:xfrm rot="-507431">
                <a:off x="20" y="524"/>
                <a:ext cx="1059" cy="172"/>
              </a:xfrm>
              <a:custGeom>
                <a:avLst/>
                <a:gdLst/>
                <a:ahLst/>
                <a:cxnLst>
                  <a:cxn ang="0">
                    <a:pos x="1059" y="0"/>
                  </a:cxn>
                  <a:cxn ang="0">
                    <a:pos x="147" y="144"/>
                  </a:cxn>
                  <a:cxn ang="0">
                    <a:pos x="177" y="171"/>
                  </a:cxn>
                  <a:cxn ang="0">
                    <a:pos x="1059" y="24"/>
                  </a:cxn>
                  <a:cxn ang="0">
                    <a:pos x="1059" y="0"/>
                  </a:cxn>
                </a:cxnLst>
                <a:rect l="0" t="0" r="r" b="b"/>
                <a:pathLst>
                  <a:path w="1059" h="172">
                    <a:moveTo>
                      <a:pt x="1059" y="0"/>
                    </a:moveTo>
                    <a:cubicBezTo>
                      <a:pt x="543" y="45"/>
                      <a:pt x="291" y="112"/>
                      <a:pt x="147" y="144"/>
                    </a:cubicBezTo>
                    <a:cubicBezTo>
                      <a:pt x="0" y="172"/>
                      <a:pt x="153" y="147"/>
                      <a:pt x="177" y="171"/>
                    </a:cubicBezTo>
                    <a:cubicBezTo>
                      <a:pt x="329" y="151"/>
                      <a:pt x="339" y="99"/>
                      <a:pt x="1059" y="24"/>
                    </a:cubicBezTo>
                    <a:cubicBezTo>
                      <a:pt x="1059" y="24"/>
                      <a:pt x="1059" y="0"/>
                      <a:pt x="1059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lin ang="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11271" name="Freeform 1031"/>
              <p:cNvSpPr>
                <a:spLocks/>
              </p:cNvSpPr>
              <p:nvPr userDrawn="1"/>
            </p:nvSpPr>
            <p:spPr bwMode="auto">
              <a:xfrm rot="-507431">
                <a:off x="1193" y="-89"/>
                <a:ext cx="4122" cy="630"/>
              </a:xfrm>
              <a:custGeom>
                <a:avLst/>
                <a:gdLst/>
                <a:ahLst/>
                <a:cxnLst>
                  <a:cxn ang="0">
                    <a:pos x="0" y="204"/>
                  </a:cxn>
                  <a:cxn ang="0">
                    <a:pos x="3544" y="348"/>
                  </a:cxn>
                  <a:cxn ang="0">
                    <a:pos x="3680" y="630"/>
                  </a:cxn>
                  <a:cxn ang="0">
                    <a:pos x="3616" y="624"/>
                  </a:cxn>
                  <a:cxn ang="0">
                    <a:pos x="3534" y="368"/>
                  </a:cxn>
                  <a:cxn ang="0">
                    <a:pos x="17" y="231"/>
                  </a:cxn>
                  <a:cxn ang="0">
                    <a:pos x="0" y="204"/>
                  </a:cxn>
                </a:cxnLst>
                <a:rect l="0" t="0" r="r" b="b"/>
                <a:pathLst>
                  <a:path w="4122" h="630">
                    <a:moveTo>
                      <a:pt x="0" y="204"/>
                    </a:moveTo>
                    <a:cubicBezTo>
                      <a:pt x="255" y="198"/>
                      <a:pt x="1686" y="0"/>
                      <a:pt x="3544" y="348"/>
                    </a:cubicBezTo>
                    <a:cubicBezTo>
                      <a:pt x="4122" y="464"/>
                      <a:pt x="3754" y="614"/>
                      <a:pt x="3680" y="630"/>
                    </a:cubicBezTo>
                    <a:cubicBezTo>
                      <a:pt x="3680" y="630"/>
                      <a:pt x="3642" y="626"/>
                      <a:pt x="3616" y="624"/>
                    </a:cubicBezTo>
                    <a:cubicBezTo>
                      <a:pt x="3678" y="612"/>
                      <a:pt x="4118" y="488"/>
                      <a:pt x="3534" y="368"/>
                    </a:cubicBezTo>
                    <a:cubicBezTo>
                      <a:pt x="2029" y="98"/>
                      <a:pt x="696" y="156"/>
                      <a:pt x="17" y="231"/>
                    </a:cubicBezTo>
                    <a:cubicBezTo>
                      <a:pt x="17" y="231"/>
                      <a:pt x="0" y="204"/>
                      <a:pt x="0" y="204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/>
              </a:p>
            </p:txBody>
          </p:sp>
          <p:grpSp>
            <p:nvGrpSpPr>
              <p:cNvPr id="4110" name="Group 1032"/>
              <p:cNvGrpSpPr>
                <a:grpSpLocks/>
              </p:cNvGrpSpPr>
              <p:nvPr userDrawn="1"/>
            </p:nvGrpSpPr>
            <p:grpSpPr bwMode="auto">
              <a:xfrm>
                <a:off x="1033" y="326"/>
                <a:ext cx="192" cy="192"/>
                <a:chOff x="1033" y="326"/>
                <a:chExt cx="192" cy="192"/>
              </a:xfrm>
            </p:grpSpPr>
            <p:sp>
              <p:nvSpPr>
                <p:cNvPr id="11273" name="Oval 1033"/>
                <p:cNvSpPr>
                  <a:spLocks noChangeArrowheads="1"/>
                </p:cNvSpPr>
                <p:nvPr/>
              </p:nvSpPr>
              <p:spPr bwMode="auto">
                <a:xfrm>
                  <a:off x="1033" y="326"/>
                  <a:ext cx="192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1274" name="Oval 1034"/>
                <p:cNvSpPr>
                  <a:spLocks noChangeArrowheads="1"/>
                </p:cNvSpPr>
                <p:nvPr/>
              </p:nvSpPr>
              <p:spPr bwMode="auto">
                <a:xfrm>
                  <a:off x="1129" y="377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1275" name="Oval 1035"/>
                <p:cNvSpPr>
                  <a:spLocks noChangeArrowheads="1"/>
                </p:cNvSpPr>
                <p:nvPr/>
              </p:nvSpPr>
              <p:spPr bwMode="auto">
                <a:xfrm>
                  <a:off x="1063" y="350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1276" name="Oval 1036"/>
                <p:cNvSpPr>
                  <a:spLocks noChangeArrowheads="1"/>
                </p:cNvSpPr>
                <p:nvPr/>
              </p:nvSpPr>
              <p:spPr bwMode="auto">
                <a:xfrm>
                  <a:off x="1063" y="404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1277" name="Oval 1037"/>
                <p:cNvSpPr>
                  <a:spLocks noChangeArrowheads="1"/>
                </p:cNvSpPr>
                <p:nvPr/>
              </p:nvSpPr>
              <p:spPr bwMode="auto">
                <a:xfrm>
                  <a:off x="1108" y="42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1278" name="Oval 1038"/>
                <p:cNvSpPr>
                  <a:spLocks noChangeArrowheads="1"/>
                </p:cNvSpPr>
                <p:nvPr/>
              </p:nvSpPr>
              <p:spPr bwMode="auto">
                <a:xfrm>
                  <a:off x="1168" y="416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1279" name="Oval 1039"/>
                <p:cNvSpPr>
                  <a:spLocks noChangeArrowheads="1"/>
                </p:cNvSpPr>
                <p:nvPr/>
              </p:nvSpPr>
              <p:spPr bwMode="auto">
                <a:xfrm>
                  <a:off x="1120" y="461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1280" name="Oval 1040"/>
                <p:cNvSpPr>
                  <a:spLocks noChangeArrowheads="1"/>
                </p:cNvSpPr>
                <p:nvPr/>
              </p:nvSpPr>
              <p:spPr bwMode="auto">
                <a:xfrm>
                  <a:off x="1063" y="452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  <p:sp>
              <p:nvSpPr>
                <p:cNvPr id="11281" name="Oval 1041"/>
                <p:cNvSpPr>
                  <a:spLocks noChangeArrowheads="1"/>
                </p:cNvSpPr>
                <p:nvPr/>
              </p:nvSpPr>
              <p:spPr bwMode="auto">
                <a:xfrm>
                  <a:off x="1117" y="329"/>
                  <a:ext cx="47" cy="4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CC"/>
                    </a:gs>
                    <a:gs pos="100000">
                      <a:srgbClr val="0000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ru-RU"/>
                </a:p>
              </p:txBody>
            </p:sp>
          </p:grpSp>
        </p:grpSp>
        <p:sp>
          <p:nvSpPr>
            <p:cNvPr id="11282" name="Rectangle 1042"/>
            <p:cNvSpPr>
              <a:spLocks noChangeArrowheads="1"/>
            </p:cNvSpPr>
            <p:nvPr userDrawn="1"/>
          </p:nvSpPr>
          <p:spPr bwMode="white">
            <a:xfrm>
              <a:off x="426" y="1185"/>
              <a:ext cx="701" cy="313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ru-RU"/>
            </a:p>
          </p:txBody>
        </p:sp>
      </p:grpSp>
      <p:sp>
        <p:nvSpPr>
          <p:cNvPr id="4099" name="Rectangle 1043"/>
          <p:cNvSpPr>
            <a:spLocks noGrp="1" noChangeArrowheads="1"/>
          </p:cNvSpPr>
          <p:nvPr>
            <p:ph type="title"/>
          </p:nvPr>
        </p:nvSpPr>
        <p:spPr bwMode="auto">
          <a:xfrm>
            <a:off x="115411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4100" name="Rectangle 10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1285" name="Rectangle 104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86" name="Rectangle 104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87" name="Rectangle 10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3F5369BE-BFF0-47D3-BC24-F6A27C4533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ovaleva@imisp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_Microsoft_Office_PowerPoint1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95513" y="2200275"/>
            <a:ext cx="6440487" cy="9969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dirty="0" smtClean="0"/>
              <a:t>Оценка руководителей: взгляд консультанта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6400800" cy="2971800"/>
          </a:xfrm>
        </p:spPr>
        <p:txBody>
          <a:bodyPr/>
          <a:lstStyle/>
          <a:p>
            <a:pPr eaLnBrk="1" hangingPunct="1"/>
            <a:r>
              <a:rPr lang="ru-RU" dirty="0" smtClean="0">
                <a:solidFill>
                  <a:srgbClr val="000066"/>
                </a:solidFill>
              </a:rPr>
              <a:t>Ковалева Татьяна Юрьевна</a:t>
            </a:r>
          </a:p>
          <a:p>
            <a:pPr eaLnBrk="1" hangingPunct="1"/>
            <a:r>
              <a:rPr lang="ru-RU" sz="1600" dirty="0" smtClean="0">
                <a:solidFill>
                  <a:srgbClr val="000066"/>
                </a:solidFill>
              </a:rPr>
              <a:t>Доцент кафедры общего менеджмента международного института менеджмента (ИМИСП), директор корпоративных программ</a:t>
            </a:r>
          </a:p>
          <a:p>
            <a:pPr eaLnBrk="1" hangingPunct="1"/>
            <a:endParaRPr lang="ru-RU" sz="1600" dirty="0" smtClean="0">
              <a:solidFill>
                <a:srgbClr val="FF3300"/>
              </a:solidFill>
            </a:endParaRPr>
          </a:p>
          <a:p>
            <a:pPr eaLnBrk="1" hangingPunct="1"/>
            <a:r>
              <a:rPr lang="en-US" sz="2300" dirty="0" smtClean="0">
                <a:solidFill>
                  <a:srgbClr val="000066"/>
                </a:solidFill>
                <a:hlinkClick r:id="rId3"/>
              </a:rPr>
              <a:t>Kovaleva@imisp.ru</a:t>
            </a:r>
            <a:endParaRPr lang="ru-RU" sz="2300" dirty="0" smtClean="0">
              <a:solidFill>
                <a:srgbClr val="000066"/>
              </a:solidFill>
            </a:endParaRPr>
          </a:p>
          <a:p>
            <a:pPr eaLnBrk="1" hangingPunct="1"/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sz="1200" dirty="0" smtClean="0">
                <a:solidFill>
                  <a:srgbClr val="0000FF"/>
                </a:solidFill>
              </a:rPr>
              <a:t> 2009</a:t>
            </a:r>
            <a:endParaRPr lang="ru-RU" sz="1200" dirty="0" smtClean="0">
              <a:solidFill>
                <a:srgbClr val="0000FF"/>
              </a:solidFill>
            </a:endParaRPr>
          </a:p>
        </p:txBody>
      </p:sp>
      <p:sp>
        <p:nvSpPr>
          <p:cNvPr id="6" name="Rectangle 104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5686-0238-4FC8-916B-84CF9E593235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7173" name="Rectangle 2"/>
          <p:cNvSpPr>
            <a:spLocks noChangeArrowheads="1"/>
          </p:cNvSpPr>
          <p:nvPr/>
        </p:nvSpPr>
        <p:spPr bwMode="auto">
          <a:xfrm>
            <a:off x="406400" y="342900"/>
            <a:ext cx="8229600" cy="62293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1549400" y="1062782"/>
            <a:ext cx="718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200" i="1" dirty="0" smtClean="0">
                <a:solidFill>
                  <a:srgbClr val="000000"/>
                </a:solidFill>
              </a:rPr>
              <a:t>Создает структуры в подразделении, позволяющие подчиненным работать ритмично, по планам и не испытывать недостатка в ресурсах </a:t>
            </a:r>
            <a:endParaRPr lang="en-GB" sz="1200" i="1" dirty="0">
              <a:solidFill>
                <a:srgbClr val="000000"/>
              </a:solidFill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812800" y="662672"/>
            <a:ext cx="833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2000" b="1" dirty="0">
                <a:solidFill>
                  <a:srgbClr val="CC0000"/>
                </a:solidFill>
              </a:rPr>
              <a:t>Планирование и </a:t>
            </a:r>
            <a:r>
              <a:rPr lang="ru-RU" sz="2000" b="1" dirty="0" smtClean="0">
                <a:solidFill>
                  <a:srgbClr val="CC0000"/>
                </a:solidFill>
              </a:rPr>
              <a:t>организация работы подразделения</a:t>
            </a:r>
            <a:endParaRPr lang="en-GB" sz="2000" b="1" dirty="0">
              <a:solidFill>
                <a:srgbClr val="CC0000"/>
              </a:solidFill>
            </a:endParaRP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672537"/>
            <a:ext cx="3962400" cy="1371600"/>
          </a:xfrm>
          <a:ln>
            <a:solidFill>
              <a:srgbClr val="CC0000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ru-RU" sz="1000" b="1" i="1" dirty="0" smtClean="0"/>
              <a:t>Примеры поведения</a:t>
            </a:r>
            <a:r>
              <a:rPr lang="en-US" sz="1000" b="1" i="1" dirty="0" smtClean="0"/>
              <a:t>:</a:t>
            </a:r>
          </a:p>
          <a:p>
            <a:pPr eaLnBrk="1" hangingPunct="1">
              <a:buSzPct val="80000"/>
            </a:pPr>
            <a:r>
              <a:rPr lang="ru-RU" sz="1000" dirty="0" smtClean="0">
                <a:solidFill>
                  <a:srgbClr val="000000"/>
                </a:solidFill>
              </a:rPr>
              <a:t>Использует инструменты  организации работы на регулярной основе</a:t>
            </a:r>
          </a:p>
          <a:p>
            <a:pPr eaLnBrk="1" hangingPunct="1">
              <a:buSzPct val="80000"/>
            </a:pPr>
            <a:r>
              <a:rPr lang="ru-RU" sz="1000" dirty="0" smtClean="0">
                <a:solidFill>
                  <a:srgbClr val="000000"/>
                </a:solidFill>
              </a:rPr>
              <a:t>Знает людей и расставляет их в соответствии с квалификацией и мотивацией.</a:t>
            </a:r>
          </a:p>
          <a:p>
            <a:pPr eaLnBrk="1" hangingPunct="1">
              <a:buSzPct val="80000"/>
            </a:pPr>
            <a:r>
              <a:rPr lang="ru-RU" sz="1000" dirty="0" smtClean="0">
                <a:solidFill>
                  <a:srgbClr val="000000"/>
                </a:solidFill>
              </a:rPr>
              <a:t>Чередует индивидуальные и групповые методы планирования работ в подразделении в зависимости от задачи.</a:t>
            </a:r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70400" y="1672537"/>
            <a:ext cx="4267200" cy="1371600"/>
          </a:xfrm>
          <a:ln>
            <a:solidFill>
              <a:srgbClr val="CC0000"/>
            </a:solidFill>
          </a:ln>
        </p:spPr>
        <p:txBody>
          <a:bodyPr/>
          <a:lstStyle/>
          <a:p>
            <a:pPr eaLnBrk="1" hangingPunct="1">
              <a:buSzPct val="80000"/>
            </a:pPr>
            <a:r>
              <a:rPr lang="ru-RU" sz="1000" dirty="0" smtClean="0">
                <a:solidFill>
                  <a:srgbClr val="000000"/>
                </a:solidFill>
              </a:rPr>
              <a:t>Стимулирует сотрудников к разработке оптимизирующих, повышающих эффективность  решений (ИТ, формы, процедуры) </a:t>
            </a:r>
          </a:p>
          <a:p>
            <a:pPr eaLnBrk="1" hangingPunct="1">
              <a:buSzPct val="80000"/>
            </a:pPr>
            <a:r>
              <a:rPr lang="ru-RU" sz="1000" dirty="0" smtClean="0">
                <a:solidFill>
                  <a:srgbClr val="000000"/>
                </a:solidFill>
              </a:rPr>
              <a:t>Сотрудники имеют планы работ на год/квартал/месяц </a:t>
            </a:r>
            <a:endParaRPr lang="en-US" sz="1000" dirty="0" smtClean="0">
              <a:solidFill>
                <a:srgbClr val="000000"/>
              </a:solidFill>
            </a:endParaRP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508000" y="3044137"/>
            <a:ext cx="8331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90500" indent="-190500">
              <a:buFontTx/>
              <a:buChar char="•"/>
            </a:pPr>
            <a:r>
              <a:rPr lang="ru-RU" sz="1200" b="1" dirty="0" smtClean="0"/>
              <a:t>Вводные вопросы:</a:t>
            </a:r>
          </a:p>
          <a:p>
            <a:pPr marL="190500" indent="-190500">
              <a:buFontTx/>
              <a:buChar char="•"/>
            </a:pPr>
            <a:r>
              <a:rPr lang="ru-RU" sz="1200" dirty="0" smtClean="0"/>
              <a:t>Как организована работа в отделе/управлении?</a:t>
            </a:r>
          </a:p>
          <a:p>
            <a:pPr marL="190500" indent="-190500">
              <a:buFontTx/>
              <a:buChar char="•"/>
            </a:pPr>
            <a:r>
              <a:rPr lang="ru-RU" sz="1200" dirty="0" smtClean="0"/>
              <a:t>Как Вы распределяете обязанности между сотрудниками?</a:t>
            </a:r>
          </a:p>
          <a:p>
            <a:pPr marL="190500" indent="-190500">
              <a:buFontTx/>
              <a:buChar char="•"/>
            </a:pPr>
            <a:r>
              <a:rPr lang="ru-RU" sz="1200" b="1" dirty="0" smtClean="0"/>
              <a:t>Поведенческие вопросы</a:t>
            </a:r>
            <a:r>
              <a:rPr lang="en-US" sz="1200" b="1" dirty="0" smtClean="0">
                <a:cs typeface="Arial" charset="0"/>
              </a:rPr>
              <a:t>:</a:t>
            </a:r>
            <a:endParaRPr lang="en-US" sz="1200" dirty="0"/>
          </a:p>
          <a:p>
            <a:pPr marL="190500" indent="-190500">
              <a:buFontTx/>
              <a:buChar char="•"/>
            </a:pPr>
            <a:r>
              <a:rPr lang="ru-RU" sz="1200" dirty="0"/>
              <a:t>Как </a:t>
            </a:r>
            <a:r>
              <a:rPr lang="ru-RU" sz="1200" dirty="0" smtClean="0"/>
              <a:t>сотрудники узнают, что им надо делать? Например, Коля…. </a:t>
            </a:r>
            <a:endParaRPr lang="en-US" sz="1200" dirty="0"/>
          </a:p>
          <a:p>
            <a:pPr marL="190500" indent="-190500">
              <a:buFontTx/>
              <a:buChar char="•"/>
            </a:pPr>
            <a:r>
              <a:rPr lang="ru-RU" sz="1200" dirty="0" smtClean="0"/>
              <a:t>Как часто Вам проходится вмешиваться в работу сотрудников? Приведите пример.</a:t>
            </a:r>
            <a:endParaRPr lang="en-US" sz="1200" dirty="0">
              <a:cs typeface="Arial" charset="0"/>
            </a:endParaRPr>
          </a:p>
          <a:p>
            <a:pPr marL="190500" indent="-190500">
              <a:buSzPct val="70000"/>
              <a:buFont typeface="Wingdings" pitchFamily="2" charset="2"/>
              <a:buChar char="l"/>
            </a:pPr>
            <a:endParaRPr lang="en-GB" sz="1200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9467" y="4429132"/>
          <a:ext cx="8551333" cy="1857368"/>
        </p:xfrm>
        <a:graphic>
          <a:graphicData uri="http://schemas.openxmlformats.org/presentationml/2006/ole">
            <p:oleObj spid="_x0000_s243714" name="Document" r:id="rId3" imgW="5468040" imgH="402048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оценки топов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785926"/>
            <a:ext cx="7772400" cy="4114800"/>
          </a:xfrm>
        </p:spPr>
        <p:txBody>
          <a:bodyPr/>
          <a:lstStyle/>
          <a:p>
            <a:r>
              <a:rPr lang="ru-RU" dirty="0" smtClean="0"/>
              <a:t>Условие: собеседование с топами после разговора с подчиненными.</a:t>
            </a:r>
          </a:p>
          <a:p>
            <a:r>
              <a:rPr lang="ru-RU" dirty="0" smtClean="0"/>
              <a:t>Вопросы </a:t>
            </a:r>
          </a:p>
          <a:p>
            <a:pPr lvl="2"/>
            <a:r>
              <a:rPr lang="ru-RU" sz="1800" dirty="0" smtClean="0"/>
              <a:t>Мы познакомились </a:t>
            </a:r>
            <a:r>
              <a:rPr lang="ru-RU" sz="1800" dirty="0" smtClean="0"/>
              <a:t>с </a:t>
            </a:r>
            <a:r>
              <a:rPr lang="ru-RU" sz="1800" dirty="0" smtClean="0"/>
              <a:t>работой компании и увидели, что подразделения в Вашем подчинении плохо выстроены: люди не знают своих обязанностей,  полномочия размазаны, ответственность не закреплена. Как это получилось?</a:t>
            </a:r>
          </a:p>
          <a:p>
            <a:pPr lvl="2"/>
            <a:r>
              <a:rPr lang="ru-RU" sz="1800" dirty="0" smtClean="0"/>
              <a:t>У Вас очень хорошо подобран персонал – практически точное совпадение с требованиями по должности, в то же время, мы практически не смогли выделить сотрудников с высоким потенциалом развития.</a:t>
            </a:r>
          </a:p>
          <a:p>
            <a:pPr lvl="2"/>
            <a:r>
              <a:rPr lang="ru-RU" sz="1800" dirty="0" smtClean="0"/>
              <a:t>Перед подразделением стоят серьезные планы, штатное расписание не будет расширено, т.е. люди в ближайшее время будут перегружены, Вы что-то с этим делаете?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ru-RU" sz="2400" dirty="0" smtClean="0"/>
              <a:t>Невозможность использовать </a:t>
            </a:r>
            <a:r>
              <a:rPr lang="ru-RU" sz="2400" dirty="0" err="1" smtClean="0"/>
              <a:t>ассесмент-центр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Решение: наблюдение во время работы</a:t>
            </a:r>
          </a:p>
          <a:p>
            <a:pPr lvl="3"/>
            <a:r>
              <a:rPr lang="ru-RU" dirty="0" smtClean="0"/>
              <a:t>Посидеть на совещаниях.</a:t>
            </a:r>
          </a:p>
          <a:p>
            <a:pPr lvl="3"/>
            <a:r>
              <a:rPr lang="ru-RU" dirty="0" err="1" smtClean="0"/>
              <a:t>Проинициировать</a:t>
            </a:r>
            <a:r>
              <a:rPr lang="ru-RU" dirty="0" smtClean="0"/>
              <a:t> «стратегическую сессию», мероприятие по принятию решений,…</a:t>
            </a:r>
          </a:p>
          <a:p>
            <a:pPr lvl="3"/>
            <a:r>
              <a:rPr lang="ru-RU" dirty="0" smtClean="0"/>
              <a:t>Понаблюдать как общается в подчиненными.</a:t>
            </a:r>
          </a:p>
          <a:p>
            <a:r>
              <a:rPr lang="ru-RU" sz="2400" dirty="0" smtClean="0"/>
              <a:t>Использование «перекрестного допроса» как замену 360 оценки. </a:t>
            </a:r>
          </a:p>
          <a:p>
            <a:pPr marL="2114550" lvl="5" indent="-342900"/>
            <a:r>
              <a:rPr lang="ru-RU" sz="1800" dirty="0" smtClean="0"/>
              <a:t>Очень аккуратно: должно быть к месту в разговоре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r>
              <a:rPr lang="ru-RU" sz="2400" dirty="0" smtClean="0"/>
              <a:t>Объективность</a:t>
            </a:r>
            <a:r>
              <a:rPr lang="ru-RU" sz="2400" dirty="0" smtClean="0"/>
              <a:t>: </a:t>
            </a:r>
          </a:p>
          <a:p>
            <a:pPr lvl="2"/>
            <a:r>
              <a:rPr lang="ru-RU" dirty="0" smtClean="0"/>
              <a:t>2-3 человека  собеседуют с топами в разное время.</a:t>
            </a:r>
          </a:p>
          <a:p>
            <a:pPr lvl="2"/>
            <a:r>
              <a:rPr lang="ru-RU" dirty="0" smtClean="0"/>
              <a:t>Запись разговоров на диктофон.</a:t>
            </a:r>
          </a:p>
          <a:p>
            <a:pPr lvl="2"/>
            <a:r>
              <a:rPr lang="ru-RU" dirty="0" smtClean="0"/>
              <a:t>Групповое суждение по результатам обсуждения.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оценки топов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Оценка руководителей </a:t>
            </a:r>
            <a:br>
              <a:rPr lang="ru-RU" sz="3200" dirty="0" smtClean="0"/>
            </a:br>
            <a:r>
              <a:rPr lang="ru-RU" sz="3200" dirty="0" smtClean="0"/>
              <a:t>среднего уровня и кадрового резерва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Ассесмент-центр</a:t>
            </a:r>
            <a:r>
              <a:rPr lang="ru-RU" dirty="0" smtClean="0"/>
              <a:t>.</a:t>
            </a:r>
          </a:p>
          <a:p>
            <a:pPr lvl="2"/>
            <a:r>
              <a:rPr lang="ru-RU" dirty="0" smtClean="0"/>
              <a:t>Упражнения типовые</a:t>
            </a:r>
          </a:p>
          <a:p>
            <a:pPr lvl="2"/>
            <a:r>
              <a:rPr lang="ru-RU" dirty="0" smtClean="0"/>
              <a:t>Упражнения под компанию.</a:t>
            </a:r>
          </a:p>
          <a:p>
            <a:r>
              <a:rPr lang="ru-RU" dirty="0" err="1" smtClean="0"/>
              <a:t>Видео-запись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Обратная связь.</a:t>
            </a:r>
          </a:p>
          <a:p>
            <a:r>
              <a:rPr lang="ru-RU" dirty="0" smtClean="0"/>
              <a:t>Индивидуальные планы развития.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Однодневный </a:t>
            </a:r>
            <a:r>
              <a:rPr lang="ru-RU" dirty="0" err="1" smtClean="0"/>
              <a:t>ассесмент-центр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785926"/>
            <a:ext cx="7772400" cy="4114800"/>
          </a:xfrm>
        </p:spPr>
        <p:txBody>
          <a:bodyPr/>
          <a:lstStyle/>
          <a:p>
            <a:r>
              <a:rPr lang="ru-RU" dirty="0" smtClean="0"/>
              <a:t>Индивидуальные решения кейсов/логических задач/технических задач.</a:t>
            </a:r>
          </a:p>
          <a:p>
            <a:r>
              <a:rPr lang="ru-RU" dirty="0" smtClean="0"/>
              <a:t>Ролевые  - разговор с подчиненным, начальником, коллегой </a:t>
            </a:r>
            <a:r>
              <a:rPr lang="ru-RU" sz="2400" dirty="0" smtClean="0"/>
              <a:t>(мотивирующие/проблемные/корректирующие)</a:t>
            </a:r>
          </a:p>
          <a:p>
            <a:r>
              <a:rPr lang="ru-RU" dirty="0" smtClean="0"/>
              <a:t>Групповые конкурентные </a:t>
            </a:r>
            <a:r>
              <a:rPr lang="ru-RU" sz="2000" dirty="0" smtClean="0"/>
              <a:t>(переговоры при нарушении договоренностей, срочное  принятие решения,  «разбор полетов»)</a:t>
            </a:r>
          </a:p>
          <a:p>
            <a:r>
              <a:rPr lang="ru-RU" dirty="0" smtClean="0"/>
              <a:t>Групповые кооперативные </a:t>
            </a:r>
            <a:r>
              <a:rPr lang="ru-RU" sz="2000" dirty="0" smtClean="0"/>
              <a:t>(обсуждение планов, подготовка к событию, выявление слабых мест)</a:t>
            </a:r>
          </a:p>
          <a:p>
            <a:r>
              <a:rPr lang="ru-RU" dirty="0" smtClean="0"/>
              <a:t>Презентация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Профиль компетенций сотрудника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94F68B-9DCF-4224-838C-CC2C155A5C17}" type="slidenum">
              <a:rPr lang="ru-RU" smtClean="0"/>
              <a:pPr>
                <a:defRPr/>
              </a:pPr>
              <a:t>15</a:t>
            </a:fld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pic>
        <p:nvPicPr>
          <p:cNvPr id="245762" name="Диаграмма 1"/>
          <p:cNvPicPr>
            <a:picLocks noChangeArrowheads="1"/>
          </p:cNvPicPr>
          <p:nvPr/>
        </p:nvPicPr>
        <p:blipFill>
          <a:blip r:embed="rId2"/>
          <a:srcRect l="-1048" t="-7521" r="-3941" b="-7401"/>
          <a:stretch>
            <a:fillRect/>
          </a:stretch>
        </p:blipFill>
        <p:spPr bwMode="auto">
          <a:xfrm>
            <a:off x="1154113" y="1857364"/>
            <a:ext cx="730408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154113" y="50004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Профиль компетенций сотрудника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pic>
        <p:nvPicPr>
          <p:cNvPr id="244738" name="Диаграмма 4"/>
          <p:cNvPicPr>
            <a:picLocks noChangeArrowheads="1"/>
          </p:cNvPicPr>
          <p:nvPr/>
        </p:nvPicPr>
        <p:blipFill>
          <a:blip r:embed="rId2"/>
          <a:srcRect l="-839" t="-2650" r="-1155" b="-865"/>
          <a:stretch>
            <a:fillRect/>
          </a:stretch>
        </p:blipFill>
        <p:spPr bwMode="auto">
          <a:xfrm>
            <a:off x="901700" y="2162174"/>
            <a:ext cx="7556500" cy="391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Профиль компетенций сотрудника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pic>
        <p:nvPicPr>
          <p:cNvPr id="246786" name="Диаграмма 5"/>
          <p:cNvPicPr>
            <a:picLocks noChangeArrowheads="1"/>
          </p:cNvPicPr>
          <p:nvPr/>
        </p:nvPicPr>
        <p:blipFill>
          <a:blip r:embed="rId2"/>
          <a:srcRect l="-1048" t="-7506" r="-3941" b="-7425"/>
          <a:stretch>
            <a:fillRect/>
          </a:stretch>
        </p:blipFill>
        <p:spPr bwMode="auto">
          <a:xfrm>
            <a:off x="1154114" y="1857365"/>
            <a:ext cx="7418414" cy="4391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pPr eaLnBrk="1" hangingPunct="1"/>
            <a:r>
              <a:rPr lang="ru-RU" dirty="0" smtClean="0"/>
              <a:t>Профиль компетенций сотрудника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1604" y="457200"/>
            <a:ext cx="7772400" cy="1143000"/>
          </a:xfrm>
        </p:spPr>
        <p:txBody>
          <a:bodyPr/>
          <a:lstStyle/>
          <a:p>
            <a:r>
              <a:rPr lang="ru-RU" sz="3600" dirty="0" smtClean="0"/>
              <a:t>Для менеджеров среднего звена: обобщения, классификации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9921" name="Object 1"/>
          <p:cNvGraphicFramePr>
            <a:graphicFrameLocks noChangeAspect="1"/>
          </p:cNvGraphicFramePr>
          <p:nvPr/>
        </p:nvGraphicFramePr>
        <p:xfrm>
          <a:off x="685800" y="1600200"/>
          <a:ext cx="8029604" cy="4648200"/>
        </p:xfrm>
        <a:graphic>
          <a:graphicData uri="http://schemas.openxmlformats.org/presentationml/2006/ole">
            <p:oleObj spid="_x0000_s209921" name="Слайд" r:id="rId3" imgW="4951646" imgH="3427400" progId="PowerPoint.Slide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772400" cy="1143000"/>
          </a:xfrm>
        </p:spPr>
        <p:txBody>
          <a:bodyPr/>
          <a:lstStyle/>
          <a:p>
            <a:r>
              <a:rPr lang="ru-RU" sz="3600" dirty="0" smtClean="0"/>
              <a:t>Причина приглашения консультантов  </a:t>
            </a:r>
            <a:br>
              <a:rPr lang="ru-RU" sz="3600" dirty="0" smtClean="0"/>
            </a:br>
            <a:r>
              <a:rPr lang="ru-RU" sz="3600" dirty="0" smtClean="0"/>
              <a:t>для кадрового аудита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ru-RU" dirty="0" smtClean="0"/>
              <a:t>Смена первого лица компании.</a:t>
            </a:r>
          </a:p>
          <a:p>
            <a:r>
              <a:rPr lang="ru-RU" dirty="0" smtClean="0"/>
              <a:t>Реорганизация с серьезными кадровыми перемещениями/заменами.</a:t>
            </a:r>
          </a:p>
          <a:p>
            <a:r>
              <a:rPr lang="ru-RU" dirty="0" smtClean="0"/>
              <a:t>Снижение управляемости компанией.</a:t>
            </a:r>
          </a:p>
          <a:p>
            <a:pPr algn="r">
              <a:buNone/>
            </a:pPr>
            <a:r>
              <a:rPr lang="ru-RU" b="1" dirty="0" smtClean="0"/>
              <a:t>Заказчик: генеральный директор/собственник.</a:t>
            </a:r>
          </a:p>
          <a:p>
            <a:r>
              <a:rPr lang="ru-RU" dirty="0" smtClean="0"/>
              <a:t>Конфликтная ситуация.</a:t>
            </a:r>
          </a:p>
          <a:p>
            <a:r>
              <a:rPr lang="ru-RU" dirty="0" smtClean="0"/>
              <a:t>Плановая оценка.</a:t>
            </a:r>
          </a:p>
          <a:p>
            <a:pPr algn="r">
              <a:buNone/>
            </a:pPr>
            <a:r>
              <a:rPr lang="ru-RU" b="1" dirty="0" smtClean="0"/>
              <a:t>Заказчик: директор по персоналу.</a:t>
            </a:r>
          </a:p>
          <a:p>
            <a:pPr>
              <a:buNone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8" y="487363"/>
            <a:ext cx="7620000" cy="974725"/>
          </a:xfrm>
        </p:spPr>
        <p:txBody>
          <a:bodyPr/>
          <a:lstStyle/>
          <a:p>
            <a:pPr eaLnBrk="1" hangingPunct="1"/>
            <a:r>
              <a:rPr lang="ru-RU" sz="3200" smtClean="0"/>
              <a:t>Результаты оценки 360 градусов </a:t>
            </a:r>
            <a:br>
              <a:rPr lang="ru-RU" sz="3200" smtClean="0"/>
            </a:br>
            <a:r>
              <a:rPr lang="ru-RU" sz="3200" smtClean="0"/>
              <a:t>топ-менеджеров</a:t>
            </a:r>
          </a:p>
        </p:txBody>
      </p:sp>
      <p:sp>
        <p:nvSpPr>
          <p:cNvPr id="10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27000" y="6171175"/>
            <a:ext cx="1905000" cy="457200"/>
          </a:xfrm>
        </p:spPr>
        <p:txBody>
          <a:bodyPr/>
          <a:lstStyle/>
          <a:p>
            <a:pPr>
              <a:defRPr/>
            </a:pPr>
            <a:fld id="{EFD7ADCF-727F-4262-8A20-7255F96A219D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4294967295"/>
          </p:nvPr>
        </p:nvGraphicFramePr>
        <p:xfrm>
          <a:off x="2032000" y="2024063"/>
          <a:ext cx="7112000" cy="2927350"/>
        </p:xfrm>
        <a:graphic>
          <a:graphicData uri="http://schemas.openxmlformats.org/presentationml/2006/ole">
            <p:oleObj spid="_x0000_s206850" name="Диаграмма" r:id="rId3" imgW="7743749" imgH="2943149" progId="MSGraph.Chart.8">
              <p:embed followColorScheme="full"/>
            </p:oleObj>
          </a:graphicData>
        </a:graphic>
      </p:graphicFrame>
      <p:graphicFrame>
        <p:nvGraphicFramePr>
          <p:cNvPr id="919556" name="Group 4"/>
          <p:cNvGraphicFramePr>
            <a:graphicFrameLocks noGrp="1"/>
          </p:cNvGraphicFramePr>
          <p:nvPr/>
        </p:nvGraphicFramePr>
        <p:xfrm>
          <a:off x="832726" y="4762500"/>
          <a:ext cx="8144604" cy="1180075"/>
        </p:xfrm>
        <a:graphic>
          <a:graphicData uri="http://schemas.openxmlformats.org/drawingml/2006/table">
            <a:tbl>
              <a:tblPr/>
              <a:tblGrid>
                <a:gridCol w="1563565"/>
                <a:gridCol w="731227"/>
                <a:gridCol w="731226"/>
                <a:gridCol w="731227"/>
                <a:gridCol w="731226"/>
                <a:gridCol w="731227"/>
                <a:gridCol w="731226"/>
                <a:gridCol w="731227"/>
                <a:gridCol w="731226"/>
                <a:gridCol w="73122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Ориентация на достижение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Генерация изменений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Способность к развитию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Лидерство в команде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Создание развивающей среды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Командная работа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Масштабное бизнес-видение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эффектив</a:t>
                      </a:r>
                      <a:r>
                        <a:rPr kumimoji="0" 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ностью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Надежность и ответственность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Результаты оценки</a:t>
                      </a:r>
                    </a:p>
                  </a:txBody>
                  <a:tcPr marL="0" marR="16615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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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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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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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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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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Развиваемость компетенций</a:t>
                      </a:r>
                    </a:p>
                  </a:txBody>
                  <a:tcPr marL="0" marR="16615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2" name="Freeform 6"/>
          <p:cNvSpPr>
            <a:spLocks/>
          </p:cNvSpPr>
          <p:nvPr/>
        </p:nvSpPr>
        <p:spPr bwMode="auto">
          <a:xfrm>
            <a:off x="2446338" y="2024063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00CC00"/>
          </a:solidFill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63" name="Freeform 7"/>
          <p:cNvSpPr>
            <a:spLocks/>
          </p:cNvSpPr>
          <p:nvPr/>
        </p:nvSpPr>
        <p:spPr bwMode="auto">
          <a:xfrm>
            <a:off x="4643438" y="2608263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00CC00"/>
          </a:solidFill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64" name="Freeform 9"/>
          <p:cNvSpPr>
            <a:spLocks/>
          </p:cNvSpPr>
          <p:nvPr/>
        </p:nvSpPr>
        <p:spPr bwMode="auto">
          <a:xfrm>
            <a:off x="7631113" y="3084513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FF5050"/>
          </a:solidFill>
          <a:ln w="28575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65" name="Freeform 5"/>
          <p:cNvSpPr>
            <a:spLocks/>
          </p:cNvSpPr>
          <p:nvPr/>
        </p:nvSpPr>
        <p:spPr bwMode="auto">
          <a:xfrm>
            <a:off x="6156325" y="2541588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00CC00"/>
          </a:solidFill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66" name="Freeform 9"/>
          <p:cNvSpPr>
            <a:spLocks/>
          </p:cNvSpPr>
          <p:nvPr/>
        </p:nvSpPr>
        <p:spPr bwMode="auto">
          <a:xfrm>
            <a:off x="5399088" y="3360738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FF5050"/>
          </a:solidFill>
          <a:ln w="28575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67" name="TextBox 16"/>
          <p:cNvSpPr txBox="1">
            <a:spLocks noChangeArrowheads="1"/>
          </p:cNvSpPr>
          <p:nvPr/>
        </p:nvSpPr>
        <p:spPr bwMode="auto">
          <a:xfrm>
            <a:off x="0" y="6491288"/>
            <a:ext cx="9144000" cy="366712"/>
          </a:xfrm>
          <a:prstGeom prst="rect">
            <a:avLst/>
          </a:prstGeom>
          <a:solidFill>
            <a:srgbClr val="9900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2" name="Номер слайда 2"/>
          <p:cNvSpPr txBox="1">
            <a:spLocks/>
          </p:cNvSpPr>
          <p:nvPr/>
        </p:nvSpPr>
        <p:spPr bwMode="auto">
          <a:xfrm>
            <a:off x="7072330" y="617117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1400" dirty="0" smtClean="0">
                <a:latin typeface="+mn-lt"/>
              </a:rPr>
              <a:t> </a:t>
            </a:r>
            <a:r>
              <a:rPr lang="ru-RU" sz="1400" i="1" dirty="0" smtClean="0"/>
              <a:t>© </a:t>
            </a:r>
            <a:r>
              <a:rPr lang="ru-RU" sz="1400" dirty="0" smtClean="0">
                <a:latin typeface="+mn-lt"/>
              </a:rPr>
              <a:t>ОАО «</a:t>
            </a:r>
            <a:r>
              <a:rPr lang="ru-RU" sz="1400" dirty="0" err="1" smtClean="0">
                <a:latin typeface="+mn-lt"/>
              </a:rPr>
              <a:t>Уралкалий</a:t>
            </a:r>
            <a:r>
              <a:rPr lang="ru-RU" sz="1400" dirty="0" smtClean="0">
                <a:latin typeface="+mn-lt"/>
              </a:rPr>
              <a:t>»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823913"/>
            <a:ext cx="8731250" cy="331787"/>
          </a:xfrm>
        </p:spPr>
        <p:txBody>
          <a:bodyPr/>
          <a:lstStyle/>
          <a:p>
            <a:pPr eaLnBrk="1" hangingPunct="1"/>
            <a:r>
              <a:rPr lang="ru-RU" sz="3200" smtClean="0"/>
              <a:t>Результаты оценки Управленческого </a:t>
            </a:r>
            <a:br>
              <a:rPr lang="ru-RU" sz="3200" smtClean="0"/>
            </a:br>
            <a:r>
              <a:rPr lang="ru-RU" sz="3200" smtClean="0"/>
              <a:t>кадрового резерва методом Ассесмент центра</a:t>
            </a:r>
          </a:p>
        </p:txBody>
      </p:sp>
      <p:sp>
        <p:nvSpPr>
          <p:cNvPr id="106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fld id="{31AD87B1-C579-413B-BFD9-F2CE2D91A2A1}" type="slidenum">
              <a:rPr lang="en-GB"/>
              <a:pPr>
                <a:defRPr/>
              </a:pPr>
              <a:t>21</a:t>
            </a:fld>
            <a:endParaRPr lang="en-GB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idx="4294967295"/>
          </p:nvPr>
        </p:nvGraphicFramePr>
        <p:xfrm>
          <a:off x="2032000" y="2024063"/>
          <a:ext cx="7112000" cy="2927350"/>
        </p:xfrm>
        <a:graphic>
          <a:graphicData uri="http://schemas.openxmlformats.org/presentationml/2006/ole">
            <p:oleObj spid="_x0000_s207874" name="Диаграмма" r:id="rId3" imgW="7743749" imgH="2943149" progId="MSGraph.Chart.8">
              <p:embed followColorScheme="full"/>
            </p:oleObj>
          </a:graphicData>
        </a:graphic>
      </p:graphicFrame>
      <p:graphicFrame>
        <p:nvGraphicFramePr>
          <p:cNvPr id="920580" name="Group 4"/>
          <p:cNvGraphicFramePr>
            <a:graphicFrameLocks noGrp="1"/>
          </p:cNvGraphicFramePr>
          <p:nvPr/>
        </p:nvGraphicFramePr>
        <p:xfrm>
          <a:off x="511175" y="4762500"/>
          <a:ext cx="8144604" cy="1180075"/>
        </p:xfrm>
        <a:graphic>
          <a:graphicData uri="http://schemas.openxmlformats.org/drawingml/2006/table">
            <a:tbl>
              <a:tblPr/>
              <a:tblGrid>
                <a:gridCol w="1563565"/>
                <a:gridCol w="731227"/>
                <a:gridCol w="731226"/>
                <a:gridCol w="731227"/>
                <a:gridCol w="731226"/>
                <a:gridCol w="731227"/>
                <a:gridCol w="731226"/>
                <a:gridCol w="731227"/>
                <a:gridCol w="731226"/>
                <a:gridCol w="73122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Ориентация на достижение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Генерация изменений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Способность к развитию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Лидерство в команде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Создание развивающей среды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Командная работа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Масштабное бизнес-видение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эффектив</a:t>
                      </a:r>
                      <a:r>
                        <a:rPr kumimoji="0" lang="en-US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ностью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Надежность и ответственность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Результаты оценки</a:t>
                      </a:r>
                    </a:p>
                  </a:txBody>
                  <a:tcPr marL="0" marR="16615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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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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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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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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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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Развиваемость компетенций</a:t>
                      </a:r>
                    </a:p>
                  </a:txBody>
                  <a:tcPr marL="0" marR="16615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ru-RU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86" name="Freeform 6"/>
          <p:cNvSpPr>
            <a:spLocks/>
          </p:cNvSpPr>
          <p:nvPr/>
        </p:nvSpPr>
        <p:spPr bwMode="auto">
          <a:xfrm>
            <a:off x="2446338" y="2541588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00CC00"/>
          </a:solidFill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7" name="Freeform 7"/>
          <p:cNvSpPr>
            <a:spLocks/>
          </p:cNvSpPr>
          <p:nvPr/>
        </p:nvSpPr>
        <p:spPr bwMode="auto">
          <a:xfrm>
            <a:off x="3887788" y="2541588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00CC00"/>
          </a:solidFill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Freeform 9"/>
          <p:cNvSpPr>
            <a:spLocks/>
          </p:cNvSpPr>
          <p:nvPr/>
        </p:nvSpPr>
        <p:spPr bwMode="auto">
          <a:xfrm>
            <a:off x="7559675" y="2843213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FF5050"/>
          </a:solidFill>
          <a:ln w="28575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Freeform 5"/>
          <p:cNvSpPr>
            <a:spLocks/>
          </p:cNvSpPr>
          <p:nvPr/>
        </p:nvSpPr>
        <p:spPr bwMode="auto">
          <a:xfrm>
            <a:off x="8280400" y="2414588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00CC00"/>
          </a:solidFill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Freeform 9"/>
          <p:cNvSpPr>
            <a:spLocks/>
          </p:cNvSpPr>
          <p:nvPr/>
        </p:nvSpPr>
        <p:spPr bwMode="auto">
          <a:xfrm>
            <a:off x="5399088" y="2909888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FF5050"/>
          </a:solidFill>
          <a:ln w="28575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Freeform 9"/>
          <p:cNvSpPr>
            <a:spLocks/>
          </p:cNvSpPr>
          <p:nvPr/>
        </p:nvSpPr>
        <p:spPr bwMode="auto">
          <a:xfrm>
            <a:off x="3167063" y="2813050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FF5050"/>
          </a:solidFill>
          <a:ln w="28575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TextBox 17"/>
          <p:cNvSpPr txBox="1">
            <a:spLocks noChangeArrowheads="1"/>
          </p:cNvSpPr>
          <p:nvPr/>
        </p:nvSpPr>
        <p:spPr bwMode="auto">
          <a:xfrm>
            <a:off x="0" y="6572250"/>
            <a:ext cx="9144000" cy="369888"/>
          </a:xfrm>
          <a:prstGeom prst="rect">
            <a:avLst/>
          </a:prstGeom>
          <a:solidFill>
            <a:srgbClr val="9900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13" name="Номер слайда 2"/>
          <p:cNvSpPr txBox="1">
            <a:spLocks/>
          </p:cNvSpPr>
          <p:nvPr/>
        </p:nvSpPr>
        <p:spPr bwMode="auto">
          <a:xfrm>
            <a:off x="7072330" y="617117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1400" dirty="0" smtClean="0">
                <a:latin typeface="+mn-lt"/>
              </a:rPr>
              <a:t> </a:t>
            </a:r>
            <a:r>
              <a:rPr lang="ru-RU" sz="1400" i="1" dirty="0" smtClean="0"/>
              <a:t>© </a:t>
            </a:r>
            <a:r>
              <a:rPr lang="ru-RU" sz="1400" dirty="0" smtClean="0">
                <a:latin typeface="+mn-lt"/>
              </a:rPr>
              <a:t>ОАО «</a:t>
            </a:r>
            <a:r>
              <a:rPr lang="ru-RU" sz="1400" dirty="0" err="1" smtClean="0">
                <a:latin typeface="+mn-lt"/>
              </a:rPr>
              <a:t>Уралкалий</a:t>
            </a:r>
            <a:r>
              <a:rPr lang="ru-RU" sz="1400" dirty="0" smtClean="0">
                <a:latin typeface="+mn-lt"/>
              </a:rPr>
              <a:t>»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638175"/>
            <a:ext cx="7620000" cy="974725"/>
          </a:xfrm>
        </p:spPr>
        <p:txBody>
          <a:bodyPr/>
          <a:lstStyle/>
          <a:p>
            <a:pPr eaLnBrk="1" hangingPunct="1"/>
            <a:r>
              <a:rPr lang="ru-RU" sz="2000" dirty="0" smtClean="0"/>
              <a:t>Результаты оценки Технического/Линейного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кадрового резерва методом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Экспресс - </a:t>
            </a:r>
            <a:r>
              <a:rPr lang="ru-RU" sz="2000" dirty="0" err="1" smtClean="0"/>
              <a:t>Ассесмент</a:t>
            </a:r>
            <a:r>
              <a:rPr lang="ru-RU" sz="2000" dirty="0" smtClean="0"/>
              <a:t> центра</a:t>
            </a:r>
          </a:p>
        </p:txBody>
      </p:sp>
      <p:sp>
        <p:nvSpPr>
          <p:cNvPr id="102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fld id="{12FCD5A6-DD23-448E-98A2-082D7DE25571}" type="slidenum">
              <a:rPr lang="en-GB"/>
              <a:pPr>
                <a:defRPr/>
              </a:pPr>
              <a:t>22</a:t>
            </a:fld>
            <a:endParaRPr lang="en-GB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ph idx="4294967295"/>
          </p:nvPr>
        </p:nvGraphicFramePr>
        <p:xfrm>
          <a:off x="2032000" y="2024063"/>
          <a:ext cx="7112000" cy="2927350"/>
        </p:xfrm>
        <a:graphic>
          <a:graphicData uri="http://schemas.openxmlformats.org/presentationml/2006/ole">
            <p:oleObj spid="_x0000_s208898" name="Диаграмма" r:id="rId3" imgW="7743749" imgH="2943149" progId="MSGraph.Chart.8">
              <p:embed followColorScheme="full"/>
            </p:oleObj>
          </a:graphicData>
        </a:graphic>
      </p:graphicFrame>
      <p:graphicFrame>
        <p:nvGraphicFramePr>
          <p:cNvPr id="921604" name="Group 4"/>
          <p:cNvGraphicFramePr>
            <a:graphicFrameLocks noGrp="1"/>
          </p:cNvGraphicFramePr>
          <p:nvPr/>
        </p:nvGraphicFramePr>
        <p:xfrm>
          <a:off x="511175" y="4762500"/>
          <a:ext cx="8144604" cy="1180075"/>
        </p:xfrm>
        <a:graphic>
          <a:graphicData uri="http://schemas.openxmlformats.org/drawingml/2006/table">
            <a:tbl>
              <a:tblPr/>
              <a:tblGrid>
                <a:gridCol w="1563565"/>
                <a:gridCol w="731227"/>
                <a:gridCol w="731226"/>
                <a:gridCol w="731227"/>
                <a:gridCol w="731226"/>
                <a:gridCol w="731227"/>
                <a:gridCol w="731226"/>
                <a:gridCol w="731227"/>
                <a:gridCol w="731226"/>
                <a:gridCol w="731227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16615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Ориентация на достижение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изменениями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Способность к развитию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Влияние и мотивация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Наставничество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Командная работа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Перспективное мышление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Управление результатив-ностью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Надежность и ответственность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Результаты оценки</a:t>
                      </a:r>
                    </a:p>
                  </a:txBody>
                  <a:tcPr marL="0" marR="16615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CC00"/>
                          </a:solidFill>
                          <a:effectLst/>
                          <a:latin typeface="Wingdings" pitchFamily="2" charset="2"/>
                        </a:rPr>
                        <a:t>J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Wingdings" pitchFamily="2" charset="2"/>
                        </a:rPr>
                        <a:t>K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pl-P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Wingdings" pitchFamily="2" charset="2"/>
                        </a:rPr>
                        <a:t>K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sym typeface="Wingdings" pitchFamily="2" charset="2"/>
                        </a:rPr>
                        <a:t>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Arial" charset="0"/>
                        <a:sym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5050"/>
                        </a:solidFill>
                        <a:effectLst/>
                        <a:latin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CC00"/>
                        </a:solidFill>
                        <a:effectLst/>
                        <a:latin typeface="Wingdings" pitchFamily="2" charset="2"/>
                      </a:endParaRP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Развиваемость компетенций</a:t>
                      </a:r>
                    </a:p>
                  </a:txBody>
                  <a:tcPr marL="0" marR="16615" marT="18000" marB="18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4C37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Р</a:t>
                      </a:r>
                    </a:p>
                  </a:txBody>
                  <a:tcPr marL="0" marR="16615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10" name="Freeform 6"/>
          <p:cNvSpPr>
            <a:spLocks/>
          </p:cNvSpPr>
          <p:nvPr/>
        </p:nvSpPr>
        <p:spPr bwMode="auto">
          <a:xfrm>
            <a:off x="2446338" y="2628900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00CC00"/>
          </a:solidFill>
          <a:ln w="2857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111" name="Freeform 9"/>
          <p:cNvSpPr>
            <a:spLocks/>
          </p:cNvSpPr>
          <p:nvPr/>
        </p:nvSpPr>
        <p:spPr bwMode="auto">
          <a:xfrm>
            <a:off x="6838950" y="2781300"/>
            <a:ext cx="612775" cy="409575"/>
          </a:xfrm>
          <a:custGeom>
            <a:avLst/>
            <a:gdLst>
              <a:gd name="T0" fmla="*/ 2147483647 w 1720"/>
              <a:gd name="T1" fmla="*/ 2147483647 h 1014"/>
              <a:gd name="T2" fmla="*/ 2147483647 w 1720"/>
              <a:gd name="T3" fmla="*/ 2147483647 h 1014"/>
              <a:gd name="T4" fmla="*/ 2147483647 w 1720"/>
              <a:gd name="T5" fmla="*/ 2147483647 h 1014"/>
              <a:gd name="T6" fmla="*/ 2147483647 w 1720"/>
              <a:gd name="T7" fmla="*/ 2147483647 h 1014"/>
              <a:gd name="T8" fmla="*/ 2147483647 w 1720"/>
              <a:gd name="T9" fmla="*/ 2147483647 h 1014"/>
              <a:gd name="T10" fmla="*/ 2147483647 w 1720"/>
              <a:gd name="T11" fmla="*/ 2147483647 h 1014"/>
              <a:gd name="T12" fmla="*/ 2147483647 w 1720"/>
              <a:gd name="T13" fmla="*/ 2147483647 h 1014"/>
              <a:gd name="T14" fmla="*/ 2147483647 w 1720"/>
              <a:gd name="T15" fmla="*/ 2147483647 h 1014"/>
              <a:gd name="T16" fmla="*/ 2147483647 w 1720"/>
              <a:gd name="T17" fmla="*/ 2147483647 h 1014"/>
              <a:gd name="T18" fmla="*/ 2147483647 w 1720"/>
              <a:gd name="T19" fmla="*/ 2147483647 h 1014"/>
              <a:gd name="T20" fmla="*/ 2147483647 w 1720"/>
              <a:gd name="T21" fmla="*/ 2147483647 h 1014"/>
              <a:gd name="T22" fmla="*/ 2147483647 w 1720"/>
              <a:gd name="T23" fmla="*/ 2147483647 h 1014"/>
              <a:gd name="T24" fmla="*/ 2147483647 w 1720"/>
              <a:gd name="T25" fmla="*/ 2147483647 h 1014"/>
              <a:gd name="T26" fmla="*/ 2147483647 w 1720"/>
              <a:gd name="T27" fmla="*/ 2147483647 h 1014"/>
              <a:gd name="T28" fmla="*/ 2147483647 w 1720"/>
              <a:gd name="T29" fmla="*/ 2147483647 h 1014"/>
              <a:gd name="T30" fmla="*/ 2147483647 w 1720"/>
              <a:gd name="T31" fmla="*/ 2147483647 h 1014"/>
              <a:gd name="T32" fmla="*/ 2147483647 w 1720"/>
              <a:gd name="T33" fmla="*/ 2147483647 h 1014"/>
              <a:gd name="T34" fmla="*/ 2147483647 w 1720"/>
              <a:gd name="T35" fmla="*/ 2147483647 h 1014"/>
              <a:gd name="T36" fmla="*/ 2147483647 w 1720"/>
              <a:gd name="T37" fmla="*/ 2147483647 h 1014"/>
              <a:gd name="T38" fmla="*/ 2147483647 w 1720"/>
              <a:gd name="T39" fmla="*/ 2147483647 h 1014"/>
              <a:gd name="T40" fmla="*/ 2147483647 w 1720"/>
              <a:gd name="T41" fmla="*/ 2147483647 h 1014"/>
              <a:gd name="T42" fmla="*/ 2147483647 w 1720"/>
              <a:gd name="T43" fmla="*/ 2147483647 h 1014"/>
              <a:gd name="T44" fmla="*/ 2147483647 w 1720"/>
              <a:gd name="T45" fmla="*/ 2147483647 h 1014"/>
              <a:gd name="T46" fmla="*/ 2147483647 w 1720"/>
              <a:gd name="T47" fmla="*/ 2147483647 h 1014"/>
              <a:gd name="T48" fmla="*/ 2147483647 w 1720"/>
              <a:gd name="T49" fmla="*/ 2147483647 h 1014"/>
              <a:gd name="T50" fmla="*/ 2147483647 w 1720"/>
              <a:gd name="T51" fmla="*/ 2147483647 h 1014"/>
              <a:gd name="T52" fmla="*/ 2147483647 w 1720"/>
              <a:gd name="T53" fmla="*/ 2147483647 h 1014"/>
              <a:gd name="T54" fmla="*/ 2147483647 w 1720"/>
              <a:gd name="T55" fmla="*/ 2147483647 h 1014"/>
              <a:gd name="T56" fmla="*/ 2147483647 w 1720"/>
              <a:gd name="T57" fmla="*/ 2147483647 h 1014"/>
              <a:gd name="T58" fmla="*/ 2147483647 w 1720"/>
              <a:gd name="T59" fmla="*/ 2147483647 h 101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720"/>
              <a:gd name="T91" fmla="*/ 0 h 1014"/>
              <a:gd name="T92" fmla="*/ 1720 w 1720"/>
              <a:gd name="T93" fmla="*/ 1014 h 101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720" h="1014">
                <a:moveTo>
                  <a:pt x="186" y="338"/>
                </a:moveTo>
                <a:cubicBezTo>
                  <a:pt x="141" y="388"/>
                  <a:pt x="101" y="443"/>
                  <a:pt x="74" y="503"/>
                </a:cubicBezTo>
                <a:cubicBezTo>
                  <a:pt x="46" y="563"/>
                  <a:pt x="30" y="631"/>
                  <a:pt x="41" y="695"/>
                </a:cubicBezTo>
                <a:cubicBezTo>
                  <a:pt x="51" y="760"/>
                  <a:pt x="95" y="814"/>
                  <a:pt x="148" y="853"/>
                </a:cubicBezTo>
                <a:cubicBezTo>
                  <a:pt x="203" y="891"/>
                  <a:pt x="266" y="917"/>
                  <a:pt x="331" y="934"/>
                </a:cubicBezTo>
                <a:cubicBezTo>
                  <a:pt x="594" y="1001"/>
                  <a:pt x="876" y="964"/>
                  <a:pt x="1130" y="878"/>
                </a:cubicBezTo>
                <a:cubicBezTo>
                  <a:pt x="1297" y="818"/>
                  <a:pt x="1462" y="733"/>
                  <a:pt x="1575" y="599"/>
                </a:cubicBezTo>
                <a:cubicBezTo>
                  <a:pt x="1631" y="533"/>
                  <a:pt x="1669" y="448"/>
                  <a:pt x="1651" y="368"/>
                </a:cubicBezTo>
                <a:cubicBezTo>
                  <a:pt x="1633" y="287"/>
                  <a:pt x="1571" y="219"/>
                  <a:pt x="1499" y="174"/>
                </a:cubicBezTo>
                <a:cubicBezTo>
                  <a:pt x="1418" y="123"/>
                  <a:pt x="1323" y="94"/>
                  <a:pt x="1227" y="83"/>
                </a:cubicBezTo>
                <a:cubicBezTo>
                  <a:pt x="1103" y="71"/>
                  <a:pt x="1021" y="101"/>
                  <a:pt x="888" y="107"/>
                </a:cubicBezTo>
                <a:cubicBezTo>
                  <a:pt x="835" y="110"/>
                  <a:pt x="850" y="84"/>
                  <a:pt x="894" y="55"/>
                </a:cubicBezTo>
                <a:cubicBezTo>
                  <a:pt x="938" y="26"/>
                  <a:pt x="1014" y="0"/>
                  <a:pt x="1069" y="1"/>
                </a:cubicBezTo>
                <a:cubicBezTo>
                  <a:pt x="1163" y="6"/>
                  <a:pt x="1199" y="12"/>
                  <a:pt x="1294" y="30"/>
                </a:cubicBezTo>
                <a:cubicBezTo>
                  <a:pt x="1444" y="64"/>
                  <a:pt x="1603" y="138"/>
                  <a:pt x="1681" y="289"/>
                </a:cubicBezTo>
                <a:cubicBezTo>
                  <a:pt x="1720" y="364"/>
                  <a:pt x="1715" y="461"/>
                  <a:pt x="1678" y="533"/>
                </a:cubicBezTo>
                <a:cubicBezTo>
                  <a:pt x="1642" y="607"/>
                  <a:pt x="1587" y="666"/>
                  <a:pt x="1528" y="716"/>
                </a:cubicBezTo>
                <a:cubicBezTo>
                  <a:pt x="1394" y="826"/>
                  <a:pt x="1235" y="896"/>
                  <a:pt x="1072" y="944"/>
                </a:cubicBezTo>
                <a:cubicBezTo>
                  <a:pt x="909" y="990"/>
                  <a:pt x="738" y="1014"/>
                  <a:pt x="568" y="1007"/>
                </a:cubicBezTo>
                <a:cubicBezTo>
                  <a:pt x="483" y="1004"/>
                  <a:pt x="398" y="993"/>
                  <a:pt x="315" y="969"/>
                </a:cubicBezTo>
                <a:cubicBezTo>
                  <a:pt x="233" y="945"/>
                  <a:pt x="151" y="909"/>
                  <a:pt x="86" y="847"/>
                </a:cubicBezTo>
                <a:cubicBezTo>
                  <a:pt x="54" y="815"/>
                  <a:pt x="28" y="776"/>
                  <a:pt x="14" y="732"/>
                </a:cubicBezTo>
                <a:cubicBezTo>
                  <a:pt x="1" y="688"/>
                  <a:pt x="0" y="641"/>
                  <a:pt x="8" y="597"/>
                </a:cubicBezTo>
                <a:cubicBezTo>
                  <a:pt x="24" y="509"/>
                  <a:pt x="68" y="432"/>
                  <a:pt x="121" y="364"/>
                </a:cubicBezTo>
                <a:cubicBezTo>
                  <a:pt x="124" y="360"/>
                  <a:pt x="162" y="318"/>
                  <a:pt x="163" y="315"/>
                </a:cubicBezTo>
                <a:cubicBezTo>
                  <a:pt x="294" y="176"/>
                  <a:pt x="446" y="101"/>
                  <a:pt x="559" y="59"/>
                </a:cubicBezTo>
                <a:cubicBezTo>
                  <a:pt x="673" y="17"/>
                  <a:pt x="753" y="6"/>
                  <a:pt x="775" y="5"/>
                </a:cubicBezTo>
                <a:cubicBezTo>
                  <a:pt x="798" y="5"/>
                  <a:pt x="762" y="12"/>
                  <a:pt x="658" y="45"/>
                </a:cubicBezTo>
                <a:cubicBezTo>
                  <a:pt x="607" y="63"/>
                  <a:pt x="538" y="88"/>
                  <a:pt x="456" y="132"/>
                </a:cubicBezTo>
                <a:cubicBezTo>
                  <a:pt x="375" y="176"/>
                  <a:pt x="278" y="238"/>
                  <a:pt x="186" y="338"/>
                </a:cubicBezTo>
              </a:path>
            </a:pathLst>
          </a:custGeom>
          <a:solidFill>
            <a:srgbClr val="FF5050"/>
          </a:solidFill>
          <a:ln w="28575">
            <a:solidFill>
              <a:srgbClr val="FF505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0" y="6572250"/>
            <a:ext cx="9144000" cy="369888"/>
          </a:xfrm>
          <a:prstGeom prst="rect">
            <a:avLst/>
          </a:prstGeom>
          <a:solidFill>
            <a:srgbClr val="990033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9" name="Номер слайда 2"/>
          <p:cNvSpPr txBox="1">
            <a:spLocks/>
          </p:cNvSpPr>
          <p:nvPr/>
        </p:nvSpPr>
        <p:spPr bwMode="auto">
          <a:xfrm>
            <a:off x="7072330" y="617117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ru-RU" sz="1400" dirty="0" smtClean="0">
                <a:latin typeface="+mn-lt"/>
              </a:rPr>
              <a:t> </a:t>
            </a:r>
            <a:r>
              <a:rPr lang="ru-RU" sz="1400" i="1" dirty="0" smtClean="0"/>
              <a:t>© </a:t>
            </a:r>
            <a:r>
              <a:rPr lang="ru-RU" sz="1400" dirty="0" smtClean="0">
                <a:latin typeface="+mn-lt"/>
              </a:rPr>
              <a:t>ОАО «</a:t>
            </a:r>
            <a:r>
              <a:rPr lang="ru-RU" sz="1400" dirty="0" err="1" smtClean="0">
                <a:latin typeface="+mn-lt"/>
              </a:rPr>
              <a:t>Уралкалий</a:t>
            </a:r>
            <a:r>
              <a:rPr lang="ru-RU" sz="1400" dirty="0" smtClean="0">
                <a:latin typeface="+mn-lt"/>
              </a:rPr>
              <a:t>»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00166" y="1612900"/>
          <a:ext cx="6643734" cy="5803603"/>
        </p:xfrm>
        <a:graphic>
          <a:graphicData uri="http://schemas.openxmlformats.org/drawingml/2006/table">
            <a:tbl>
              <a:tblPr/>
              <a:tblGrid>
                <a:gridCol w="1633425"/>
                <a:gridCol w="5010309"/>
              </a:tblGrid>
              <a:tr h="510119">
                <a:tc>
                  <a:txBody>
                    <a:bodyPr/>
                    <a:lstStyle/>
                    <a:p>
                      <a:pPr indent="-9017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latin typeface="Times New Roman"/>
                          <a:ea typeface="Calibri"/>
                          <a:cs typeface="Times New Roman"/>
                        </a:rPr>
                        <a:t>Фото</a:t>
                      </a:r>
                      <a:endParaRPr lang="ru-RU" sz="18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19342" marR="19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Фамилия Имя Отчество</a:t>
                      </a:r>
                      <a:endParaRPr lang="ru-RU" sz="14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20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Должность,   краткие данные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342" marR="193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78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latin typeface="Times New Roman"/>
                          <a:ea typeface="Calibri"/>
                          <a:cs typeface="Times New Roman"/>
                        </a:rPr>
                        <a:t>Рекомендации </a:t>
                      </a:r>
                      <a:r>
                        <a:rPr lang="ru-RU" sz="1800" b="1" dirty="0">
                          <a:latin typeface="Times New Roman"/>
                          <a:ea typeface="Calibri"/>
                          <a:cs typeface="Times New Roman"/>
                        </a:rPr>
                        <a:t>по дальнейшему применению и </a:t>
                      </a:r>
                      <a:r>
                        <a:rPr lang="ru-RU" sz="1800" b="1" dirty="0" smtClean="0">
                          <a:latin typeface="Times New Roman"/>
                          <a:ea typeface="Calibri"/>
                          <a:cs typeface="Times New Roman"/>
                        </a:rPr>
                        <a:t>развитию</a:t>
                      </a:r>
                      <a:endParaRPr lang="ru-RU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342" marR="19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789302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1400" b="1" dirty="0">
                          <a:latin typeface="Times New Roman"/>
                          <a:ea typeface="Calibri"/>
                          <a:cs typeface="Times New Roman"/>
                        </a:rPr>
                        <a:t>Индивидуальный профиль</a:t>
                      </a:r>
                      <a:endParaRPr lang="ru-RU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342" marR="19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1500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800" b="1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Устойчивые </a:t>
                      </a:r>
                      <a:r>
                        <a:rPr lang="ru-RU" sz="2000" b="1" dirty="0">
                          <a:latin typeface="Times New Roman"/>
                          <a:ea typeface="Calibri"/>
                          <a:cs typeface="Times New Roman"/>
                        </a:rPr>
                        <a:t>поведенческие характеристики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1" dirty="0" smtClean="0">
                        <a:latin typeface="Times New Roman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Описание </a:t>
                      </a:r>
                      <a:r>
                        <a:rPr lang="ru-RU" sz="2000" b="1" dirty="0">
                          <a:latin typeface="Times New Roman"/>
                          <a:ea typeface="Calibri"/>
                          <a:cs typeface="Times New Roman"/>
                        </a:rPr>
                        <a:t>уровня развития </a:t>
                      </a:r>
                      <a:r>
                        <a:rPr lang="ru-RU" sz="2000" b="1" dirty="0" smtClean="0">
                          <a:latin typeface="Times New Roman"/>
                          <a:ea typeface="Calibri"/>
                          <a:cs typeface="Times New Roman"/>
                        </a:rPr>
                        <a:t>компетенций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19342" marR="1934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8177" name="Диаграмма 1"/>
          <p:cNvPicPr>
            <a:picLocks noChangeArrowheads="1"/>
          </p:cNvPicPr>
          <p:nvPr/>
        </p:nvPicPr>
        <p:blipFill>
          <a:blip r:embed="rId2" cstate="print"/>
          <a:srcRect l="-2449" t="-7521" r="-4066" b="-7339"/>
          <a:stretch>
            <a:fillRect/>
          </a:stretch>
        </p:blipFill>
        <p:spPr bwMode="auto">
          <a:xfrm>
            <a:off x="2000232" y="3457574"/>
            <a:ext cx="4929221" cy="1200157"/>
          </a:xfrm>
          <a:prstGeom prst="rect">
            <a:avLst/>
          </a:prstGeo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638175"/>
            <a:ext cx="7620000" cy="974725"/>
          </a:xfrm>
        </p:spPr>
        <p:txBody>
          <a:bodyPr/>
          <a:lstStyle/>
          <a:p>
            <a:pPr eaLnBrk="1" hangingPunct="1"/>
            <a:r>
              <a:rPr lang="ru-RU" sz="2800" b="1" dirty="0" smtClean="0"/>
              <a:t>Пример формы индивидуального отчета </a:t>
            </a:r>
            <a:endParaRPr lang="ru-RU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написания заключения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000108"/>
            <a:ext cx="7772400" cy="5072074"/>
          </a:xfrm>
        </p:spPr>
        <p:txBody>
          <a:bodyPr/>
          <a:lstStyle/>
          <a:p>
            <a:pPr>
              <a:buNone/>
            </a:pPr>
            <a:endParaRPr lang="ru-RU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рекомендуется каких-то передвижений в настоящее время. Исполнительность, личная ответственность, как основные качества. Руководить может готовой структурой военного типа организации. Наблюдателен, но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предпочитает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мысли держать при себе, контролирует свое поведение и речь, старается проявить социально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приемлемые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формы поведения, угадать, что надо собеседнику. Можно использовать для решения специальных задач, которые требуют подобных качеств.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Смысл работы сейчас - выполнение разовых поручений </a:t>
            </a:r>
            <a:r>
              <a:rPr lang="ru-RU" sz="1200" dirty="0" smtClean="0"/>
              <a:t>руководителя.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Хороший исполнитель, ответственна, но как руководитель не работает. Хотя, возможно, некоторый потенциал есть. Рекомендуется использовать больше в реальной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работе. Продолжение существующего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порядка вещей в работе может привести к фиксации компетенций на уровне хорошего исполнителя и она не сможет реализовать потенциал руководителя.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настоящий момент испытывает сложности и связанный с ним дискомфорт из-за того, что столкнулась с уровнем сложности требуемых задач, выше ожиданий и предыдущей практики.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 довольно низкой </a:t>
            </a:r>
            <a:r>
              <a:rPr lang="ru-RU" sz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стрессоустойчивости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возможны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проявления разных форм поведения в зависимости от восприятия ситуации. 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Основная сложность: не до конца понимает корпоративную культуру компании, может нарушать принципы принятого в компании поведения. При ориентации на результат своей работы, может вызывать отторжение. С другой стороны, может выступать агентом изменений в компании. Все зависит от динамики развития и «наставника» – человека, к которому будет прислушиваться. Есть потенциал развития.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Функциональный выбор верен.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тоже время желательно развивать терпение, дипломатичность.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Пример, когда содержание опережает форму. Внутренние компетенции и потенциал выше, чем развитость внешних факторов. Необходимо добавить внешнего лоска, поработать над стилем разговора, внешностью.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Важно сохранить специализацию в работе, защиту от возможных эмоциональных стрессов  и нагрузок, способна руководить небольшой группой экспертов, при этом развивая их экспертные знания, рекомендуется в качестве наставника и внутреннего преподавателя (способна передать не только знания, но и культуру работы).</a:t>
            </a:r>
          </a:p>
          <a:p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Склонен к выполнению рутинных, стандартных видов деятельности на уровне хорошего исполнителя. </a:t>
            </a:r>
          </a:p>
          <a:p>
            <a:pPr>
              <a:buNone/>
            </a:pP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За счет работоспособности и </a:t>
            </a:r>
            <a:r>
              <a:rPr lang="ru-RU" sz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стрессоустойчивости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имеет определенный потенциал развития пока до уровня управления небольшой группой (3-5 человек в подчинении), занимающейся простыми видами деятельности, не требующими сложных технических компетенций и особой аналитики.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Мотивация </a:t>
            </a:r>
            <a:r>
              <a:rPr lang="ru-RU" sz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 развитию в пассиве. </a:t>
            </a:r>
          </a:p>
          <a:p>
            <a:endParaRPr lang="ru-RU" sz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2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При продолжении работы в сложных технических видах деятельности не имеет перспектив к карьерному продвижению.  Рекомендуется смена вида деятельности для реализации личных амбиций. 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Хороший потенциал развития. Рекомендуется поручать более сложные и ответственные работы, снять часть простых и рутинных видов деятельности, рекомендуется к карьерному росту. 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пассиве  есть потенциал развития, но для активизации требуется создание специальных условий: руководитель - наставник, тренинги, участие в сложных меж функциональных проектах. В ближайшем будущем рекомендуется большее внимание со стороны руководителя для выработки осознания себя как успешного специалиста и побуждать самостоятельно </a:t>
            </a:r>
            <a:r>
              <a:rPr lang="ru-RU" sz="1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разруливать</a:t>
            </a: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сложные ситуации.  </a:t>
            </a:r>
          </a:p>
          <a:p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Рекомендуется привлекать Владимира Яковлевича к совместным обсуждениям задач компании в целом, выработке совместных  решений. При появлении возможности  рекомендуется предоставить ему новое направление деятельности с более высоким уровнем ответственности, на котором он сможет реализовать свой невостребованный потенциал сильного  руководителя. </a:t>
            </a:r>
            <a:endParaRPr lang="ru-RU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600" dirty="0" smtClean="0"/>
              <a:t>Функционер, выучил  что можно и что нельзя, что надо и что не надо говорить и с кем, предпочитает простые ситуации и решения, врос в роль,  выученный рабочий стиль стал частью сущности. Не расслабляется, контролирует речь, откровения могут быть только подготовленные. Надежен в рамках привычных ситуаций. Осторожен.</a:t>
            </a:r>
            <a:r>
              <a:rPr lang="en-US" sz="1600" dirty="0" smtClean="0"/>
              <a:t> </a:t>
            </a:r>
            <a:r>
              <a:rPr lang="ru-RU" sz="1600" dirty="0" smtClean="0"/>
              <a:t>Послушен.</a:t>
            </a:r>
          </a:p>
          <a:p>
            <a:endParaRPr lang="ru-RU" sz="1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ru-RU" sz="1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написания заключения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Обязательное условие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Полная конфиденциальность части заключения «</a:t>
            </a:r>
            <a:r>
              <a:rPr lang="ru-RU" dirty="0" smtClean="0"/>
              <a:t>о </a:t>
            </a:r>
            <a:r>
              <a:rPr lang="ru-RU" dirty="0" smtClean="0"/>
              <a:t>дальнейшем применении и развитии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Часть информации в устной форме.</a:t>
            </a:r>
          </a:p>
          <a:p>
            <a:r>
              <a:rPr lang="ru-RU" dirty="0" smtClean="0"/>
              <a:t>Учет уровня руководителя, принимающего решение…</a:t>
            </a:r>
          </a:p>
          <a:p>
            <a:r>
              <a:rPr lang="ru-RU" dirty="0" smtClean="0"/>
              <a:t>«Не навреди»????</a:t>
            </a:r>
            <a:endParaRPr lang="ru-RU" dirty="0" smtClean="0"/>
          </a:p>
          <a:p>
            <a:r>
              <a:rPr lang="ru-RU" dirty="0" smtClean="0"/>
              <a:t>Уточнение в случаях расхождения в оценках.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Заголовок 1"/>
          <p:cNvSpPr>
            <a:spLocks noGrp="1"/>
          </p:cNvSpPr>
          <p:nvPr>
            <p:ph type="ctrTitle"/>
          </p:nvPr>
        </p:nvSpPr>
        <p:spPr>
          <a:xfrm>
            <a:off x="2428875" y="2286000"/>
            <a:ext cx="7315200" cy="1600200"/>
          </a:xfrm>
        </p:spPr>
        <p:txBody>
          <a:bodyPr/>
          <a:lstStyle/>
          <a:p>
            <a:r>
              <a:rPr lang="ru-RU" smtClean="0"/>
              <a:t>Вопросы?</a:t>
            </a:r>
          </a:p>
        </p:txBody>
      </p:sp>
      <p:sp>
        <p:nvSpPr>
          <p:cNvPr id="141315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DACF3-3149-4DF4-8273-FF10FD60CCB7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заказа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ru-RU" sz="2400" b="1" dirty="0" smtClean="0"/>
              <a:t>Заказчик: генеральный директор</a:t>
            </a:r>
            <a:r>
              <a:rPr lang="ru-RU" sz="2400" b="1" dirty="0" smtClean="0"/>
              <a:t>:</a:t>
            </a:r>
            <a:endParaRPr lang="ru-RU" sz="2400" b="1" dirty="0" smtClean="0"/>
          </a:p>
          <a:p>
            <a:r>
              <a:rPr lang="ru-RU" sz="2400" dirty="0" smtClean="0"/>
              <a:t>Недоверие собственной службе персонала</a:t>
            </a:r>
          </a:p>
          <a:p>
            <a:pPr lvl="2"/>
            <a:r>
              <a:rPr lang="ru-RU" dirty="0" smtClean="0"/>
              <a:t>Сомнение в  профессионализме</a:t>
            </a:r>
          </a:p>
          <a:p>
            <a:pPr lvl="2"/>
            <a:r>
              <a:rPr lang="ru-RU" dirty="0" smtClean="0"/>
              <a:t>Сомнение в </a:t>
            </a:r>
            <a:r>
              <a:rPr lang="ru-RU" dirty="0" smtClean="0"/>
              <a:t>объективности</a:t>
            </a:r>
            <a:endParaRPr lang="ru-RU" dirty="0" smtClean="0"/>
          </a:p>
          <a:p>
            <a:r>
              <a:rPr lang="ru-RU" sz="2400" b="1" dirty="0" smtClean="0"/>
              <a:t>Плюсы</a:t>
            </a:r>
            <a:r>
              <a:rPr lang="ru-RU" sz="2400" dirty="0" smtClean="0"/>
              <a:t>: обеспечен доступ ко всем руководителям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endParaRPr lang="ru-RU" sz="2400" dirty="0" smtClean="0"/>
          </a:p>
          <a:p>
            <a:r>
              <a:rPr lang="ru-RU" sz="2400" b="1" dirty="0" smtClean="0"/>
              <a:t>Минусы</a:t>
            </a:r>
            <a:r>
              <a:rPr lang="ru-RU" sz="2400" dirty="0" smtClean="0"/>
              <a:t>: саботаж со стороны службы персонала. </a:t>
            </a:r>
          </a:p>
          <a:p>
            <a:pPr>
              <a:buFont typeface="Wingdings" pitchFamily="2" charset="2"/>
              <a:buChar char="Ø"/>
            </a:pPr>
            <a:r>
              <a:rPr lang="ru-RU" sz="2400" dirty="0" smtClean="0"/>
              <a:t>Атмосфера в компании в период проведения аудита: тревожность, слухи самые невероятные, </a:t>
            </a:r>
          </a:p>
          <a:p>
            <a:pPr lvl="1"/>
            <a:r>
              <a:rPr lang="ru-RU" sz="2400" dirty="0" smtClean="0"/>
              <a:t>собеседования/испытания  в ситуации стресса. </a:t>
            </a:r>
          </a:p>
          <a:p>
            <a:pPr>
              <a:buNone/>
            </a:pPr>
            <a:endParaRPr lang="ru-RU" sz="2400" dirty="0" smtClean="0"/>
          </a:p>
          <a:p>
            <a:pPr lvl="2"/>
            <a:r>
              <a:rPr lang="ru-RU" sz="2000" dirty="0" smtClean="0"/>
              <a:t>Это плюс или минус????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заказа: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857364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ru-RU" sz="2400" b="1" dirty="0" smtClean="0"/>
              <a:t>Заказчик: директор по персоналу.</a:t>
            </a:r>
          </a:p>
          <a:p>
            <a:r>
              <a:rPr lang="ru-RU" sz="2400" dirty="0" smtClean="0"/>
              <a:t>Причина: конфликтная ситуация в среде топов. </a:t>
            </a:r>
          </a:p>
          <a:p>
            <a:r>
              <a:rPr lang="ru-RU" sz="2400" b="1" dirty="0" smtClean="0"/>
              <a:t>Минусы: </a:t>
            </a:r>
          </a:p>
          <a:p>
            <a:pPr lvl="2"/>
            <a:r>
              <a:rPr lang="ru-RU" dirty="0" smtClean="0"/>
              <a:t>Чаще всего есть «мнение». </a:t>
            </a:r>
          </a:p>
          <a:p>
            <a:pPr lvl="2"/>
            <a:r>
              <a:rPr lang="ru-RU" dirty="0" smtClean="0"/>
              <a:t>Проблема получения доступа к людям.</a:t>
            </a:r>
          </a:p>
          <a:p>
            <a:pPr lvl="2"/>
            <a:r>
              <a:rPr lang="ru-RU" dirty="0" smtClean="0"/>
              <a:t>Сложности с интерпретациями результатов. </a:t>
            </a:r>
          </a:p>
          <a:p>
            <a:r>
              <a:rPr lang="ru-RU" sz="2400" b="1" dirty="0" smtClean="0"/>
              <a:t>Плюсы: </a:t>
            </a:r>
          </a:p>
          <a:p>
            <a:pPr lvl="2"/>
            <a:r>
              <a:rPr lang="ru-RU" dirty="0" smtClean="0"/>
              <a:t>У топов появляется общий враг.</a:t>
            </a:r>
          </a:p>
          <a:p>
            <a:pPr lvl="2"/>
            <a:r>
              <a:rPr lang="ru-RU" dirty="0" smtClean="0"/>
              <a:t>Конфликтная ситуация в компании получает развитие с </a:t>
            </a:r>
            <a:r>
              <a:rPr lang="ru-RU" dirty="0" smtClean="0"/>
              <a:t>надеж</a:t>
            </a:r>
            <a:r>
              <a:rPr lang="ru-RU" dirty="0" smtClean="0"/>
              <a:t>д</a:t>
            </a:r>
            <a:r>
              <a:rPr lang="ru-RU" dirty="0" smtClean="0"/>
              <a:t>ой </a:t>
            </a:r>
            <a:r>
              <a:rPr lang="ru-RU" dirty="0" smtClean="0"/>
              <a:t>на быстрое разрешение.</a:t>
            </a:r>
          </a:p>
          <a:p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заказа: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857364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ru-RU" sz="2400" b="1" dirty="0" smtClean="0"/>
              <a:t>Заказчик: директор по персоналу.</a:t>
            </a:r>
          </a:p>
          <a:p>
            <a:r>
              <a:rPr lang="ru-RU" sz="2400" dirty="0" smtClean="0"/>
              <a:t>Причина: плановая оценка. </a:t>
            </a:r>
          </a:p>
          <a:p>
            <a:r>
              <a:rPr lang="ru-RU" sz="2400" b="1" dirty="0" smtClean="0"/>
              <a:t>Плюсы: </a:t>
            </a:r>
          </a:p>
          <a:p>
            <a:pPr lvl="2"/>
            <a:r>
              <a:rPr lang="ru-RU" dirty="0" smtClean="0"/>
              <a:t>Нейтральное отношение к оценке.</a:t>
            </a:r>
          </a:p>
          <a:p>
            <a:pPr lvl="2"/>
            <a:r>
              <a:rPr lang="ru-RU" dirty="0" smtClean="0"/>
              <a:t>Готовность участвовать в активных формах оценки при грамотном </a:t>
            </a:r>
            <a:r>
              <a:rPr lang="en-US" dirty="0" smtClean="0"/>
              <a:t>PR</a:t>
            </a:r>
            <a:r>
              <a:rPr lang="ru-RU" dirty="0" smtClean="0"/>
              <a:t>.</a:t>
            </a:r>
          </a:p>
          <a:p>
            <a:pPr lvl="2"/>
            <a:r>
              <a:rPr lang="ru-RU" dirty="0" smtClean="0"/>
              <a:t>Возможность дать полную обратную связь каждому руководителю.</a:t>
            </a:r>
          </a:p>
          <a:p>
            <a:r>
              <a:rPr lang="ru-RU" sz="2400" b="1" dirty="0" smtClean="0"/>
              <a:t>Минусы</a:t>
            </a:r>
            <a:r>
              <a:rPr lang="ru-RU" sz="2400" dirty="0" smtClean="0"/>
              <a:t> – не зарегистрировано.</a:t>
            </a:r>
          </a:p>
          <a:p>
            <a:pPr lvl="2"/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Уточнение запроса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Проверка на соответствие позиции.</a:t>
            </a:r>
          </a:p>
          <a:p>
            <a:r>
              <a:rPr lang="ru-RU" dirty="0" smtClean="0"/>
              <a:t>Проверка на способность </a:t>
            </a:r>
            <a:r>
              <a:rPr lang="ru-RU" dirty="0" smtClean="0"/>
              <a:t>выполнять </a:t>
            </a:r>
            <a:r>
              <a:rPr lang="ru-RU" dirty="0" smtClean="0"/>
              <a:t>новые задачи.</a:t>
            </a:r>
          </a:p>
          <a:p>
            <a:r>
              <a:rPr lang="ru-RU" dirty="0" smtClean="0"/>
              <a:t>Проверка на готовность к изменениям.</a:t>
            </a:r>
          </a:p>
          <a:p>
            <a:r>
              <a:rPr lang="ru-RU" dirty="0" smtClean="0"/>
              <a:t>Понять настрой человека на происходящее и на будущие планы.</a:t>
            </a:r>
          </a:p>
          <a:p>
            <a:r>
              <a:rPr lang="ru-RU" dirty="0" smtClean="0"/>
              <a:t>Понять, способен ли вписаться…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методы оценки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54113" y="2133600"/>
            <a:ext cx="7772400" cy="4114800"/>
          </a:xfrm>
        </p:spPr>
        <p:txBody>
          <a:bodyPr/>
          <a:lstStyle/>
          <a:p>
            <a:r>
              <a:rPr lang="ru-RU" dirty="0" smtClean="0"/>
              <a:t>Собеседование по компетенциям</a:t>
            </a:r>
          </a:p>
          <a:p>
            <a:r>
              <a:rPr lang="ru-RU" dirty="0" err="1" smtClean="0"/>
              <a:t>Ассесмент</a:t>
            </a:r>
            <a:r>
              <a:rPr lang="ru-RU" dirty="0" smtClean="0"/>
              <a:t> центр</a:t>
            </a:r>
          </a:p>
          <a:p>
            <a:r>
              <a:rPr lang="ru-RU" dirty="0" smtClean="0"/>
              <a:t>360 градусов</a:t>
            </a:r>
            <a:endParaRPr lang="ru-RU" dirty="0" smtClean="0"/>
          </a:p>
          <a:p>
            <a:r>
              <a:rPr lang="ru-RU" dirty="0" smtClean="0"/>
              <a:t>Иногда тестирование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Собеседование по компетенциям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785926"/>
            <a:ext cx="7772400" cy="4114800"/>
          </a:xfrm>
        </p:spPr>
        <p:txBody>
          <a:bodyPr/>
          <a:lstStyle/>
          <a:p>
            <a:r>
              <a:rPr lang="ru-RU" dirty="0" smtClean="0"/>
              <a:t>Отсутствует модель компетенций.</a:t>
            </a:r>
          </a:p>
          <a:p>
            <a:r>
              <a:rPr lang="ru-RU" dirty="0" smtClean="0"/>
              <a:t>Отдельно оплачивать разработку модели не готовы. 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Разработка модели в «боевых условиях»</a:t>
            </a:r>
          </a:p>
          <a:p>
            <a:pPr lvl="2">
              <a:buFont typeface="Wingdings" pitchFamily="2" charset="2"/>
              <a:buChar char="Ø"/>
            </a:pPr>
            <a:r>
              <a:rPr lang="ru-RU" dirty="0" smtClean="0"/>
              <a:t>Разработка прототипа по информации, известной заранее.</a:t>
            </a:r>
          </a:p>
          <a:p>
            <a:pPr lvl="2">
              <a:buFont typeface="Wingdings" pitchFamily="2" charset="2"/>
              <a:buChar char="Ø"/>
            </a:pPr>
            <a:r>
              <a:rPr lang="ru-RU" dirty="0" smtClean="0"/>
              <a:t>Уточнение модели по первым собеседованиям.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ED0DE-7B29-443E-80DC-03B570B878B6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оценки топов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5800" y="1857364"/>
            <a:ext cx="7772400" cy="4114800"/>
          </a:xfrm>
        </p:spPr>
        <p:txBody>
          <a:bodyPr/>
          <a:lstStyle/>
          <a:p>
            <a:r>
              <a:rPr lang="ru-RU" sz="2400" dirty="0" smtClean="0"/>
              <a:t>Невозможность использовать собеседование по компетенциям в традиционном формате.</a:t>
            </a:r>
          </a:p>
          <a:p>
            <a:pPr lvl="3"/>
            <a:r>
              <a:rPr lang="ru-RU" dirty="0" smtClean="0"/>
              <a:t>Менталитет – склонность к обобщениям.</a:t>
            </a:r>
          </a:p>
          <a:p>
            <a:pPr lvl="3"/>
            <a:r>
              <a:rPr lang="ru-RU" dirty="0" smtClean="0"/>
              <a:t>Необходимость переключиться на другой режим работы: с текущих дел на воспоминания.</a:t>
            </a:r>
          </a:p>
          <a:p>
            <a:pPr lvl="3"/>
            <a:r>
              <a:rPr lang="ru-RU" dirty="0" smtClean="0"/>
              <a:t>Подозрительность: почему спрашивает…</a:t>
            </a:r>
          </a:p>
          <a:p>
            <a:pPr lvl="3"/>
            <a:r>
              <a:rPr lang="ru-RU" dirty="0" smtClean="0"/>
              <a:t>Изначальная установка: ничего не скажу</a:t>
            </a:r>
          </a:p>
          <a:p>
            <a:pPr lvl="3"/>
            <a:r>
              <a:rPr lang="ru-RU" dirty="0" smtClean="0"/>
              <a:t>……</a:t>
            </a:r>
          </a:p>
          <a:p>
            <a:r>
              <a:rPr lang="ru-RU" sz="2400" dirty="0" smtClean="0"/>
              <a:t>Заинтересовать разговором.</a:t>
            </a:r>
          </a:p>
          <a:p>
            <a:pPr lvl="3"/>
            <a:r>
              <a:rPr lang="ru-RU" dirty="0" smtClean="0"/>
              <a:t>Вопросы</a:t>
            </a:r>
            <a:r>
              <a:rPr lang="ru-RU" dirty="0" smtClean="0"/>
              <a:t>, связанные с текущими </a:t>
            </a:r>
            <a:r>
              <a:rPr lang="ru-RU" dirty="0" smtClean="0"/>
              <a:t>задачами</a:t>
            </a:r>
          </a:p>
          <a:p>
            <a:pPr lvl="3"/>
            <a:r>
              <a:rPr lang="ru-RU" dirty="0" smtClean="0"/>
              <a:t>Провокационные </a:t>
            </a:r>
            <a:r>
              <a:rPr lang="ru-RU" dirty="0" smtClean="0"/>
              <a:t>вопросы</a:t>
            </a:r>
            <a:endParaRPr lang="ru-RU" dirty="0" smtClean="0"/>
          </a:p>
          <a:p>
            <a:pPr lvl="3"/>
            <a:r>
              <a:rPr lang="ru-RU" dirty="0" smtClean="0"/>
              <a:t>Сравнение как это у других….</a:t>
            </a:r>
          </a:p>
          <a:p>
            <a:pPr lvl="2"/>
            <a:endParaRPr lang="ru-RU" dirty="0" smtClean="0"/>
          </a:p>
          <a:p>
            <a:pPr lvl="2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021513" y="6248400"/>
            <a:ext cx="1905000" cy="457200"/>
          </a:xfrm>
        </p:spPr>
        <p:txBody>
          <a:bodyPr/>
          <a:lstStyle/>
          <a:p>
            <a:pPr algn="ctr">
              <a:defRPr/>
            </a:pPr>
            <a:fld id="{938ED0DE-7B29-443E-80DC-03B570B878B6}" type="slidenum">
              <a:rPr lang="ru-RU" smtClean="0"/>
              <a:pPr algn="ctr">
                <a:defRPr/>
              </a:pPr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Кактус 2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D4876C"/>
      </a:hlink>
      <a:folHlink>
        <a:srgbClr val="B2B2B2"/>
      </a:folHlink>
    </a:clrScheme>
    <a:fontScheme name="Кактус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Кактус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актус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актус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актус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актус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актус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13842</TotalTime>
  <Words>1591</Words>
  <Application>Microsoft PowerPoint</Application>
  <PresentationFormat>Экран (4:3)</PresentationFormat>
  <Paragraphs>300</Paragraphs>
  <Slides>27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Тема1</vt:lpstr>
      <vt:lpstr>Слайд</vt:lpstr>
      <vt:lpstr>Диаграмма</vt:lpstr>
      <vt:lpstr>Microsoft Word Document</vt:lpstr>
      <vt:lpstr>Оценка руководителей: взгляд консультанта</vt:lpstr>
      <vt:lpstr>Причина приглашения консультантов   для кадрового аудита</vt:lpstr>
      <vt:lpstr>Особенности заказа</vt:lpstr>
      <vt:lpstr>Особенности заказа:</vt:lpstr>
      <vt:lpstr>Особенности заказа:</vt:lpstr>
      <vt:lpstr>Уточнение запроса</vt:lpstr>
      <vt:lpstr>Используемые методы оценки</vt:lpstr>
      <vt:lpstr>Собеседование по компетенциям</vt:lpstr>
      <vt:lpstr>Особенности оценки топов</vt:lpstr>
      <vt:lpstr>Слайд 10</vt:lpstr>
      <vt:lpstr>Особенности оценки топов</vt:lpstr>
      <vt:lpstr>Особенности оценки топов</vt:lpstr>
      <vt:lpstr>Оценка руководителей  среднего уровня и кадрового резерва</vt:lpstr>
      <vt:lpstr>Однодневный ассесмент-центр</vt:lpstr>
      <vt:lpstr>Профиль компетенций сотрудника</vt:lpstr>
      <vt:lpstr>Слайд 16</vt:lpstr>
      <vt:lpstr>Профиль компетенций сотрудника</vt:lpstr>
      <vt:lpstr>Профиль компетенций сотрудника</vt:lpstr>
      <vt:lpstr>Для менеджеров среднего звена: обобщения, классификации</vt:lpstr>
      <vt:lpstr>Результаты оценки 360 градусов  топ-менеджеров</vt:lpstr>
      <vt:lpstr>Результаты оценки Управленческого  кадрового резерва методом Ассесмент центра</vt:lpstr>
      <vt:lpstr>Результаты оценки Технического/Линейного  кадрового резерва методом  Экспресс - Ассесмент центра</vt:lpstr>
      <vt:lpstr>Пример формы индивидуального отчета </vt:lpstr>
      <vt:lpstr>Проблемы написания заключения</vt:lpstr>
      <vt:lpstr>Проблемы написания заключения</vt:lpstr>
      <vt:lpstr>Обязательное условие</vt:lpstr>
      <vt:lpstr>Вопросы?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kovaleva</cp:lastModifiedBy>
  <cp:revision>381</cp:revision>
  <dcterms:created xsi:type="dcterms:W3CDTF">1601-01-01T00:00:00Z</dcterms:created>
  <dcterms:modified xsi:type="dcterms:W3CDTF">2009-10-12T15:53:27Z</dcterms:modified>
</cp:coreProperties>
</file>