
<file path=[Content_Types].xml><?xml version="1.0" encoding="utf-8"?>
<Types xmlns="http://schemas.openxmlformats.org/package/2006/content-types">
  <Default Extension="04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5" r:id="rId4"/>
    <p:sldId id="266" r:id="rId5"/>
    <p:sldId id="268" r:id="rId6"/>
    <p:sldId id="271" r:id="rId7"/>
    <p:sldId id="269" r:id="rId8"/>
    <p:sldId id="272" r:id="rId9"/>
    <p:sldId id="273" r:id="rId10"/>
    <p:sldId id="278" r:id="rId11"/>
    <p:sldId id="257" r:id="rId12"/>
    <p:sldId id="258" r:id="rId13"/>
    <p:sldId id="259" r:id="rId14"/>
    <p:sldId id="262" r:id="rId15"/>
    <p:sldId id="261" r:id="rId16"/>
    <p:sldId id="260" r:id="rId17"/>
    <p:sldId id="274" r:id="rId18"/>
    <p:sldId id="275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9"/>
    <p:restoredTop sz="94712"/>
  </p:normalViewPr>
  <p:slideViewPr>
    <p:cSldViewPr snapToGrid="0">
      <p:cViewPr varScale="1">
        <p:scale>
          <a:sx n="104" d="100"/>
          <a:sy n="104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E5257-C09A-A145-8D83-667AAEF9F8E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9036B-5CE9-B74E-9ABD-72B61B92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5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9036B-5CE9-B74E-9ABD-72B61B921C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35B6-B518-52B2-A087-1A729F31F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1CA4-E114-14D2-ABFD-2C1CFF440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5C14-8F96-4EBF-A287-9049D9E5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FCE7-19C9-4386-01CF-13C4C2A3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62C4-D834-6918-3B2D-57DF69EB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2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1E43-DD5C-775C-24AC-54C3A7B7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CD2B4-EFC3-D7FB-AA30-5B9288576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666D-E4CF-32C2-BA27-5912C714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8E24-86E9-FE22-8935-60C80B49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5292-346D-6C50-CAA2-68169A01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9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4A1D3-AAFC-B5DD-B970-A66865897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45786-83B2-679C-7B1E-584A02EF4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D136-8C0E-BC79-8D83-25909C6D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E73F-C0E2-0A68-AE83-81D36A09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6373-F7F5-5E28-C921-A71767CA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B783-37B0-7240-3686-2344A513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A7BC-C590-C52D-7661-271712DD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32DA-5696-D782-5D11-2470F6AB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F94F0-1323-7B94-FDDD-9EC2AB76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36CC6-1816-7367-2D30-D80DBC3A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3638-F4A0-2985-089A-222382A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31A8-E17A-1F19-1EAE-D0963B0BF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4D84-CDAD-246F-3186-B9B3BDC4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6DD8-D7B4-F776-EBFD-33FF918A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6317-9EF3-E015-1CAA-1AF33A3B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3C12-7B1D-F6CE-CEAE-33549F17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C141-8FBC-1C3F-2C02-06C417AA8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89BC2-6BBC-FBC3-3E6A-2C97153B1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3E3BF-76EF-F2CB-47BC-A6AD18A9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AA659-1F5F-9E47-445F-9EB4EE92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B601C-CD69-2CD4-786A-B8DD16F3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9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0FB8-EE3E-FDD2-202A-9ECCB37B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3A894-F66D-D2EB-B6E3-63197F66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AE077-EF3A-FB31-794C-16BC5EC7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5AE0-A49E-65E6-7EB2-E57F562E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4C844-9DC4-A6CD-925C-E54346FB6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EE24A-79E3-621B-B4BC-F7AA1641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9E978-8756-BE5E-8F10-27C0A0F6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7A107-E5C5-697B-A9A2-31B875FA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7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1391-CC7C-EF73-20BE-3D1029D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71EE1-64B6-8483-AE1D-E541991E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D7BC9-9CE3-2C67-A2C5-F89102B9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F179A-A32B-3978-5CF5-CF137EE3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2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E69D1-0B51-7624-9670-1BB4B7AA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8F901-156D-F058-6588-C5C06AD2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C2D35-E139-C47F-F809-F4EB86FB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44D3-7222-229F-BBFC-CF98D73A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9AB3-87F8-E2F2-8CBD-27F6138A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477E3-AD98-B924-AB18-9E45EFAEA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0E9D1-C29E-F155-974D-6B0FD8B0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718CA-4038-7F8A-E64A-8B7F12B4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6B68C-1515-AC39-B7E6-A077EB93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8D8F-8D5A-1555-B2B5-10401790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A5D98-1EDA-2DE1-B596-63EEB733F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E1B9E-6C94-0FBF-C213-DC744DD8A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80999-B20F-9062-E3C3-CF794C19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F29-E7F8-6A4E-9320-EC45CAB1687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A0E88-0A2E-30B4-EF92-48F669F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BBC01-FEDF-FA75-51EC-2436539A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0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777F6-F1B8-4F08-862E-5428D963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264EF-65BD-70D2-6CEA-A7E9FB8F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448C-6F36-063F-3179-7C72F48A9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8F29-E7F8-6A4E-9320-EC45CAB1687B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755-1B48-414D-1E00-B3CB9AF47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BA1A-5D75-F564-A5E5-0B7943D00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409F-3250-C24E-A194-C7921F4B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04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27A9-2594-54EF-A668-5A1D8F1A0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Visualizing differential gene expression and interpreting cell-types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8CD3F-6257-DFA3-4D5A-E0AFC3DE9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Prof. Jean Fan</a:t>
            </a:r>
          </a:p>
        </p:txBody>
      </p:sp>
    </p:spTree>
    <p:extLst>
      <p:ext uri="{BB962C8B-B14F-4D97-AF65-F5344CB8AC3E}">
        <p14:creationId xmlns:p14="http://schemas.microsoft.com/office/powerpoint/2010/main" val="281308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C3AF-110C-5253-D62F-B0FE9835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4A27-F051-0990-F33C-F92D49B92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2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1E14-62D4-017E-F70A-BDD6CEC8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differential expression results</a:t>
            </a:r>
          </a:p>
        </p:txBody>
      </p:sp>
      <p:pic>
        <p:nvPicPr>
          <p:cNvPr id="1026" name="Picture 2" descr="RNASeq and differential gene expression analysis">
            <a:extLst>
              <a:ext uri="{FF2B5EF4-FFF2-40B4-BE49-F238E27FC236}">
                <a16:creationId xmlns:a16="http://schemas.microsoft.com/office/drawing/2014/main" id="{419C2942-0DC4-6121-436C-0A915B77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802" y="1962944"/>
            <a:ext cx="76835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65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1E14-62D4-017E-F70A-BDD6CEC8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differential expression results</a:t>
            </a:r>
          </a:p>
        </p:txBody>
      </p:sp>
      <p:pic>
        <p:nvPicPr>
          <p:cNvPr id="2050" name="Picture 2" descr="Histogram of gene expression after RMA preprocessing: dark-pink bars... |  Download Scientific Diagram">
            <a:extLst>
              <a:ext uri="{FF2B5EF4-FFF2-40B4-BE49-F238E27FC236}">
                <a16:creationId xmlns:a16="http://schemas.microsoft.com/office/drawing/2014/main" id="{8639E961-ACBA-6CEA-2BB0-59C753532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53" y="1690688"/>
            <a:ext cx="5874694" cy="46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13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618D-E2AC-E8F6-4499-EE5B351C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differential expression results</a:t>
            </a:r>
          </a:p>
        </p:txBody>
      </p:sp>
      <p:pic>
        <p:nvPicPr>
          <p:cNvPr id="3074" name="Picture 2" descr="Differential analysis show different results with edgeR and in box plot  with t-test">
            <a:extLst>
              <a:ext uri="{FF2B5EF4-FFF2-40B4-BE49-F238E27FC236}">
                <a16:creationId xmlns:a16="http://schemas.microsoft.com/office/drawing/2014/main" id="{E2A528F4-8DB7-A085-833E-E502416ABD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664" y="1825625"/>
            <a:ext cx="70646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41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618D-E2AC-E8F6-4499-EE5B351C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differential expression results</a:t>
            </a:r>
          </a:p>
        </p:txBody>
      </p:sp>
      <p:pic>
        <p:nvPicPr>
          <p:cNvPr id="6146" name="Picture 2" descr="Box plots of selected differentially expressed genes. The x-axes... |  Download Scientific Diagram">
            <a:extLst>
              <a:ext uri="{FF2B5EF4-FFF2-40B4-BE49-F238E27FC236}">
                <a16:creationId xmlns:a16="http://schemas.microsoft.com/office/drawing/2014/main" id="{8BA7448F-3C40-86BC-8E76-BABE4363C6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2454983"/>
            <a:ext cx="53975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mparative analysis of differential gene expression analysis tools for  single-cell RNA sequencing data | BMC Bioinformatics | Full Text">
            <a:extLst>
              <a:ext uri="{FF2B5EF4-FFF2-40B4-BE49-F238E27FC236}">
                <a16:creationId xmlns:a16="http://schemas.microsoft.com/office/drawing/2014/main" id="{175003DA-48C2-A79D-6A30-CB9D0C74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225" y="1882110"/>
            <a:ext cx="3244364" cy="401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53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C986-7125-D18B-1522-154E2CF7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differential expression results</a:t>
            </a:r>
          </a:p>
        </p:txBody>
      </p:sp>
      <p:pic>
        <p:nvPicPr>
          <p:cNvPr id="5128" name="Picture 8" descr="06 Differential expression analysis – Introduction to RNA-seq">
            <a:extLst>
              <a:ext uri="{FF2B5EF4-FFF2-40B4-BE49-F238E27FC236}">
                <a16:creationId xmlns:a16="http://schemas.microsoft.com/office/drawing/2014/main" id="{C401DBB4-B562-B2CC-6F30-314FEDEB4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89" y="1525459"/>
            <a:ext cx="7045222" cy="49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12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E8A-7356-F89D-930B-1522739E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differential expression results</a:t>
            </a:r>
          </a:p>
        </p:txBody>
      </p:sp>
      <p:pic>
        <p:nvPicPr>
          <p:cNvPr id="4100" name="Picture 4" descr="Heatmaps of the differentially expressed genes (DEGs) including the 30... |  Download Scientific Diagram">
            <a:extLst>
              <a:ext uri="{FF2B5EF4-FFF2-40B4-BE49-F238E27FC236}">
                <a16:creationId xmlns:a16="http://schemas.microsoft.com/office/drawing/2014/main" id="{61BC815D-C8F3-CD6A-8ACA-950D821A3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11070" r="44113"/>
          <a:stretch/>
        </p:blipFill>
        <p:spPr bwMode="auto">
          <a:xfrm>
            <a:off x="3482208" y="1690688"/>
            <a:ext cx="5227583" cy="455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227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8B4C-FBAA-8E35-D73C-4A96CADC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cell-types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6BBE-EF98-966E-577A-169D6D96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8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6A6F-2D9E-3345-8417-8F1D7157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Human Protein Atlas: https://</a:t>
            </a:r>
            <a:r>
              <a:rPr lang="en-US" sz="3200" dirty="0" err="1"/>
              <a:t>www.proteinatlas.org</a:t>
            </a:r>
            <a:r>
              <a:rPr lang="en-US" sz="3200" dirty="0"/>
              <a:t>/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6416BE8-A909-4D6A-18B7-A83BF502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03" y="1538082"/>
            <a:ext cx="6668193" cy="49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68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HW5 (due Friday midnight): Create a multi-panel data visualization to interpret a cell cluster in your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Perform </a:t>
            </a:r>
            <a:r>
              <a:rPr lang="en-US" sz="1800" dirty="0" err="1">
                <a:solidFill>
                  <a:srgbClr val="404040"/>
                </a:solidFill>
              </a:rPr>
              <a:t>kmeans</a:t>
            </a:r>
            <a:r>
              <a:rPr lang="en-US" sz="1800" dirty="0">
                <a:solidFill>
                  <a:srgbClr val="404040"/>
                </a:solidFill>
              </a:rPr>
              <a:t> clustering on your data. Pick ONE cluster and figure out what cell-type it corresponds to. Create a data visualization and write a description to convince me that your cell-type interpretation is correct.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Your multi-panel data visualization should include at minimum the following components: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your one cluster of interest in reduced dimensional space (PCA, </a:t>
            </a:r>
            <a:r>
              <a:rPr lang="en-US" sz="1800" dirty="0" err="1">
                <a:solidFill>
                  <a:srgbClr val="404040"/>
                </a:solidFill>
              </a:rPr>
              <a:t>tSNE</a:t>
            </a:r>
            <a:r>
              <a:rPr lang="en-US" sz="1800" dirty="0">
                <a:solidFill>
                  <a:srgbClr val="404040"/>
                </a:solidFill>
              </a:rPr>
              <a:t>, </a:t>
            </a:r>
            <a:r>
              <a:rPr lang="en-US" sz="1800" dirty="0" err="1">
                <a:solidFill>
                  <a:srgbClr val="404040"/>
                </a:solidFill>
              </a:rPr>
              <a:t>etc</a:t>
            </a:r>
            <a:r>
              <a:rPr lang="en-US" sz="1800" dirty="0">
                <a:solidFill>
                  <a:srgbClr val="404040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your one cluster of interest in space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multiple differentially expressed genes for your cluster of interest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one of these genes in reduced dimensional space (PCA, </a:t>
            </a:r>
            <a:r>
              <a:rPr lang="en-US" sz="1800" dirty="0" err="1">
                <a:solidFill>
                  <a:srgbClr val="404040"/>
                </a:solidFill>
              </a:rPr>
              <a:t>tSNE</a:t>
            </a:r>
            <a:r>
              <a:rPr lang="en-US" sz="1800" dirty="0">
                <a:solidFill>
                  <a:srgbClr val="404040"/>
                </a:solidFill>
              </a:rPr>
              <a:t>, </a:t>
            </a:r>
            <a:r>
              <a:rPr lang="en-US" sz="1800" dirty="0" err="1">
                <a:solidFill>
                  <a:srgbClr val="404040"/>
                </a:solidFill>
              </a:rPr>
              <a:t>etc</a:t>
            </a:r>
            <a:r>
              <a:rPr lang="en-US" sz="1800" dirty="0">
                <a:solidFill>
                  <a:srgbClr val="404040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one of these genes in space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Your description should reference papers and content that allowed you to interpret your cell cluster as a particular cell-type. You must provide attribution to external resources referenced. Links are fine; formatted references are not required. (You do not need to describe the data visualization as you have been doing)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must include the entire code you used to generate the figure so that it can be reproduced. </a:t>
            </a:r>
          </a:p>
        </p:txBody>
      </p:sp>
    </p:spTree>
    <p:extLst>
      <p:ext uri="{BB962C8B-B14F-4D97-AF65-F5344CB8AC3E}">
        <p14:creationId xmlns:p14="http://schemas.microsoft.com/office/powerpoint/2010/main" val="418435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60C2-F000-2FF8-1846-0FDB377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review: Part 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8E5AB8-2E25-38C0-A6B3-B2D7AB26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31" y="1435507"/>
            <a:ext cx="7173233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8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3F64-22D7-58A0-1248-2F47BE9E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84229" cy="1325563"/>
          </a:xfrm>
        </p:spPr>
        <p:txBody>
          <a:bodyPr/>
          <a:lstStyle/>
          <a:p>
            <a:r>
              <a:rPr lang="en-US" dirty="0"/>
              <a:t>Diversity of data visualization redesigns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7CEACDF-DBD8-955D-38CD-AE0A6DB3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80" y="2317522"/>
            <a:ext cx="4707491" cy="3609749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F394F6B7-9C66-04B6-7486-26B48DA0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52" y="2089374"/>
            <a:ext cx="6227894" cy="26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8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2DC8-B7A0-6581-0896-E6B731E0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of data visualization redesigns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B3575A76-DB5C-79B6-4315-E66E07F2C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93" y="1997365"/>
            <a:ext cx="6668385" cy="4046394"/>
          </a:xfr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CA0E3C13-B894-8C1D-E6E5-369B7A333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1" r="2202"/>
          <a:stretch/>
        </p:blipFill>
        <p:spPr>
          <a:xfrm>
            <a:off x="7942512" y="1997365"/>
            <a:ext cx="3990993" cy="40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F7D6-6921-737C-DBFD-C3270551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of data visualization redesigns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A64D5A38-2F8F-545E-4DAF-DEC7B6E5C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349" y="1825625"/>
            <a:ext cx="8281301" cy="4351338"/>
          </a:xfrm>
        </p:spPr>
      </p:pic>
    </p:spTree>
    <p:extLst>
      <p:ext uri="{BB962C8B-B14F-4D97-AF65-F5344CB8AC3E}">
        <p14:creationId xmlns:p14="http://schemas.microsoft.com/office/powerpoint/2010/main" val="130510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E9F7-578F-EE71-DA81-4BE1B6DC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of data visualization redesigns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6976731-31CC-CC2B-8C36-2DBA3C564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100" y="2533741"/>
            <a:ext cx="5119900" cy="3301794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067BE9C-C801-67E1-3702-59068BD1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28" y="2111558"/>
            <a:ext cx="3753758" cy="388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4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A811-F38B-7AD8-78EC-E0B8D47A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review: Part II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E87EF9-A63F-ED35-5C43-5E89524C56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2842"/>
            <a:ext cx="5078634" cy="313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F1CFC9-2284-BDAE-BBB9-06E108426BFB}"/>
              </a:ext>
            </a:extLst>
          </p:cNvPr>
          <p:cNvSpPr txBox="1"/>
          <p:nvPr/>
        </p:nvSpPr>
        <p:spPr>
          <a:xfrm>
            <a:off x="838200" y="1690688"/>
            <a:ext cx="31786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202124"/>
                </a:solidFill>
                <a:effectLst/>
                <a:latin typeface="docs-Roboto"/>
              </a:rPr>
              <a:t>Q.2.1. Prof. Fan designs her probes such that each encoding probe (complementary to RNA of interest) is 16 base pairs, and each encoding probe has 1 round-specific read-out sequence (complementary to a read-out probe with a fluorescent tag).</a:t>
            </a:r>
            <a:br>
              <a:rPr lang="en-US" sz="1500" dirty="0"/>
            </a:br>
            <a:br>
              <a:rPr lang="en-US" sz="1500" dirty="0"/>
            </a:br>
            <a:r>
              <a:rPr lang="en-US" sz="1500" b="0" i="0" dirty="0">
                <a:solidFill>
                  <a:srgbClr val="202124"/>
                </a:solidFill>
                <a:effectLst/>
                <a:latin typeface="docs-Roboto"/>
              </a:rPr>
              <a:t>At least 20 fluorescent tags are needed to create a spot that is bright enough to be imaged.</a:t>
            </a:r>
            <a:br>
              <a:rPr lang="en-US" sz="1500" dirty="0"/>
            </a:br>
            <a:br>
              <a:rPr lang="en-US" sz="1500" dirty="0"/>
            </a:br>
            <a:r>
              <a:rPr lang="en-US" sz="1500" b="0" i="0" dirty="0">
                <a:solidFill>
                  <a:srgbClr val="202124"/>
                </a:solidFill>
                <a:effectLst/>
                <a:latin typeface="docs-Roboto"/>
              </a:rPr>
              <a:t>Assume encoding probes cannot overlap but can be placed perfectly side by side. </a:t>
            </a:r>
            <a:br>
              <a:rPr lang="en-US" sz="1500" dirty="0"/>
            </a:br>
            <a:br>
              <a:rPr lang="en-US" sz="1500" dirty="0"/>
            </a:br>
            <a:r>
              <a:rPr lang="en-US" sz="1500" b="0" i="0" dirty="0">
                <a:solidFill>
                  <a:srgbClr val="202124"/>
                </a:solidFill>
                <a:effectLst/>
                <a:latin typeface="docs-Roboto"/>
              </a:rPr>
              <a:t>What is theoretically the shortest gene in terms of number of base pairs that Prof. Fan can target based on this design? (2 pts)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5020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C7BF-2538-1A93-AD0A-A8F1D2C7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review: Part III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5865D-6E1F-924F-8F53-FA5F221F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522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Gene A has largest variance and highest absolute loading on PC1 </a:t>
            </a:r>
          </a:p>
          <a:p>
            <a:pPr lvl="1"/>
            <a:r>
              <a:rPr lang="en-US" dirty="0"/>
              <a:t>Make a data visualization of the relationship between magnitude versus variance in your data</a:t>
            </a:r>
          </a:p>
          <a:p>
            <a:r>
              <a:rPr lang="en-US" dirty="0"/>
              <a:t>Interpret similarity and differences between cell-types based on genes not 2D </a:t>
            </a:r>
            <a:r>
              <a:rPr lang="en-US" dirty="0" err="1"/>
              <a:t>tSNE</a:t>
            </a:r>
            <a:r>
              <a:rPr lang="en-US" dirty="0"/>
              <a:t> embedding distances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6A52892-3BB9-D6BA-EE36-99E444DF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71" y="1896268"/>
            <a:ext cx="6237894" cy="403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16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CF4F-7642-DCD8-4D6E-09A38352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860E6-4B87-4FDE-3097-8C3837A5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1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453</Words>
  <Application>Microsoft Macintosh PowerPoint</Application>
  <PresentationFormat>Widescreen</PresentationFormat>
  <Paragraphs>39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docs-Roboto</vt:lpstr>
      <vt:lpstr>Office Theme</vt:lpstr>
      <vt:lpstr>Visualizing differential gene expression and interpreting cell-types</vt:lpstr>
      <vt:lpstr>Quiz review: Part I</vt:lpstr>
      <vt:lpstr>Diversity of data visualization redesigns</vt:lpstr>
      <vt:lpstr>Diversity of data visualization redesigns</vt:lpstr>
      <vt:lpstr>Diversity of data visualization redesigns</vt:lpstr>
      <vt:lpstr>Diversity of data visualization redesigns</vt:lpstr>
      <vt:lpstr>Quiz review: Part II</vt:lpstr>
      <vt:lpstr>Quiz review: Part III</vt:lpstr>
      <vt:lpstr>Additional notes</vt:lpstr>
      <vt:lpstr>From last class</vt:lpstr>
      <vt:lpstr>Visualizing differential expression results</vt:lpstr>
      <vt:lpstr>Visualizing differential expression results</vt:lpstr>
      <vt:lpstr>Visualizing differential expression results</vt:lpstr>
      <vt:lpstr>Visualizing differential expression results</vt:lpstr>
      <vt:lpstr>Visualizing differential expression results</vt:lpstr>
      <vt:lpstr>Visualizing differential expression results</vt:lpstr>
      <vt:lpstr>Interpreting cell-types</vt:lpstr>
      <vt:lpstr>Human Protein Atlas: https://www.proteinatlas.org/</vt:lpstr>
      <vt:lpstr>HW5 (due Friday midnight): Create a multi-panel data visualization to interpret a cell cluster in your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 Fan</dc:creator>
  <cp:lastModifiedBy>Jean Fan</cp:lastModifiedBy>
  <cp:revision>5</cp:revision>
  <dcterms:created xsi:type="dcterms:W3CDTF">2023-02-10T15:43:41Z</dcterms:created>
  <dcterms:modified xsi:type="dcterms:W3CDTF">2023-02-12T18:14:54Z</dcterms:modified>
</cp:coreProperties>
</file>