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05"/>
    <p:restoredTop sz="96327"/>
  </p:normalViewPr>
  <p:slideViewPr>
    <p:cSldViewPr snapToGrid="0">
      <p:cViewPr>
        <p:scale>
          <a:sx n="53" d="100"/>
          <a:sy n="53" d="100"/>
        </p:scale>
        <p:origin x="102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D1FD-6B92-AFFB-9B3E-018787B75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2F8B0-5360-7837-25D3-789D5EAFD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CC6F-15B0-B388-EC04-5B615A9F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42E3-7E26-2FC0-551F-0F14965F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57F8-8626-7F23-BC74-122B3498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D1B3-E43F-6FDD-CD21-F4E9D773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19B40-B20A-1E45-ED6B-204D5012D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B988-D240-79ED-CFF1-B3ECC7F1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45AC-F0E2-BF54-69D5-C9928EB5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D3E8-3B67-2164-272D-EE1C531A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655A-4A6C-E42E-85CC-0A3B5E6BF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FBAE7-AE98-D96B-0609-D3B070F52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0696-52F0-D935-8050-625A67DA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B6F7-77B0-AAB1-4588-E78F97E5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E2B7-25CE-19B6-342B-13769FD1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3CD1-7B69-67E1-2DF2-1DA93EDE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A6F-65B1-433C-A4E5-5722B6D7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2B98-3D35-B2BB-8350-75C9A699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D874-0884-71F1-3498-8788506F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A7CE-C6B5-A91B-130B-7BB379E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CED0-B943-AB4E-01F0-2C393904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7B88D-A3C2-EBE6-5F8D-A7EEA5BD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4143-7D99-37F4-2F22-3F9A6140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1D501-385D-4BAF-27AE-03B65D31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B28D-2A79-CFDA-BF41-B558BD08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6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1EA2-5B2B-560C-93FB-F070A85E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CFA0-5DCC-DD74-FE75-E1A28033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50E1A-2590-79C9-0E6F-7FEB39FD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5A42-21A3-F5A3-0E04-1B9EE5F8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73F6D-2993-D73F-16FA-6F3225B6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5A803-F812-FECE-2E59-0A6F925C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B806-03C3-E738-157E-B0F3857B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3064-E689-77D5-2925-BCD7157E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F7DFB-EDC2-C5A9-0D56-A2DF4F305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3040B-A8FC-9D1E-E884-E1EFE4B95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E7050-8B49-5C70-457A-A5C288C65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E8E42-14E0-6D18-E218-D39CA905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D52CA-5F24-2722-CAEB-E2C20FCD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A27EE-4165-D6C3-098C-901509E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6214-3363-F603-AEB9-A2F3EF57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6AB18-9F64-699D-19DF-316C9716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8D9D7-5D82-C488-B73D-127D9918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370C1-78BA-A9DC-CA5F-80AAD0A1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4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9702C-74F4-C8C2-9854-1A99AACD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BC8E1-28C4-9252-D6CC-2B636002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23640-2855-FAAD-3358-BED1F160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A62A-26AD-3634-6ABE-3A4955E2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8038-971E-9499-29DD-5E920209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2BA7E-A9AE-6B3A-DA72-E484FB0BF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E074D-0862-3A3A-8BF6-97717326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DC7A-335E-0C78-7100-559DBE0E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888D-0C11-AC3D-F14A-A8EBDF54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DB88-2B87-A1E9-8468-CFC6E04A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7946-EFD8-4261-FAA5-4FBF691AD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48817-EBA2-E0FA-DE9A-5C080757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735AA-2A6E-570E-AA91-6CF7EEEA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32A81-0765-B5AC-38D3-10048DD8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AD3F6-3FF3-25CB-D66C-D101DFD5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3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FE20E-D8B3-BB19-C041-FEC7E9C0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AA2C9-3DBD-104A-2DB3-AA6B09A0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C0A2-8AFA-827E-1EDC-11FC2123A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66C68-CEB7-EF84-1052-55284B44B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269A-F527-38F6-30C7-E019FED40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4B3F-B427-B985-F83D-9A7D7319B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t-SNE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254A3-7760-CA2F-0FE4-245AA6ADF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241554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assign the observation (x) to that cluster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F6D336CD-61D2-FEE8-B537-256C175F3667}"/>
              </a:ext>
            </a:extLst>
          </p:cNvPr>
          <p:cNvSpPr/>
          <p:nvPr/>
        </p:nvSpPr>
        <p:spPr>
          <a:xfrm>
            <a:off x="5714946" y="407804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03C3FB8-E4FF-BAE5-78FE-318CA6AD0841}"/>
              </a:ext>
            </a:extLst>
          </p:cNvPr>
          <p:cNvSpPr/>
          <p:nvPr/>
        </p:nvSpPr>
        <p:spPr>
          <a:xfrm>
            <a:off x="4989670" y="489972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BF65B-EB90-E3FA-C65F-23E1C8B82960}"/>
              </a:ext>
            </a:extLst>
          </p:cNvPr>
          <p:cNvSpPr txBox="1"/>
          <p:nvPr/>
        </p:nvSpPr>
        <p:spPr>
          <a:xfrm>
            <a:off x="5434212" y="4117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4E01F-3E83-83FB-B986-37F10D298190}"/>
              </a:ext>
            </a:extLst>
          </p:cNvPr>
          <p:cNvSpPr txBox="1"/>
          <p:nvPr/>
        </p:nvSpPr>
        <p:spPr>
          <a:xfrm>
            <a:off x="5044064" y="455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4AAD116F-8582-1EE6-4265-EAE35C509103}"/>
              </a:ext>
            </a:extLst>
          </p:cNvPr>
          <p:cNvSpPr/>
          <p:nvPr/>
        </p:nvSpPr>
        <p:spPr>
          <a:xfrm>
            <a:off x="5714947" y="294551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AB5C57-79B6-7195-769E-2065AB0A35E7}"/>
              </a:ext>
            </a:extLst>
          </p:cNvPr>
          <p:cNvSpPr txBox="1"/>
          <p:nvPr/>
        </p:nvSpPr>
        <p:spPr>
          <a:xfrm>
            <a:off x="5476918" y="2870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419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4: for each centroid, recompute to find a new centroid based on the observations in that cluster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E660-522A-1E28-88CC-1BF778AE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480" y="2328333"/>
            <a:ext cx="3300811" cy="5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736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49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35976" y="3475779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908614" y="3254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644478" y="456263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934539" y="436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780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</p:spTree>
    <p:extLst>
      <p:ext uri="{BB962C8B-B14F-4D97-AF65-F5344CB8AC3E}">
        <p14:creationId xmlns:p14="http://schemas.microsoft.com/office/powerpoint/2010/main" val="148763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48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620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612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95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754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559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331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959A-B137-10D2-296F-BDAB79EA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181F6-4BA0-210E-A989-8646647BE951}"/>
              </a:ext>
            </a:extLst>
          </p:cNvPr>
          <p:cNvSpPr txBox="1"/>
          <p:nvPr/>
        </p:nvSpPr>
        <p:spPr>
          <a:xfrm>
            <a:off x="8136413" y="52955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3BECA-E38C-4DC0-19DD-D5803A870DC2}"/>
              </a:ext>
            </a:extLst>
          </p:cNvPr>
          <p:cNvSpPr txBox="1"/>
          <p:nvPr/>
        </p:nvSpPr>
        <p:spPr>
          <a:xfrm rot="16200000">
            <a:off x="6446770" y="355126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CF690-B630-01AB-E9BF-7088B66462B3}"/>
              </a:ext>
            </a:extLst>
          </p:cNvPr>
          <p:cNvCxnSpPr/>
          <p:nvPr/>
        </p:nvCxnSpPr>
        <p:spPr>
          <a:xfrm flipV="1">
            <a:off x="7062002" y="2352847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070706-B1B6-3C98-307E-D4A71DA09AB9}"/>
              </a:ext>
            </a:extLst>
          </p:cNvPr>
          <p:cNvCxnSpPr>
            <a:cxnSpLocks/>
          </p:cNvCxnSpPr>
          <p:nvPr/>
        </p:nvCxnSpPr>
        <p:spPr>
          <a:xfrm>
            <a:off x="7062002" y="5295553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19D9997-6194-0325-A08F-F29BB7F0480F}"/>
              </a:ext>
            </a:extLst>
          </p:cNvPr>
          <p:cNvSpPr/>
          <p:nvPr/>
        </p:nvSpPr>
        <p:spPr>
          <a:xfrm>
            <a:off x="7261507" y="432969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172676-8694-F001-06B6-913A17FF9F4D}"/>
              </a:ext>
            </a:extLst>
          </p:cNvPr>
          <p:cNvSpPr/>
          <p:nvPr/>
        </p:nvSpPr>
        <p:spPr>
          <a:xfrm>
            <a:off x="7449579" y="4776593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E0CBF4-BE34-3778-8B53-BAC0FA0839E0}"/>
              </a:ext>
            </a:extLst>
          </p:cNvPr>
          <p:cNvSpPr/>
          <p:nvPr/>
        </p:nvSpPr>
        <p:spPr>
          <a:xfrm>
            <a:off x="7809096" y="4431769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5CCB43-30D1-78B1-FDB8-4FBDEE0EC538}"/>
              </a:ext>
            </a:extLst>
          </p:cNvPr>
          <p:cNvSpPr/>
          <p:nvPr/>
        </p:nvSpPr>
        <p:spPr>
          <a:xfrm>
            <a:off x="7969877" y="287186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455CED-5C08-7391-C0CA-79DF9E0C020B}"/>
              </a:ext>
            </a:extLst>
          </p:cNvPr>
          <p:cNvSpPr/>
          <p:nvPr/>
        </p:nvSpPr>
        <p:spPr>
          <a:xfrm>
            <a:off x="8157949" y="33187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FA7A8-F9BD-6128-661C-B735F3C8C97E}"/>
              </a:ext>
            </a:extLst>
          </p:cNvPr>
          <p:cNvSpPr/>
          <p:nvPr/>
        </p:nvSpPr>
        <p:spPr>
          <a:xfrm>
            <a:off x="8517466" y="2973947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5A771-1570-86ED-6510-3EC23F74EBB3}"/>
              </a:ext>
            </a:extLst>
          </p:cNvPr>
          <p:cNvSpPr/>
          <p:nvPr/>
        </p:nvSpPr>
        <p:spPr>
          <a:xfrm>
            <a:off x="8964735" y="398577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7B686-69B1-8063-D9B3-B9509EE6A881}"/>
              </a:ext>
            </a:extLst>
          </p:cNvPr>
          <p:cNvSpPr/>
          <p:nvPr/>
        </p:nvSpPr>
        <p:spPr>
          <a:xfrm>
            <a:off x="9152807" y="44326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37F92F-E943-A9AF-4482-35B7C1C405CE}"/>
              </a:ext>
            </a:extLst>
          </p:cNvPr>
          <p:cNvSpPr/>
          <p:nvPr/>
        </p:nvSpPr>
        <p:spPr>
          <a:xfrm>
            <a:off x="9512324" y="4087852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8422609C-BF5B-68E5-4695-EA62E9A3947D}"/>
              </a:ext>
            </a:extLst>
          </p:cNvPr>
          <p:cNvSpPr/>
          <p:nvPr/>
        </p:nvSpPr>
        <p:spPr>
          <a:xfrm>
            <a:off x="8057442" y="288311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640F7-B204-6AC3-7A23-D1786997E8D9}"/>
              </a:ext>
            </a:extLst>
          </p:cNvPr>
          <p:cNvSpPr txBox="1"/>
          <p:nvPr/>
        </p:nvSpPr>
        <p:spPr>
          <a:xfrm>
            <a:off x="8330080" y="2661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250B90FE-0C8B-F4AF-39A8-A074739D9A79}"/>
              </a:ext>
            </a:extLst>
          </p:cNvPr>
          <p:cNvSpPr/>
          <p:nvPr/>
        </p:nvSpPr>
        <p:spPr>
          <a:xfrm>
            <a:off x="9065944" y="3969967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8B895-B870-92DC-A3C3-084BA660A8A2}"/>
              </a:ext>
            </a:extLst>
          </p:cNvPr>
          <p:cNvSpPr txBox="1"/>
          <p:nvPr/>
        </p:nvSpPr>
        <p:spPr>
          <a:xfrm>
            <a:off x="9356005" y="3774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61437B02-5D78-5293-3166-D240D573DBFA}"/>
              </a:ext>
            </a:extLst>
          </p:cNvPr>
          <p:cNvSpPr/>
          <p:nvPr/>
        </p:nvSpPr>
        <p:spPr>
          <a:xfrm>
            <a:off x="7343404" y="43239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7119D-9C75-4D39-1AB3-67EC68B34DE4}"/>
              </a:ext>
            </a:extLst>
          </p:cNvPr>
          <p:cNvSpPr txBox="1"/>
          <p:nvPr/>
        </p:nvSpPr>
        <p:spPr>
          <a:xfrm>
            <a:off x="7431664" y="3980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AB53E-0628-8155-AA27-F7413797DE32}"/>
              </a:ext>
            </a:extLst>
          </p:cNvPr>
          <p:cNvSpPr txBox="1"/>
          <p:nvPr/>
        </p:nvSpPr>
        <p:spPr>
          <a:xfrm>
            <a:off x="3262161" y="52955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48A4AB-822C-0420-43FB-7D6375B3B1A4}"/>
              </a:ext>
            </a:extLst>
          </p:cNvPr>
          <p:cNvSpPr txBox="1"/>
          <p:nvPr/>
        </p:nvSpPr>
        <p:spPr>
          <a:xfrm rot="16200000">
            <a:off x="1572518" y="355126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A501A-04C5-587B-C5D5-02AC72A08656}"/>
              </a:ext>
            </a:extLst>
          </p:cNvPr>
          <p:cNvCxnSpPr>
            <a:cxnSpLocks/>
          </p:cNvCxnSpPr>
          <p:nvPr/>
        </p:nvCxnSpPr>
        <p:spPr>
          <a:xfrm>
            <a:off x="2187750" y="5295553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1B1747-2718-7914-98E3-4D88850EC2BB}"/>
              </a:ext>
            </a:extLst>
          </p:cNvPr>
          <p:cNvSpPr/>
          <p:nvPr/>
        </p:nvSpPr>
        <p:spPr>
          <a:xfrm>
            <a:off x="2387255" y="432969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8014D6-CF1F-CBDC-E3F1-10EEA1E13C1C}"/>
              </a:ext>
            </a:extLst>
          </p:cNvPr>
          <p:cNvSpPr/>
          <p:nvPr/>
        </p:nvSpPr>
        <p:spPr>
          <a:xfrm>
            <a:off x="2575327" y="477659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A65F7E-DD21-F922-42C5-38F6770ECE68}"/>
              </a:ext>
            </a:extLst>
          </p:cNvPr>
          <p:cNvSpPr/>
          <p:nvPr/>
        </p:nvSpPr>
        <p:spPr>
          <a:xfrm>
            <a:off x="2934844" y="443176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654CAD-8861-64D0-E4C5-6E62209738DC}"/>
              </a:ext>
            </a:extLst>
          </p:cNvPr>
          <p:cNvSpPr/>
          <p:nvPr/>
        </p:nvSpPr>
        <p:spPr>
          <a:xfrm>
            <a:off x="3095625" y="287186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9A649A-0F52-5628-67F7-B92CE91A8066}"/>
              </a:ext>
            </a:extLst>
          </p:cNvPr>
          <p:cNvSpPr/>
          <p:nvPr/>
        </p:nvSpPr>
        <p:spPr>
          <a:xfrm>
            <a:off x="3283697" y="33187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F0F947-C3C8-135C-C5D2-8423F25B833B}"/>
              </a:ext>
            </a:extLst>
          </p:cNvPr>
          <p:cNvSpPr/>
          <p:nvPr/>
        </p:nvSpPr>
        <p:spPr>
          <a:xfrm>
            <a:off x="3643214" y="2973947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9B94-801B-FB5C-F7D6-F927E1AFDD26}"/>
              </a:ext>
            </a:extLst>
          </p:cNvPr>
          <p:cNvSpPr/>
          <p:nvPr/>
        </p:nvSpPr>
        <p:spPr>
          <a:xfrm>
            <a:off x="4090483" y="398577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567268-D3C8-31B0-2C09-BB3DB944DCD6}"/>
              </a:ext>
            </a:extLst>
          </p:cNvPr>
          <p:cNvSpPr/>
          <p:nvPr/>
        </p:nvSpPr>
        <p:spPr>
          <a:xfrm>
            <a:off x="4278555" y="44326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9F583B-CB8E-FB69-FCE4-2AD555FD1BBE}"/>
              </a:ext>
            </a:extLst>
          </p:cNvPr>
          <p:cNvSpPr/>
          <p:nvPr/>
        </p:nvSpPr>
        <p:spPr>
          <a:xfrm>
            <a:off x="4638072" y="4087852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720723-F93F-89E8-CD9B-B97108700D1A}"/>
              </a:ext>
            </a:extLst>
          </p:cNvPr>
          <p:cNvCxnSpPr/>
          <p:nvPr/>
        </p:nvCxnSpPr>
        <p:spPr>
          <a:xfrm flipV="1">
            <a:off x="2187750" y="2352847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8E7AA9E6-6631-AFCA-80A1-16FA56891C19}"/>
              </a:ext>
            </a:extLst>
          </p:cNvPr>
          <p:cNvSpPr/>
          <p:nvPr/>
        </p:nvSpPr>
        <p:spPr>
          <a:xfrm>
            <a:off x="3231887" y="286862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2C02D2-3A93-81AD-0EBA-6ED95F3A97C1}"/>
              </a:ext>
            </a:extLst>
          </p:cNvPr>
          <p:cNvSpPr txBox="1"/>
          <p:nvPr/>
        </p:nvSpPr>
        <p:spPr>
          <a:xfrm>
            <a:off x="3504525" y="264687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A457293F-001D-0B63-1681-66B16C01D195}"/>
              </a:ext>
            </a:extLst>
          </p:cNvPr>
          <p:cNvSpPr/>
          <p:nvPr/>
        </p:nvSpPr>
        <p:spPr>
          <a:xfrm>
            <a:off x="3394883" y="4161957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5D8DCB-9223-178E-FCAD-69E5F99772AB}"/>
              </a:ext>
            </a:extLst>
          </p:cNvPr>
          <p:cNvSpPr txBox="1"/>
          <p:nvPr/>
        </p:nvSpPr>
        <p:spPr>
          <a:xfrm>
            <a:off x="3684944" y="3966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98F9B3-AA3E-DB73-F3F7-98367A56A5BA}"/>
              </a:ext>
            </a:extLst>
          </p:cNvPr>
          <p:cNvSpPr txBox="1"/>
          <p:nvPr/>
        </p:nvSpPr>
        <p:spPr>
          <a:xfrm>
            <a:off x="878162" y="1572630"/>
            <a:ext cx="8086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does the within cluster sum of squares compare?</a:t>
            </a:r>
          </a:p>
        </p:txBody>
      </p:sp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1F073B4-DDFA-FE3C-A61B-BF4A6AF4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07" y="1560649"/>
            <a:ext cx="2070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6BD0-FC2C-F231-BDF7-B095A916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7247-45F0-39C4-4C47-AB735FE5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9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Compute a scaled similarity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 between every pair of points </a:t>
            </a:r>
            <a:r>
              <a:rPr lang="en-US" dirty="0" err="1"/>
              <a:t>i</a:t>
            </a:r>
            <a:r>
              <a:rPr lang="en-US" dirty="0"/>
              <a:t> and j in high dimensional space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621296-05D4-3616-D6CE-6FF7E55B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76" y="2748587"/>
            <a:ext cx="7874648" cy="13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38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</p:spTree>
    <p:extLst>
      <p:ext uri="{BB962C8B-B14F-4D97-AF65-F5344CB8AC3E}">
        <p14:creationId xmlns:p14="http://schemas.microsoft.com/office/powerpoint/2010/main" val="240268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8738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5222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5357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183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49176" y="493031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39237" y="473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418759" y="44321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708820" y="42368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6779315" y="4719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069376" y="452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8071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959A-B137-10D2-296F-BDAB79EA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181F6-4BA0-210E-A989-8646647BE951}"/>
              </a:ext>
            </a:extLst>
          </p:cNvPr>
          <p:cNvSpPr txBox="1"/>
          <p:nvPr/>
        </p:nvSpPr>
        <p:spPr>
          <a:xfrm>
            <a:off x="8136413" y="52955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3BECA-E38C-4DC0-19DD-D5803A870DC2}"/>
              </a:ext>
            </a:extLst>
          </p:cNvPr>
          <p:cNvSpPr txBox="1"/>
          <p:nvPr/>
        </p:nvSpPr>
        <p:spPr>
          <a:xfrm rot="16200000">
            <a:off x="6446770" y="355126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CF690-B630-01AB-E9BF-7088B66462B3}"/>
              </a:ext>
            </a:extLst>
          </p:cNvPr>
          <p:cNvCxnSpPr/>
          <p:nvPr/>
        </p:nvCxnSpPr>
        <p:spPr>
          <a:xfrm flipV="1">
            <a:off x="7062002" y="2352847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070706-B1B6-3C98-307E-D4A71DA09AB9}"/>
              </a:ext>
            </a:extLst>
          </p:cNvPr>
          <p:cNvCxnSpPr>
            <a:cxnSpLocks/>
          </p:cNvCxnSpPr>
          <p:nvPr/>
        </p:nvCxnSpPr>
        <p:spPr>
          <a:xfrm>
            <a:off x="7062002" y="5295553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19D9997-6194-0325-A08F-F29BB7F0480F}"/>
              </a:ext>
            </a:extLst>
          </p:cNvPr>
          <p:cNvSpPr/>
          <p:nvPr/>
        </p:nvSpPr>
        <p:spPr>
          <a:xfrm>
            <a:off x="7261507" y="432969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172676-8694-F001-06B6-913A17FF9F4D}"/>
              </a:ext>
            </a:extLst>
          </p:cNvPr>
          <p:cNvSpPr/>
          <p:nvPr/>
        </p:nvSpPr>
        <p:spPr>
          <a:xfrm>
            <a:off x="7449579" y="4776593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E0CBF4-BE34-3778-8B53-BAC0FA0839E0}"/>
              </a:ext>
            </a:extLst>
          </p:cNvPr>
          <p:cNvSpPr/>
          <p:nvPr/>
        </p:nvSpPr>
        <p:spPr>
          <a:xfrm>
            <a:off x="7809096" y="4431769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5CCB43-30D1-78B1-FDB8-4FBDEE0EC538}"/>
              </a:ext>
            </a:extLst>
          </p:cNvPr>
          <p:cNvSpPr/>
          <p:nvPr/>
        </p:nvSpPr>
        <p:spPr>
          <a:xfrm>
            <a:off x="7969877" y="287186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455CED-5C08-7391-C0CA-79DF9E0C020B}"/>
              </a:ext>
            </a:extLst>
          </p:cNvPr>
          <p:cNvSpPr/>
          <p:nvPr/>
        </p:nvSpPr>
        <p:spPr>
          <a:xfrm>
            <a:off x="8157949" y="33187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FA7A8-F9BD-6128-661C-B735F3C8C97E}"/>
              </a:ext>
            </a:extLst>
          </p:cNvPr>
          <p:cNvSpPr/>
          <p:nvPr/>
        </p:nvSpPr>
        <p:spPr>
          <a:xfrm>
            <a:off x="8517466" y="2973947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5A771-1570-86ED-6510-3EC23F74EBB3}"/>
              </a:ext>
            </a:extLst>
          </p:cNvPr>
          <p:cNvSpPr/>
          <p:nvPr/>
        </p:nvSpPr>
        <p:spPr>
          <a:xfrm>
            <a:off x="8964735" y="398577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7B686-69B1-8063-D9B3-B9509EE6A881}"/>
              </a:ext>
            </a:extLst>
          </p:cNvPr>
          <p:cNvSpPr/>
          <p:nvPr/>
        </p:nvSpPr>
        <p:spPr>
          <a:xfrm>
            <a:off x="9152807" y="44326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37F92F-E943-A9AF-4482-35B7C1C405CE}"/>
              </a:ext>
            </a:extLst>
          </p:cNvPr>
          <p:cNvSpPr/>
          <p:nvPr/>
        </p:nvSpPr>
        <p:spPr>
          <a:xfrm>
            <a:off x="9512324" y="4087852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8422609C-BF5B-68E5-4695-EA62E9A3947D}"/>
              </a:ext>
            </a:extLst>
          </p:cNvPr>
          <p:cNvSpPr/>
          <p:nvPr/>
        </p:nvSpPr>
        <p:spPr>
          <a:xfrm>
            <a:off x="8057442" y="288311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640F7-B204-6AC3-7A23-D1786997E8D9}"/>
              </a:ext>
            </a:extLst>
          </p:cNvPr>
          <p:cNvSpPr txBox="1"/>
          <p:nvPr/>
        </p:nvSpPr>
        <p:spPr>
          <a:xfrm>
            <a:off x="8330080" y="2661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250B90FE-0C8B-F4AF-39A8-A074739D9A79}"/>
              </a:ext>
            </a:extLst>
          </p:cNvPr>
          <p:cNvSpPr/>
          <p:nvPr/>
        </p:nvSpPr>
        <p:spPr>
          <a:xfrm>
            <a:off x="9065944" y="3969967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8B895-B870-92DC-A3C3-084BA660A8A2}"/>
              </a:ext>
            </a:extLst>
          </p:cNvPr>
          <p:cNvSpPr txBox="1"/>
          <p:nvPr/>
        </p:nvSpPr>
        <p:spPr>
          <a:xfrm>
            <a:off x="9356005" y="3774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61437B02-5D78-5293-3166-D240D573DBFA}"/>
              </a:ext>
            </a:extLst>
          </p:cNvPr>
          <p:cNvSpPr/>
          <p:nvPr/>
        </p:nvSpPr>
        <p:spPr>
          <a:xfrm>
            <a:off x="7343404" y="43239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7119D-9C75-4D39-1AB3-67EC68B34DE4}"/>
              </a:ext>
            </a:extLst>
          </p:cNvPr>
          <p:cNvSpPr txBox="1"/>
          <p:nvPr/>
        </p:nvSpPr>
        <p:spPr>
          <a:xfrm>
            <a:off x="7431664" y="3980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98F9B3-AA3E-DB73-F3F7-98367A56A5BA}"/>
              </a:ext>
            </a:extLst>
          </p:cNvPr>
          <p:cNvSpPr txBox="1"/>
          <p:nvPr/>
        </p:nvSpPr>
        <p:spPr>
          <a:xfrm>
            <a:off x="878162" y="1572630"/>
            <a:ext cx="845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does the between cluster sum of squares compare?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0F2B1-3C4D-51E7-5E32-249CE18B61D7}"/>
              </a:ext>
            </a:extLst>
          </p:cNvPr>
          <p:cNvSpPr txBox="1"/>
          <p:nvPr/>
        </p:nvSpPr>
        <p:spPr>
          <a:xfrm>
            <a:off x="3215709" y="531775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96FE19-2EF9-E8C8-53AA-82AE56ABB662}"/>
              </a:ext>
            </a:extLst>
          </p:cNvPr>
          <p:cNvSpPr txBox="1"/>
          <p:nvPr/>
        </p:nvSpPr>
        <p:spPr>
          <a:xfrm rot="16200000">
            <a:off x="1526066" y="35734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2F7856-8367-A945-2FBA-2ED89AD04AB4}"/>
              </a:ext>
            </a:extLst>
          </p:cNvPr>
          <p:cNvCxnSpPr>
            <a:cxnSpLocks/>
          </p:cNvCxnSpPr>
          <p:nvPr/>
        </p:nvCxnSpPr>
        <p:spPr>
          <a:xfrm>
            <a:off x="2141298" y="5317754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FA6F49F-3A23-3244-E763-C156CF08982B}"/>
              </a:ext>
            </a:extLst>
          </p:cNvPr>
          <p:cNvSpPr/>
          <p:nvPr/>
        </p:nvSpPr>
        <p:spPr>
          <a:xfrm>
            <a:off x="2340803" y="4351891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92B54B-290A-A3D2-805F-15862AB019E3}"/>
              </a:ext>
            </a:extLst>
          </p:cNvPr>
          <p:cNvSpPr/>
          <p:nvPr/>
        </p:nvSpPr>
        <p:spPr>
          <a:xfrm>
            <a:off x="2528875" y="4798794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129EED-63C2-F992-57F7-1A210F25D3EC}"/>
              </a:ext>
            </a:extLst>
          </p:cNvPr>
          <p:cNvSpPr/>
          <p:nvPr/>
        </p:nvSpPr>
        <p:spPr>
          <a:xfrm>
            <a:off x="2888392" y="445397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837EED-8D72-7A02-9FA2-96C9466138B6}"/>
              </a:ext>
            </a:extLst>
          </p:cNvPr>
          <p:cNvSpPr/>
          <p:nvPr/>
        </p:nvSpPr>
        <p:spPr>
          <a:xfrm>
            <a:off x="3049173" y="2894069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D26421-B532-6D09-56C5-965394F25C5D}"/>
              </a:ext>
            </a:extLst>
          </p:cNvPr>
          <p:cNvSpPr/>
          <p:nvPr/>
        </p:nvSpPr>
        <p:spPr>
          <a:xfrm>
            <a:off x="3237245" y="3340972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C5FAB8-70FB-6F4F-4FE2-BE0D7866296C}"/>
              </a:ext>
            </a:extLst>
          </p:cNvPr>
          <p:cNvSpPr/>
          <p:nvPr/>
        </p:nvSpPr>
        <p:spPr>
          <a:xfrm>
            <a:off x="3596762" y="299614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0FCE3B-39B2-3513-E54D-5E87646876C3}"/>
              </a:ext>
            </a:extLst>
          </p:cNvPr>
          <p:cNvSpPr/>
          <p:nvPr/>
        </p:nvSpPr>
        <p:spPr>
          <a:xfrm>
            <a:off x="4044031" y="4007974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BD8B5E-A59D-5651-BC73-0F4C677D9CE6}"/>
              </a:ext>
            </a:extLst>
          </p:cNvPr>
          <p:cNvSpPr/>
          <p:nvPr/>
        </p:nvSpPr>
        <p:spPr>
          <a:xfrm>
            <a:off x="4232103" y="4454877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5551A-1988-09F2-527F-9CF469097B54}"/>
              </a:ext>
            </a:extLst>
          </p:cNvPr>
          <p:cNvSpPr/>
          <p:nvPr/>
        </p:nvSpPr>
        <p:spPr>
          <a:xfrm>
            <a:off x="4591620" y="411005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E1DE62-7806-8CBF-3374-EC2DD30F60E4}"/>
              </a:ext>
            </a:extLst>
          </p:cNvPr>
          <p:cNvCxnSpPr/>
          <p:nvPr/>
        </p:nvCxnSpPr>
        <p:spPr>
          <a:xfrm flipV="1">
            <a:off x="2141298" y="2375048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-Point Star 53">
            <a:extLst>
              <a:ext uri="{FF2B5EF4-FFF2-40B4-BE49-F238E27FC236}">
                <a16:creationId xmlns:a16="http://schemas.microsoft.com/office/drawing/2014/main" id="{18DCD6FD-BF50-9B20-6F7C-0391CED3ED5A}"/>
              </a:ext>
            </a:extLst>
          </p:cNvPr>
          <p:cNvSpPr/>
          <p:nvPr/>
        </p:nvSpPr>
        <p:spPr>
          <a:xfrm>
            <a:off x="3185435" y="288311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584B0-EAB3-BBC8-F416-4696D0D04554}"/>
              </a:ext>
            </a:extLst>
          </p:cNvPr>
          <p:cNvSpPr txBox="1"/>
          <p:nvPr/>
        </p:nvSpPr>
        <p:spPr>
          <a:xfrm>
            <a:off x="3458073" y="26613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5-Point Star 55">
            <a:extLst>
              <a:ext uri="{FF2B5EF4-FFF2-40B4-BE49-F238E27FC236}">
                <a16:creationId xmlns:a16="http://schemas.microsoft.com/office/drawing/2014/main" id="{7944288B-5BCF-C67F-29D9-052B2DBEBE24}"/>
              </a:ext>
            </a:extLst>
          </p:cNvPr>
          <p:cNvSpPr/>
          <p:nvPr/>
        </p:nvSpPr>
        <p:spPr>
          <a:xfrm>
            <a:off x="2449938" y="4359849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048614-A4BE-7ED4-4217-C6BE680E8430}"/>
              </a:ext>
            </a:extLst>
          </p:cNvPr>
          <p:cNvSpPr txBox="1"/>
          <p:nvPr/>
        </p:nvSpPr>
        <p:spPr>
          <a:xfrm>
            <a:off x="2739999" y="4164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5-Point Star 57">
            <a:extLst>
              <a:ext uri="{FF2B5EF4-FFF2-40B4-BE49-F238E27FC236}">
                <a16:creationId xmlns:a16="http://schemas.microsoft.com/office/drawing/2014/main" id="{5CE56ED7-9163-6AB8-6119-160A8B0DB1C2}"/>
              </a:ext>
            </a:extLst>
          </p:cNvPr>
          <p:cNvSpPr/>
          <p:nvPr/>
        </p:nvSpPr>
        <p:spPr>
          <a:xfrm>
            <a:off x="3919521" y="386172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613586-C79F-E789-7592-8CC1B78EF6E6}"/>
              </a:ext>
            </a:extLst>
          </p:cNvPr>
          <p:cNvSpPr txBox="1"/>
          <p:nvPr/>
        </p:nvSpPr>
        <p:spPr>
          <a:xfrm>
            <a:off x="4209582" y="366635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0A64D6DF-6AAB-B52F-BD90-DCAFE09677B2}"/>
              </a:ext>
            </a:extLst>
          </p:cNvPr>
          <p:cNvSpPr/>
          <p:nvPr/>
        </p:nvSpPr>
        <p:spPr>
          <a:xfrm>
            <a:off x="4280077" y="414915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E0BE01-8162-A8D1-CC7E-D6AEDF26D162}"/>
              </a:ext>
            </a:extLst>
          </p:cNvPr>
          <p:cNvSpPr txBox="1"/>
          <p:nvPr/>
        </p:nvSpPr>
        <p:spPr>
          <a:xfrm>
            <a:off x="4570138" y="3953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63" name="Picture 62" descr="Text&#10;&#10;Description automatically generated with medium confidence">
            <a:extLst>
              <a:ext uri="{FF2B5EF4-FFF2-40B4-BE49-F238E27FC236}">
                <a16:creationId xmlns:a16="http://schemas.microsoft.com/office/drawing/2014/main" id="{88996C71-4300-A215-2268-6404A749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993" y="1437353"/>
            <a:ext cx="2892862" cy="79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3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3B69-24FF-AEB9-1AFB-DBA5AC61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D2E597-36D8-1D63-A96B-42BC0EA29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0193" y="2184036"/>
            <a:ext cx="3599613" cy="3488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E007C-1EF8-EBB2-EC1E-41DD524C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244" y="2208099"/>
            <a:ext cx="3453949" cy="3393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D76B8-3F6B-EA2A-46C2-A43D694A8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5340"/>
            <a:ext cx="3505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1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66FE-33FC-B14F-EDFE-610460B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compute k-means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DA38-520C-DBA4-75CE-94D81B63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k-means on categorical data?</a:t>
            </a:r>
          </a:p>
        </p:txBody>
      </p:sp>
    </p:spTree>
    <p:extLst>
      <p:ext uri="{BB962C8B-B14F-4D97-AF65-F5344CB8AC3E}">
        <p14:creationId xmlns:p14="http://schemas.microsoft.com/office/powerpoint/2010/main" val="73780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6BD0-FC2C-F231-BDF7-B095A916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7247-45F0-39C4-4C47-AB735FE5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9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Compute a scaled similarity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 between every pair of points </a:t>
            </a:r>
            <a:r>
              <a:rPr lang="en-US" dirty="0" err="1"/>
              <a:t>i</a:t>
            </a:r>
            <a:r>
              <a:rPr lang="en-US" dirty="0"/>
              <a:t> and j in high dimensional space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621296-05D4-3616-D6CE-6FF7E55BF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08"/>
          <a:stretch/>
        </p:blipFill>
        <p:spPr>
          <a:xfrm>
            <a:off x="2158676" y="2748587"/>
            <a:ext cx="5054924" cy="13608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D1FA25-EE71-85EE-EDAB-1646E34E5B4B}"/>
              </a:ext>
            </a:extLst>
          </p:cNvPr>
          <p:cNvSpPr/>
          <p:nvPr/>
        </p:nvSpPr>
        <p:spPr>
          <a:xfrm>
            <a:off x="6248400" y="2937935"/>
            <a:ext cx="457200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62CFE-565F-96BD-CBB0-2F0DA00A8F6C}"/>
              </a:ext>
            </a:extLst>
          </p:cNvPr>
          <p:cNvSpPr/>
          <p:nvPr/>
        </p:nvSpPr>
        <p:spPr>
          <a:xfrm>
            <a:off x="6654801" y="3585106"/>
            <a:ext cx="457200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65B75-1434-E407-7EF0-13B58EDC860C}"/>
              </a:ext>
            </a:extLst>
          </p:cNvPr>
          <p:cNvSpPr txBox="1"/>
          <p:nvPr/>
        </p:nvSpPr>
        <p:spPr>
          <a:xfrm>
            <a:off x="7907867" y="2930553"/>
            <a:ext cx="313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σ</a:t>
            </a:r>
            <a:r>
              <a:rPr lang="en-US" b="0" i="0" u="none" strike="noStrike" baseline="-25000" dirty="0" err="1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a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choice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we make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F33A8-7812-4B2D-99A4-84B53D3B0667}"/>
              </a:ext>
            </a:extLst>
          </p:cNvPr>
          <p:cNvSpPr txBox="1"/>
          <p:nvPr/>
        </p:nvSpPr>
        <p:spPr>
          <a:xfrm>
            <a:off x="7836505" y="3588281"/>
            <a:ext cx="352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Related to “perplexity” parameter </a:t>
            </a:r>
          </a:p>
          <a:p>
            <a:r>
              <a:rPr lang="en-US" dirty="0"/>
              <a:t>in your R code</a:t>
            </a:r>
          </a:p>
        </p:txBody>
      </p:sp>
      <p:pic>
        <p:nvPicPr>
          <p:cNvPr id="14" name="Picture 1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C7D5950-AFDF-0F47-4609-84AE5F91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1" y="4301706"/>
            <a:ext cx="2743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8B47-761A-993B-EE10-8C9CE1B0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2511-219F-7903-C743-230AA9CDD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606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randomly squish all our points into a low dimensional space and compute another scaled similarity </a:t>
            </a:r>
            <a:r>
              <a:rPr lang="en-US" dirty="0" err="1"/>
              <a:t>q</a:t>
            </a:r>
            <a:r>
              <a:rPr lang="en-US" baseline="-25000" dirty="0" err="1"/>
              <a:t>ij</a:t>
            </a:r>
            <a:r>
              <a:rPr lang="en-US" dirty="0"/>
              <a:t> between every pair of points </a:t>
            </a:r>
            <a:r>
              <a:rPr lang="en-US" dirty="0" err="1"/>
              <a:t>i</a:t>
            </a:r>
            <a:r>
              <a:rPr lang="en-US" dirty="0"/>
              <a:t> and j in low dimensional space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6D3CD2A-3EBF-A468-BCAB-2182BC57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67" y="1970617"/>
            <a:ext cx="3462802" cy="10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F48B-C010-807D-10C2-0F68915D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180E11-3666-A73D-53C0-DFDEBCB6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27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quantify the KL divergence between these two scaled similarities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4: iterate step 2 and step 3 N steps to minimize KL divergence</a:t>
            </a:r>
          </a:p>
          <a:p>
            <a:pPr marL="0" indent="0">
              <a:buNone/>
            </a:pPr>
            <a:r>
              <a:rPr lang="en-US" sz="1600" dirty="0"/>
              <a:t>(can be set with “</a:t>
            </a:r>
            <a:r>
              <a:rPr lang="en-US" sz="1600" dirty="0" err="1"/>
              <a:t>max_iter</a:t>
            </a:r>
            <a:r>
              <a:rPr lang="en-US" sz="1600" dirty="0"/>
              <a:t> = 1000” parameter in your R code)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81217A23-1C1F-2CCF-77AB-68AFA456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33" y="1962150"/>
            <a:ext cx="3771900" cy="8001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95C8FBD-985A-8B83-FE2C-8BCF99EE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77" b="89535" l="150" r="99701">
                        <a14:foregroundMark x1="24551" y1="67442" x2="8533" y2="68605"/>
                        <a14:foregroundMark x1="8533" y1="68605" x2="34281" y2="6977"/>
                        <a14:foregroundMark x1="34281" y1="6977" x2="47305" y2="4651"/>
                        <a14:foregroundMark x1="47305" y1="4651" x2="96856" y2="8140"/>
                        <a14:foregroundMark x1="96856" y1="8140" x2="65868" y2="36047"/>
                        <a14:foregroundMark x1="65868" y1="36047" x2="82186" y2="54651"/>
                        <a14:foregroundMark x1="82186" y1="54651" x2="68713" y2="24419"/>
                        <a14:foregroundMark x1="68713" y1="24419" x2="57335" y2="24419"/>
                        <a14:foregroundMark x1="57335" y1="24419" x2="53892" y2="31395"/>
                        <a14:foregroundMark x1="97305" y1="41860" x2="99850" y2="15116"/>
                        <a14:foregroundMark x1="7934" y1="24419" x2="4940" y2="56977"/>
                        <a14:foregroundMark x1="150" y1="6977" x2="150" y2="779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1733" y="3455194"/>
            <a:ext cx="4241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1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4B3F-B427-B985-F83D-9A7D7319B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254A3-7760-CA2F-0FE4-245AA6ADF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224774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72F0-FD10-DBE2-E1DA-D96E4E3B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48843-189A-EB6E-3650-B946954435A8}"/>
              </a:ext>
            </a:extLst>
          </p:cNvPr>
          <p:cNvSpPr txBox="1"/>
          <p:nvPr/>
        </p:nvSpPr>
        <p:spPr>
          <a:xfrm>
            <a:off x="3185844" y="528848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05A53-70F3-EB10-A548-CFE4D1354ADF}"/>
              </a:ext>
            </a:extLst>
          </p:cNvPr>
          <p:cNvSpPr txBox="1"/>
          <p:nvPr/>
        </p:nvSpPr>
        <p:spPr>
          <a:xfrm rot="16200000">
            <a:off x="1496201" y="354419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9B9E37-FB2C-2DE1-093A-38A702A9AFEC}"/>
              </a:ext>
            </a:extLst>
          </p:cNvPr>
          <p:cNvCxnSpPr/>
          <p:nvPr/>
        </p:nvCxnSpPr>
        <p:spPr>
          <a:xfrm flipV="1">
            <a:off x="2111433" y="2345775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09FAB7-CB93-4863-48E4-5C1D070C690A}"/>
              </a:ext>
            </a:extLst>
          </p:cNvPr>
          <p:cNvCxnSpPr>
            <a:cxnSpLocks/>
          </p:cNvCxnSpPr>
          <p:nvPr/>
        </p:nvCxnSpPr>
        <p:spPr>
          <a:xfrm>
            <a:off x="2111433" y="5288481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D711BD5-FA71-5913-FC07-054BEF23E98D}"/>
              </a:ext>
            </a:extLst>
          </p:cNvPr>
          <p:cNvSpPr/>
          <p:nvPr/>
        </p:nvSpPr>
        <p:spPr>
          <a:xfrm>
            <a:off x="2310938" y="432261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D07360-C982-A49B-E896-382B24327443}"/>
              </a:ext>
            </a:extLst>
          </p:cNvPr>
          <p:cNvSpPr/>
          <p:nvPr/>
        </p:nvSpPr>
        <p:spPr>
          <a:xfrm>
            <a:off x="2499010" y="476952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A70529-32AD-4B61-27EC-8AE5FA1CA5C6}"/>
              </a:ext>
            </a:extLst>
          </p:cNvPr>
          <p:cNvSpPr/>
          <p:nvPr/>
        </p:nvSpPr>
        <p:spPr>
          <a:xfrm>
            <a:off x="2858527" y="442469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44E97C-315C-48C0-6A5F-705B6E38F7D5}"/>
              </a:ext>
            </a:extLst>
          </p:cNvPr>
          <p:cNvSpPr/>
          <p:nvPr/>
        </p:nvSpPr>
        <p:spPr>
          <a:xfrm>
            <a:off x="3019308" y="286479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AD914B-870B-C6E3-1352-2237D14B43DC}"/>
              </a:ext>
            </a:extLst>
          </p:cNvPr>
          <p:cNvSpPr/>
          <p:nvPr/>
        </p:nvSpPr>
        <p:spPr>
          <a:xfrm>
            <a:off x="3207380" y="331169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C33D9-BE45-414F-CE91-551E59E3430F}"/>
              </a:ext>
            </a:extLst>
          </p:cNvPr>
          <p:cNvSpPr/>
          <p:nvPr/>
        </p:nvSpPr>
        <p:spPr>
          <a:xfrm>
            <a:off x="3566897" y="296687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B952E0-DE97-105C-0C4C-5078F0968BC2}"/>
              </a:ext>
            </a:extLst>
          </p:cNvPr>
          <p:cNvSpPr/>
          <p:nvPr/>
        </p:nvSpPr>
        <p:spPr>
          <a:xfrm>
            <a:off x="4014166" y="397870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4D318-8F0E-1A75-B15D-9956206F08AD}"/>
              </a:ext>
            </a:extLst>
          </p:cNvPr>
          <p:cNvSpPr/>
          <p:nvPr/>
        </p:nvSpPr>
        <p:spPr>
          <a:xfrm>
            <a:off x="4202238" y="442560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6F8D00-9B82-1AF7-06AB-F0A22F849C9C}"/>
              </a:ext>
            </a:extLst>
          </p:cNvPr>
          <p:cNvSpPr/>
          <p:nvPr/>
        </p:nvSpPr>
        <p:spPr>
          <a:xfrm>
            <a:off x="4561755" y="408078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BDC3A-DC9F-BC7D-DF0E-A701244A24F3}"/>
              </a:ext>
            </a:extLst>
          </p:cNvPr>
          <p:cNvSpPr txBox="1"/>
          <p:nvPr/>
        </p:nvSpPr>
        <p:spPr>
          <a:xfrm>
            <a:off x="7524060" y="52563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DEF16-87F0-1A51-A36B-F14AED3E0317}"/>
              </a:ext>
            </a:extLst>
          </p:cNvPr>
          <p:cNvSpPr txBox="1"/>
          <p:nvPr/>
        </p:nvSpPr>
        <p:spPr>
          <a:xfrm rot="16200000">
            <a:off x="5834417" y="35120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87B0CD-9761-B88F-BB21-027BF3B11766}"/>
              </a:ext>
            </a:extLst>
          </p:cNvPr>
          <p:cNvCxnSpPr/>
          <p:nvPr/>
        </p:nvCxnSpPr>
        <p:spPr>
          <a:xfrm flipV="1">
            <a:off x="6449649" y="23136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B25A02-9484-7B9B-8790-C358D2A5BABA}"/>
              </a:ext>
            </a:extLst>
          </p:cNvPr>
          <p:cNvCxnSpPr>
            <a:cxnSpLocks/>
          </p:cNvCxnSpPr>
          <p:nvPr/>
        </p:nvCxnSpPr>
        <p:spPr>
          <a:xfrm>
            <a:off x="6449649" y="52563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EA8A490-F57D-6911-E4FB-6152BEEE3E58}"/>
              </a:ext>
            </a:extLst>
          </p:cNvPr>
          <p:cNvSpPr/>
          <p:nvPr/>
        </p:nvSpPr>
        <p:spPr>
          <a:xfrm>
            <a:off x="6649154" y="4290457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164330-7298-961F-6C84-8337A45FA97A}"/>
              </a:ext>
            </a:extLst>
          </p:cNvPr>
          <p:cNvSpPr/>
          <p:nvPr/>
        </p:nvSpPr>
        <p:spPr>
          <a:xfrm>
            <a:off x="6837226" y="4737360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FCDB2D-6F6D-5587-E64A-62DA14D78D43}"/>
              </a:ext>
            </a:extLst>
          </p:cNvPr>
          <p:cNvSpPr/>
          <p:nvPr/>
        </p:nvSpPr>
        <p:spPr>
          <a:xfrm>
            <a:off x="7196743" y="4392536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89CD3-0E40-28BB-BA26-95EFF86168F7}"/>
              </a:ext>
            </a:extLst>
          </p:cNvPr>
          <p:cNvSpPr/>
          <p:nvPr/>
        </p:nvSpPr>
        <p:spPr>
          <a:xfrm>
            <a:off x="7357524" y="28326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CB4D0-5738-92FC-A100-015F9CCF8AA9}"/>
              </a:ext>
            </a:extLst>
          </p:cNvPr>
          <p:cNvSpPr/>
          <p:nvPr/>
        </p:nvSpPr>
        <p:spPr>
          <a:xfrm>
            <a:off x="7545596" y="32795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F57D91-4078-D269-7DF5-B5A0FFF9D1A2}"/>
              </a:ext>
            </a:extLst>
          </p:cNvPr>
          <p:cNvSpPr/>
          <p:nvPr/>
        </p:nvSpPr>
        <p:spPr>
          <a:xfrm>
            <a:off x="7905113" y="29347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823C99-B191-8988-D80E-3EDD61702DA9}"/>
              </a:ext>
            </a:extLst>
          </p:cNvPr>
          <p:cNvSpPr/>
          <p:nvPr/>
        </p:nvSpPr>
        <p:spPr>
          <a:xfrm>
            <a:off x="8352382" y="39465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DC4876-E021-72B9-DD7F-820B04780E77}"/>
              </a:ext>
            </a:extLst>
          </p:cNvPr>
          <p:cNvSpPr/>
          <p:nvPr/>
        </p:nvSpPr>
        <p:spPr>
          <a:xfrm>
            <a:off x="8540454" y="43934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EEE5CB-FF34-8886-5611-C00396BCC4F6}"/>
              </a:ext>
            </a:extLst>
          </p:cNvPr>
          <p:cNvSpPr/>
          <p:nvPr/>
        </p:nvSpPr>
        <p:spPr>
          <a:xfrm>
            <a:off x="8899971" y="40486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5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randomly place k centroids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1818D-F51B-CF51-C13E-7548A6191668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ED48A-EE63-CD14-F9FB-C54131CB6E8F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956D92-2072-B087-9FDC-A5D595F6798F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2F4A53-4930-78CB-4E1E-FC8074CF345D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4FF23F0-7BE5-2717-8301-4B85FF603A9F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8958AF-0C87-6844-2AC6-8D9DA0074FAF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09EC3C-D32B-C245-9B73-4B8EA2CB2318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8DC475-959A-86B3-9764-3EA61822CFF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26163C-5A0F-F7D1-9CD0-A39DC3901F3D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DB4E5-56EA-E0C1-BD06-5AB653D575DC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DF8BBA-325B-389E-F5DE-040678D443AC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C346B-B923-D6A4-BB78-37516B890892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BDC283-F288-2DA5-799D-5DD53F175503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5052E44-631A-8A0C-A4FD-4455EF69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096" y="1825625"/>
            <a:ext cx="2661928" cy="4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for each observation (x), find the nearest centroid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0E44C7-93BB-8554-1B26-784974557DC6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0AC59-FC82-2E32-6578-D16817A4B72C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271F16-90EA-8AC8-C542-C31A7909EF95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064E9D-26B6-4CA0-1745-3E6BECB637D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91E020F-7069-732C-E73A-052BF23E5254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36547A-B63E-822D-5E7A-7C13B5A9B74C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72B95-8F4E-75AE-9D40-DCE34A599EFF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333EF6-8A61-972B-1601-B36A07AD6EC4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DA73A8-15D2-4AAC-5EA0-031A3C0003D4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F54FE5-7DD5-B543-E057-2E7BD409BA87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F43BF9-56F1-253F-EE50-AF4E0220A845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5D3B5F-C350-3AFA-A135-C6DBC5F7A889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A4FC9B-6BC2-8750-1276-87E3CCA9FF77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581</Words>
  <Application>Microsoft Macintosh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Office Theme 2013 - 2022</vt:lpstr>
      <vt:lpstr>t-SNE review</vt:lpstr>
      <vt:lpstr>tSNE review</vt:lpstr>
      <vt:lpstr>tSNE review</vt:lpstr>
      <vt:lpstr>tSNE review</vt:lpstr>
      <vt:lpstr>tSNE review</vt:lpstr>
      <vt:lpstr>K-means clustering</vt:lpstr>
      <vt:lpstr>Why cluster?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What can we compute k-means 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 review</dc:title>
  <dc:creator>Jean Fan</dc:creator>
  <cp:lastModifiedBy>Jean Fan</cp:lastModifiedBy>
  <cp:revision>2</cp:revision>
  <dcterms:created xsi:type="dcterms:W3CDTF">2023-02-05T18:16:43Z</dcterms:created>
  <dcterms:modified xsi:type="dcterms:W3CDTF">2023-02-06T11:50:48Z</dcterms:modified>
</cp:coreProperties>
</file>