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Brittany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33" Target="slides/slide17.xml" Type="http://schemas.openxmlformats.org/officeDocument/2006/relationships/slide"/><Relationship Id="rId34" Target="slides/slide18.xml" Type="http://schemas.openxmlformats.org/officeDocument/2006/relationships/slide"/><Relationship Id="rId35" Target="slides/slide19.xml" Type="http://schemas.openxmlformats.org/officeDocument/2006/relationships/slide"/><Relationship Id="rId36" Target="slides/slide20.xml" Type="http://schemas.openxmlformats.org/officeDocument/2006/relationships/slide"/><Relationship Id="rId37" Target="slides/slide21.xml" Type="http://schemas.openxmlformats.org/officeDocument/2006/relationships/slide"/><Relationship Id="rId38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1718018" y="2211403"/>
            <a:ext cx="14274165" cy="5150728"/>
            <a:chOff x="0" y="0"/>
            <a:chExt cx="19032220" cy="686763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5212682" y="3153862"/>
              <a:ext cx="13819537" cy="363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4"/>
                </a:lnSpc>
              </a:pPr>
              <a:r>
                <a:rPr lang="en-US" sz="19784">
                  <a:solidFill>
                    <a:srgbClr val="000000"/>
                  </a:solidFill>
                  <a:latin typeface="Bebas Neue"/>
                </a:rPr>
                <a:t>DATABASE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10343563" y="5825051"/>
              <a:ext cx="6683128" cy="1042587"/>
              <a:chOff x="0" y="0"/>
              <a:chExt cx="6609980" cy="103117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6546479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6546479">
                    <a:moveTo>
                      <a:pt x="6453770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6452500" y="0"/>
                    </a:lnTo>
                    <a:cubicBezTo>
                      <a:pt x="6503300" y="0"/>
                      <a:pt x="6545210" y="41910"/>
                      <a:pt x="6545210" y="92710"/>
                    </a:cubicBezTo>
                    <a:lnTo>
                      <a:pt x="6545210" y="873695"/>
                    </a:lnTo>
                    <a:cubicBezTo>
                      <a:pt x="6546479" y="925765"/>
                      <a:pt x="6504570" y="967675"/>
                      <a:pt x="6453770" y="967675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6609979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6609979">
                    <a:moveTo>
                      <a:pt x="6485520" y="59690"/>
                    </a:moveTo>
                    <a:cubicBezTo>
                      <a:pt x="6521079" y="59690"/>
                      <a:pt x="6550289" y="88900"/>
                      <a:pt x="6550289" y="124460"/>
                    </a:cubicBezTo>
                    <a:lnTo>
                      <a:pt x="6550289" y="906715"/>
                    </a:lnTo>
                    <a:cubicBezTo>
                      <a:pt x="6550289" y="942275"/>
                      <a:pt x="6521079" y="971485"/>
                      <a:pt x="6485520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6485520" y="59690"/>
                    </a:lnTo>
                    <a:moveTo>
                      <a:pt x="64855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6485520" y="1031175"/>
                    </a:lnTo>
                    <a:cubicBezTo>
                      <a:pt x="6554100" y="1031175"/>
                      <a:pt x="6609979" y="975295"/>
                      <a:pt x="6609979" y="906715"/>
                    </a:cubicBezTo>
                    <a:lnTo>
                      <a:pt x="6609979" y="124460"/>
                    </a:lnTo>
                    <a:cubicBezTo>
                      <a:pt x="6609979" y="55880"/>
                      <a:pt x="6554100" y="0"/>
                      <a:pt x="64855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157539" cy="6792529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5700784" y="596296"/>
              <a:ext cx="10429736" cy="3030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559"/>
                </a:lnSpc>
              </a:pPr>
              <a:r>
                <a:rPr lang="en-US" sz="16559">
                  <a:solidFill>
                    <a:srgbClr val="B91646"/>
                  </a:solidFill>
                  <a:latin typeface="Brittany Bold"/>
                </a:rPr>
                <a:t>Terpresso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0630010" y="5975601"/>
              <a:ext cx="6110235" cy="674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60"/>
                </a:lnSpc>
              </a:pPr>
              <a:r>
                <a:rPr lang="en-US" sz="3043" spc="456">
                  <a:solidFill>
                    <a:srgbClr val="000000"/>
                  </a:solidFill>
                  <a:latin typeface="Bebas Neue"/>
                </a:rPr>
                <a:t>By Group 0502-05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548027" y="8361362"/>
            <a:ext cx="407771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Anwesha Gupta (0502)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Janhavi Namjoshi (0502)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Madhulika Nambi (0502)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Udit Singh (0501)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52500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5495" y="1772934"/>
            <a:ext cx="12122505" cy="361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Supplier(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splKey INT IDENTITY(10,1),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splId AS 'SPL' + RIGHT('00' + CAST(splKey AS VARCHAR(10)),7)PERSISTED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splName VARCHAR(50),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pk_Supplier_splId  PRIMARY KEY (splId))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5495" y="1772934"/>
            <a:ext cx="12122505" cy="7902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Place 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ordId VARCHAR (10) NOT NULL,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prdId VARCHAR (10) NOT NULL,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ordQty INT,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pk_Place_ordId_prdId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PRIMARY KEY (ordId ,prdId),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fk_Place_ordId FOREIGN KEY (ordId)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REFERENCES OrderDetail(ordId)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ON DELETE CASCADE ON UPDATE CASCADE,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fk_Place_prdId FOREIGN KEY (prdId 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REFERENCES Product(prdId 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ON DELETE CASCADE ON UPDATE CASCADE 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77830" y="504031"/>
            <a:ext cx="12122505" cy="1047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ProductIngredient(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prdIngKey INT IDENTITY(10,1),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prdIngId AS 'PIN' + RIGHT('00' + CAST(prdIngKey AS VARCHAR(10)),7)PERSISTED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prdIngName VARCHAR(50),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pk_ProductIngredient_prdIngId  PRIMARY KEY (prdIngId))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Prepare 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prdIngId VARCHAR(10) NOT NULL,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prdId VARCHAR(10) NOT NULL,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qtyIngPerPrd DECIMAL(5,2),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pk_Prepare_prdIngId_prdId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PRIMARY KEY (prdIngId ,prdId),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fk_Prepare_prdIngId  FOREIGN KEY (prdIngId )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REFERENCES ProductIngredient(prdIngId)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ON DELETE CASCADE ON UPDATE CASCADE,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fk_Prepare_prdId FOREIGN KEY (prdId 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REFERENCES Product(prdId 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ON DELETE CASCADE ON UPDATE CASCADE 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77830" y="504031"/>
            <a:ext cx="12122505" cy="1047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Supply 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splId VARCHAR (10)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prdIngId VARCHAR (10)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strId VARCHAR (10) NOT NULL,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splUnitPrice DECIMAL(6,2),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splQuantity INT,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splOrderDate DATE,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pk_Supply__splId_prdId_strId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PRIMARY KEY (splId , prdIngId, strId),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fk_Supply_splId FOREIGN KEY (splId)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REFERENCES Supplier(splId 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ON DELETE CASCADE ON UPDATE CASCADE,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fk_Supply_prdIngId FOREIGN KEY (prdIngId)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REFERENCES ProductIngredient(prdIngId 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ON DELETE CASCADE ON UPDATE CASCADE,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fk_Supply_strId FOREIGN KEY (strId)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REFERENCES Store(strId)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ON DELETE CASCADE ON UPDATE CASCADE)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3744" y="506625"/>
            <a:ext cx="6671916" cy="2407512"/>
            <a:chOff x="0" y="0"/>
            <a:chExt cx="8895889" cy="32100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436471" y="1471971"/>
              <a:ext cx="6459418" cy="1702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47"/>
                </a:lnSpc>
              </a:pPr>
              <a:r>
                <a:rPr lang="en-US" sz="9247">
                  <a:solidFill>
                    <a:srgbClr val="000000"/>
                  </a:solidFill>
                  <a:latin typeface="Bebas Neue"/>
                </a:rPr>
                <a:t>DATABASE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4834706" y="2722699"/>
              <a:ext cx="3123775" cy="487318"/>
              <a:chOff x="0" y="0"/>
              <a:chExt cx="6609980" cy="103117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6546479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6546479">
                    <a:moveTo>
                      <a:pt x="6453770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6452500" y="0"/>
                    </a:lnTo>
                    <a:cubicBezTo>
                      <a:pt x="6503300" y="0"/>
                      <a:pt x="6545210" y="41910"/>
                      <a:pt x="6545210" y="92710"/>
                    </a:cubicBezTo>
                    <a:lnTo>
                      <a:pt x="6545210" y="873695"/>
                    </a:lnTo>
                    <a:cubicBezTo>
                      <a:pt x="6546479" y="925765"/>
                      <a:pt x="6504570" y="967675"/>
                      <a:pt x="6453770" y="967675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6609979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6609979">
                    <a:moveTo>
                      <a:pt x="6485520" y="59690"/>
                    </a:moveTo>
                    <a:cubicBezTo>
                      <a:pt x="6521079" y="59690"/>
                      <a:pt x="6550289" y="88900"/>
                      <a:pt x="6550289" y="124460"/>
                    </a:cubicBezTo>
                    <a:lnTo>
                      <a:pt x="6550289" y="906715"/>
                    </a:lnTo>
                    <a:cubicBezTo>
                      <a:pt x="6550289" y="942275"/>
                      <a:pt x="6521079" y="971485"/>
                      <a:pt x="6485520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6485520" y="59690"/>
                    </a:lnTo>
                    <a:moveTo>
                      <a:pt x="64855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6485520" y="1031175"/>
                    </a:lnTo>
                    <a:cubicBezTo>
                      <a:pt x="6554100" y="1031175"/>
                      <a:pt x="6609979" y="975295"/>
                      <a:pt x="6609979" y="906715"/>
                    </a:cubicBezTo>
                    <a:lnTo>
                      <a:pt x="6609979" y="124460"/>
                    </a:lnTo>
                    <a:cubicBezTo>
                      <a:pt x="6609979" y="55880"/>
                      <a:pt x="6554100" y="0"/>
                      <a:pt x="64855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280344" cy="3174910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2664615" y="270220"/>
              <a:ext cx="4874984" cy="1425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0"/>
                </a:lnSpc>
              </a:pPr>
              <a:r>
                <a:rPr lang="en-US" sz="7740">
                  <a:solidFill>
                    <a:srgbClr val="B91646"/>
                  </a:solidFill>
                  <a:latin typeface="Brittany Bold"/>
                </a:rPr>
                <a:t>Terpresso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968594" y="2786132"/>
              <a:ext cx="2855997" cy="322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 spc="213">
                  <a:solidFill>
                    <a:srgbClr val="000000"/>
                  </a:solidFill>
                  <a:latin typeface="Bebas Neue"/>
                </a:rPr>
                <a:t>By Group 0502-05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52500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728" y="3706705"/>
            <a:ext cx="15206544" cy="309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"/>
              </a:rPr>
              <a:t>WHAT ARE THE RANKED MOST AND LEAST SELLING PRODUCTS?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88799" y="9220200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07 of 11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8192584"/>
            <a:ext cx="2117586" cy="15707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6368" r="14238" b="125"/>
          <a:stretch>
            <a:fillRect/>
          </a:stretch>
        </p:blipFill>
        <p:spPr>
          <a:xfrm flipH="false" flipV="false" rot="0">
            <a:off x="1058793" y="441342"/>
            <a:ext cx="10086462" cy="71662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712395" y="5807385"/>
            <a:ext cx="10801149" cy="360038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17753" y="9687086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08 of 11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3744" y="506625"/>
            <a:ext cx="6671916" cy="2407512"/>
            <a:chOff x="0" y="0"/>
            <a:chExt cx="8895889" cy="32100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436471" y="1471971"/>
              <a:ext cx="6459418" cy="1702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47"/>
                </a:lnSpc>
              </a:pPr>
              <a:r>
                <a:rPr lang="en-US" sz="9247">
                  <a:solidFill>
                    <a:srgbClr val="000000"/>
                  </a:solidFill>
                  <a:latin typeface="Bebas Neue"/>
                </a:rPr>
                <a:t>DATABASE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4834706" y="2722699"/>
              <a:ext cx="3123775" cy="487318"/>
              <a:chOff x="0" y="0"/>
              <a:chExt cx="6609980" cy="103117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6546479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6546479">
                    <a:moveTo>
                      <a:pt x="6453770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6452500" y="0"/>
                    </a:lnTo>
                    <a:cubicBezTo>
                      <a:pt x="6503300" y="0"/>
                      <a:pt x="6545210" y="41910"/>
                      <a:pt x="6545210" y="92710"/>
                    </a:cubicBezTo>
                    <a:lnTo>
                      <a:pt x="6545210" y="873695"/>
                    </a:lnTo>
                    <a:cubicBezTo>
                      <a:pt x="6546479" y="925765"/>
                      <a:pt x="6504570" y="967675"/>
                      <a:pt x="6453770" y="967675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6609979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6609979">
                    <a:moveTo>
                      <a:pt x="6485520" y="59690"/>
                    </a:moveTo>
                    <a:cubicBezTo>
                      <a:pt x="6521079" y="59690"/>
                      <a:pt x="6550289" y="88900"/>
                      <a:pt x="6550289" y="124460"/>
                    </a:cubicBezTo>
                    <a:lnTo>
                      <a:pt x="6550289" y="906715"/>
                    </a:lnTo>
                    <a:cubicBezTo>
                      <a:pt x="6550289" y="942275"/>
                      <a:pt x="6521079" y="971485"/>
                      <a:pt x="6485520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6485520" y="59690"/>
                    </a:lnTo>
                    <a:moveTo>
                      <a:pt x="64855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6485520" y="1031175"/>
                    </a:lnTo>
                    <a:cubicBezTo>
                      <a:pt x="6554100" y="1031175"/>
                      <a:pt x="6609979" y="975295"/>
                      <a:pt x="6609979" y="906715"/>
                    </a:cubicBezTo>
                    <a:lnTo>
                      <a:pt x="6609979" y="124460"/>
                    </a:lnTo>
                    <a:cubicBezTo>
                      <a:pt x="6609979" y="55880"/>
                      <a:pt x="6554100" y="0"/>
                      <a:pt x="64855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280344" cy="3174910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2664615" y="270220"/>
              <a:ext cx="4874984" cy="1425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0"/>
                </a:lnSpc>
              </a:pPr>
              <a:r>
                <a:rPr lang="en-US" sz="7740">
                  <a:solidFill>
                    <a:srgbClr val="B91646"/>
                  </a:solidFill>
                  <a:latin typeface="Brittany Bold"/>
                </a:rPr>
                <a:t>Terpresso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968594" y="2786132"/>
              <a:ext cx="2855997" cy="322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 spc="213">
                  <a:solidFill>
                    <a:srgbClr val="000000"/>
                  </a:solidFill>
                  <a:latin typeface="Bebas Neue"/>
                </a:rPr>
                <a:t>By Group 0502-05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52500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728" y="3959198"/>
            <a:ext cx="15206544" cy="309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"/>
              </a:rPr>
              <a:t>WHAT ARE THE TOP 3 MOST AND LEAST PROFITABLE PRODUCTS?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88799" y="9220200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07 of 11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8192584"/>
            <a:ext cx="2117586" cy="15707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41872" y="139717"/>
            <a:ext cx="15871601" cy="69412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467" t="0" r="467" b="0"/>
          <a:stretch>
            <a:fillRect/>
          </a:stretch>
        </p:blipFill>
        <p:spPr>
          <a:xfrm flipH="false" flipV="false" rot="0">
            <a:off x="5230269" y="7236850"/>
            <a:ext cx="12029031" cy="272901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17753" y="9687086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08 of 11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3744" y="506625"/>
            <a:ext cx="6671916" cy="2407512"/>
            <a:chOff x="0" y="0"/>
            <a:chExt cx="8895889" cy="32100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436471" y="1471971"/>
              <a:ext cx="6459418" cy="1702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47"/>
                </a:lnSpc>
              </a:pPr>
              <a:r>
                <a:rPr lang="en-US" sz="9247">
                  <a:solidFill>
                    <a:srgbClr val="000000"/>
                  </a:solidFill>
                  <a:latin typeface="Bebas Neue"/>
                </a:rPr>
                <a:t>DATABASE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4834706" y="2722699"/>
              <a:ext cx="3123775" cy="487318"/>
              <a:chOff x="0" y="0"/>
              <a:chExt cx="6609980" cy="103117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6546479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6546479">
                    <a:moveTo>
                      <a:pt x="6453770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6452500" y="0"/>
                    </a:lnTo>
                    <a:cubicBezTo>
                      <a:pt x="6503300" y="0"/>
                      <a:pt x="6545210" y="41910"/>
                      <a:pt x="6545210" y="92710"/>
                    </a:cubicBezTo>
                    <a:lnTo>
                      <a:pt x="6545210" y="873695"/>
                    </a:lnTo>
                    <a:cubicBezTo>
                      <a:pt x="6546479" y="925765"/>
                      <a:pt x="6504570" y="967675"/>
                      <a:pt x="6453770" y="967675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6609979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6609979">
                    <a:moveTo>
                      <a:pt x="6485520" y="59690"/>
                    </a:moveTo>
                    <a:cubicBezTo>
                      <a:pt x="6521079" y="59690"/>
                      <a:pt x="6550289" y="88900"/>
                      <a:pt x="6550289" y="124460"/>
                    </a:cubicBezTo>
                    <a:lnTo>
                      <a:pt x="6550289" y="906715"/>
                    </a:lnTo>
                    <a:cubicBezTo>
                      <a:pt x="6550289" y="942275"/>
                      <a:pt x="6521079" y="971485"/>
                      <a:pt x="6485520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6485520" y="59690"/>
                    </a:lnTo>
                    <a:moveTo>
                      <a:pt x="64855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6485520" y="1031175"/>
                    </a:lnTo>
                    <a:cubicBezTo>
                      <a:pt x="6554100" y="1031175"/>
                      <a:pt x="6609979" y="975295"/>
                      <a:pt x="6609979" y="906715"/>
                    </a:cubicBezTo>
                    <a:lnTo>
                      <a:pt x="6609979" y="124460"/>
                    </a:lnTo>
                    <a:cubicBezTo>
                      <a:pt x="6609979" y="55880"/>
                      <a:pt x="6554100" y="0"/>
                      <a:pt x="64855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280344" cy="3174910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2664615" y="270220"/>
              <a:ext cx="4874984" cy="1425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0"/>
                </a:lnSpc>
              </a:pPr>
              <a:r>
                <a:rPr lang="en-US" sz="7740">
                  <a:solidFill>
                    <a:srgbClr val="B91646"/>
                  </a:solidFill>
                  <a:latin typeface="Brittany Bold"/>
                </a:rPr>
                <a:t>Terpresso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968594" y="2786132"/>
              <a:ext cx="2855997" cy="322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 spc="213">
                  <a:solidFill>
                    <a:srgbClr val="000000"/>
                  </a:solidFill>
                  <a:latin typeface="Bebas Neue"/>
                </a:rPr>
                <a:t>By Group 0502-05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52500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728" y="3133212"/>
            <a:ext cx="15206544" cy="61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"/>
              </a:rPr>
              <a:t>WHO ARE TERPRESSO’S MOST FREQUENTLY RETURNING CUSTOMERS AND THEIR CONTACT DETAILS?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88799" y="9220200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07 of 11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8192584"/>
            <a:ext cx="2117586" cy="15707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611309" y="290529"/>
            <a:ext cx="11735484" cy="883433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259104" y="8399174"/>
            <a:ext cx="11282344" cy="136411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17753" y="9687086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08 of 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8631" y="69688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272450" y="9302830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02 of 11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4922" y="3402609"/>
            <a:ext cx="10109784" cy="568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93"/>
              </a:lnSpc>
            </a:pPr>
            <a:r>
              <a:rPr lang="en-US" sz="2558">
                <a:solidFill>
                  <a:srgbClr val="000000"/>
                </a:solidFill>
                <a:latin typeface="Poppins"/>
              </a:rPr>
              <a:t>We are a rising chain of coffee houses, trying to build data management processes that would hold true as we expand </a:t>
            </a:r>
          </a:p>
          <a:p>
            <a:pPr algn="r">
              <a:lnSpc>
                <a:spcPts val="4093"/>
              </a:lnSpc>
            </a:pPr>
          </a:p>
          <a:p>
            <a:pPr algn="r">
              <a:lnSpc>
                <a:spcPts val="4093"/>
              </a:lnSpc>
            </a:pPr>
            <a:r>
              <a:rPr lang="en-US" sz="2558">
                <a:solidFill>
                  <a:srgbClr val="000000"/>
                </a:solidFill>
                <a:latin typeface="Poppins"/>
              </a:rPr>
              <a:t>We want to monitor our product inventory, customer database, transactions, and supplier database and use it to improve our menu and profits.</a:t>
            </a:r>
          </a:p>
          <a:p>
            <a:pPr algn="r">
              <a:lnSpc>
                <a:spcPts val="4093"/>
              </a:lnSpc>
            </a:pPr>
            <a:r>
              <a:rPr lang="en-US" sz="2558">
                <a:solidFill>
                  <a:srgbClr val="000000"/>
                </a:solidFill>
                <a:latin typeface="Poppins"/>
              </a:rPr>
              <a:t>We want to know how our products perform and improve our relationship with our suppliers.</a:t>
            </a:r>
          </a:p>
          <a:p>
            <a:pPr algn="r">
              <a:lnSpc>
                <a:spcPts val="4093"/>
              </a:lnSpc>
            </a:pPr>
          </a:p>
          <a:p>
            <a:pPr algn="r">
              <a:lnSpc>
                <a:spcPts val="4093"/>
              </a:lnSpc>
            </a:pPr>
            <a:r>
              <a:rPr lang="en-US" sz="2558">
                <a:solidFill>
                  <a:srgbClr val="000000"/>
                </a:solidFill>
                <a:latin typeface="Poppins Bold"/>
              </a:rPr>
              <a:t>Data Source:</a:t>
            </a:r>
            <a:r>
              <a:rPr lang="en-US" sz="2558">
                <a:solidFill>
                  <a:srgbClr val="000000"/>
                </a:solidFill>
                <a:latin typeface="Poppins"/>
              </a:rPr>
              <a:t> Circulated </a:t>
            </a:r>
            <a:r>
              <a:rPr lang="en-US" sz="2558" u="sng">
                <a:solidFill>
                  <a:srgbClr val="000000"/>
                </a:solidFill>
                <a:latin typeface="Poppins"/>
              </a:rPr>
              <a:t>google form link</a:t>
            </a:r>
            <a:r>
              <a:rPr lang="en-US" sz="2558">
                <a:solidFill>
                  <a:srgbClr val="000000"/>
                </a:solidFill>
                <a:latin typeface="Poppins"/>
              </a:rPr>
              <a:t> among peers and collected data for the database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829432" y="398381"/>
            <a:ext cx="13176096" cy="2462144"/>
            <a:chOff x="0" y="0"/>
            <a:chExt cx="17568128" cy="328285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9026310" y="613787"/>
              <a:ext cx="8541818" cy="2293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00"/>
                </a:lnSpc>
              </a:pPr>
              <a:r>
                <a:rPr lang="en-US" sz="12500">
                  <a:solidFill>
                    <a:srgbClr val="B91646"/>
                  </a:solidFill>
                  <a:latin typeface="Brittany Bold"/>
                </a:rPr>
                <a:t> Terpresso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60406"/>
              <a:ext cx="13819537" cy="1846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WELCOME TO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168295" y="0"/>
              <a:ext cx="4425879" cy="3282859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11838202" y="3526434"/>
            <a:ext cx="4301457" cy="5621603"/>
            <a:chOff x="0" y="0"/>
            <a:chExt cx="5735276" cy="749547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338379"/>
              <a:ext cx="4738877" cy="3157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86"/>
                </a:lnSpc>
              </a:pPr>
              <a:r>
                <a:rPr lang="en-US" sz="3419" u="sng">
                  <a:solidFill>
                    <a:srgbClr val="000000"/>
                  </a:solidFill>
                  <a:latin typeface="Bebas Neue Bold"/>
                </a:rPr>
                <a:t>Users:</a:t>
              </a:r>
            </a:p>
            <a:p>
              <a:pPr>
                <a:lnSpc>
                  <a:spcPts val="4786"/>
                </a:lnSpc>
              </a:pPr>
              <a:r>
                <a:rPr lang="en-US" sz="3419">
                  <a:solidFill>
                    <a:srgbClr val="000000"/>
                  </a:solidFill>
                  <a:latin typeface="Bebas Neue Bold"/>
                </a:rPr>
                <a:t>Analysts</a:t>
              </a:r>
            </a:p>
            <a:p>
              <a:pPr>
                <a:lnSpc>
                  <a:spcPts val="4786"/>
                </a:lnSpc>
              </a:pPr>
              <a:r>
                <a:rPr lang="en-US" sz="3419">
                  <a:solidFill>
                    <a:srgbClr val="000000"/>
                  </a:solidFill>
                  <a:latin typeface="Bebas Neue Bold"/>
                </a:rPr>
                <a:t>Store Managers</a:t>
              </a:r>
            </a:p>
            <a:p>
              <a:pPr>
                <a:lnSpc>
                  <a:spcPts val="4786"/>
                </a:lnSpc>
              </a:pPr>
              <a:r>
                <a:rPr lang="en-US" sz="3419">
                  <a:solidFill>
                    <a:srgbClr val="000000"/>
                  </a:solidFill>
                  <a:latin typeface="Bebas Neue Bold"/>
                </a:rPr>
                <a:t>Marketing Team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5735276" cy="1558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86"/>
                </a:lnSpc>
              </a:pPr>
              <a:r>
                <a:rPr lang="en-US" sz="3419" u="sng">
                  <a:solidFill>
                    <a:srgbClr val="000000"/>
                  </a:solidFill>
                  <a:latin typeface="Bebas Neue Bold"/>
                </a:rPr>
                <a:t>Specialisation: </a:t>
              </a:r>
            </a:p>
            <a:p>
              <a:pPr>
                <a:lnSpc>
                  <a:spcPts val="4786"/>
                </a:lnSpc>
              </a:pPr>
              <a:r>
                <a:rPr lang="en-US" sz="3419">
                  <a:solidFill>
                    <a:srgbClr val="000000"/>
                  </a:solidFill>
                  <a:latin typeface="Bebas Neue Bold"/>
                </a:rPr>
                <a:t>Coffee beans and Tea leaves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133997"/>
              <a:ext cx="5735276" cy="1558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86"/>
                </a:lnSpc>
              </a:pPr>
              <a:r>
                <a:rPr lang="en-US" sz="3419" u="sng">
                  <a:solidFill>
                    <a:srgbClr val="000000"/>
                  </a:solidFill>
                  <a:latin typeface="Bebas Neue Bold"/>
                </a:rPr>
                <a:t>Primary Products: </a:t>
              </a:r>
            </a:p>
            <a:p>
              <a:pPr>
                <a:lnSpc>
                  <a:spcPts val="4786"/>
                </a:lnSpc>
              </a:pPr>
              <a:r>
                <a:rPr lang="en-US" sz="3419">
                  <a:solidFill>
                    <a:srgbClr val="000000"/>
                  </a:solidFill>
                  <a:latin typeface="Bebas Neue Bold"/>
                </a:rPr>
                <a:t>Beverages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3744" y="506625"/>
            <a:ext cx="6671916" cy="2407512"/>
            <a:chOff x="0" y="0"/>
            <a:chExt cx="8895889" cy="32100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436471" y="1471971"/>
              <a:ext cx="6459418" cy="1702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47"/>
                </a:lnSpc>
              </a:pPr>
              <a:r>
                <a:rPr lang="en-US" sz="9247">
                  <a:solidFill>
                    <a:srgbClr val="000000"/>
                  </a:solidFill>
                  <a:latin typeface="Bebas Neue"/>
                </a:rPr>
                <a:t>DATABASE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4834706" y="2722699"/>
              <a:ext cx="3123775" cy="487318"/>
              <a:chOff x="0" y="0"/>
              <a:chExt cx="6609980" cy="103117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6546479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6546479">
                    <a:moveTo>
                      <a:pt x="6453770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6452500" y="0"/>
                    </a:lnTo>
                    <a:cubicBezTo>
                      <a:pt x="6503300" y="0"/>
                      <a:pt x="6545210" y="41910"/>
                      <a:pt x="6545210" y="92710"/>
                    </a:cubicBezTo>
                    <a:lnTo>
                      <a:pt x="6545210" y="873695"/>
                    </a:lnTo>
                    <a:cubicBezTo>
                      <a:pt x="6546479" y="925765"/>
                      <a:pt x="6504570" y="967675"/>
                      <a:pt x="6453770" y="967675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6609979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6609979">
                    <a:moveTo>
                      <a:pt x="6485520" y="59690"/>
                    </a:moveTo>
                    <a:cubicBezTo>
                      <a:pt x="6521079" y="59690"/>
                      <a:pt x="6550289" y="88900"/>
                      <a:pt x="6550289" y="124460"/>
                    </a:cubicBezTo>
                    <a:lnTo>
                      <a:pt x="6550289" y="906715"/>
                    </a:lnTo>
                    <a:cubicBezTo>
                      <a:pt x="6550289" y="942275"/>
                      <a:pt x="6521079" y="971485"/>
                      <a:pt x="6485520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6485520" y="59690"/>
                    </a:lnTo>
                    <a:moveTo>
                      <a:pt x="64855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6485520" y="1031175"/>
                    </a:lnTo>
                    <a:cubicBezTo>
                      <a:pt x="6554100" y="1031175"/>
                      <a:pt x="6609979" y="975295"/>
                      <a:pt x="6609979" y="906715"/>
                    </a:cubicBezTo>
                    <a:lnTo>
                      <a:pt x="6609979" y="124460"/>
                    </a:lnTo>
                    <a:cubicBezTo>
                      <a:pt x="6609979" y="55880"/>
                      <a:pt x="6554100" y="0"/>
                      <a:pt x="64855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280344" cy="3174910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2664615" y="270220"/>
              <a:ext cx="4874984" cy="1425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0"/>
                </a:lnSpc>
              </a:pPr>
              <a:r>
                <a:rPr lang="en-US" sz="7740">
                  <a:solidFill>
                    <a:srgbClr val="B91646"/>
                  </a:solidFill>
                  <a:latin typeface="Brittany Bold"/>
                </a:rPr>
                <a:t>Terpresso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968594" y="2786132"/>
              <a:ext cx="2855997" cy="322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 spc="213">
                  <a:solidFill>
                    <a:srgbClr val="000000"/>
                  </a:solidFill>
                  <a:latin typeface="Bebas Neue"/>
                </a:rPr>
                <a:t>By Group 0502-05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52500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728" y="3442403"/>
            <a:ext cx="15206544" cy="459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"/>
              </a:rPr>
              <a:t>WHAT IS THE STORE INFORMATION AND THE TOTAL SALES PROFIT PER STORE?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88799" y="9220200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09 of 11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8192584"/>
            <a:ext cx="2117586" cy="15707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255890" y="8359626"/>
            <a:ext cx="11140586" cy="17973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466" t="0" r="466" b="0"/>
          <a:stretch>
            <a:fillRect/>
          </a:stretch>
        </p:blipFill>
        <p:spPr>
          <a:xfrm flipH="false" flipV="false" rot="0">
            <a:off x="1058793" y="885510"/>
            <a:ext cx="15643049" cy="730707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17753" y="9687086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10 of 11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2045" y="6310241"/>
            <a:ext cx="12750836" cy="3839892"/>
            <a:chOff x="0" y="0"/>
            <a:chExt cx="17001114" cy="51198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347710"/>
              <a:ext cx="17001114" cy="2772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10"/>
                </a:lnSpc>
              </a:pPr>
              <a:r>
                <a:rPr lang="en-US" sz="15010">
                  <a:solidFill>
                    <a:srgbClr val="000000"/>
                  </a:solidFill>
                  <a:latin typeface="Bebas Neue Bold"/>
                </a:rPr>
                <a:t>THANK YOU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819791" y="247650"/>
              <a:ext cx="7913186" cy="2297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63"/>
                </a:lnSpc>
              </a:pPr>
              <a:r>
                <a:rPr lang="en-US" sz="12563">
                  <a:solidFill>
                    <a:srgbClr val="B91646"/>
                  </a:solidFill>
                  <a:latin typeface="Brittany Bold"/>
                </a:rPr>
                <a:t>Terpresso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66714" y="349250"/>
            <a:ext cx="5159139" cy="1912129"/>
            <a:chOff x="0" y="0"/>
            <a:chExt cx="6878852" cy="25495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6878852" cy="749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16"/>
                </a:lnSpc>
              </a:pPr>
              <a:r>
                <a:rPr lang="en-US" sz="3368">
                  <a:solidFill>
                    <a:srgbClr val="000000"/>
                  </a:solidFill>
                  <a:latin typeface="Bebas Neue Bold"/>
                </a:rPr>
                <a:t>Terpresso: 0502_05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80488"/>
              <a:ext cx="5265198" cy="186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 Bold"/>
                </a:rPr>
                <a:t>Anwesha Gupta (0502)</a:t>
              </a:r>
            </a:p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 Bold"/>
                </a:rPr>
                <a:t>Janhavi Namjoshi (0502)</a:t>
              </a:r>
            </a:p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 Bold"/>
                </a:rPr>
                <a:t>Madhulika Nambi (0502)</a:t>
              </a:r>
            </a:p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 Bold"/>
                </a:rPr>
                <a:t>Udit Singh (0501)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72439" y="914249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03 of 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35193" y="2484587"/>
            <a:ext cx="11055514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"/>
              </a:rPr>
              <a:t>MISSION STATEMENTS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08381"/>
            <a:ext cx="6406363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B91646"/>
                </a:solidFill>
                <a:latin typeface="Brittany Bold"/>
              </a:rPr>
              <a:t> Terpresso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8167" y="9021762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93428" y="4187965"/>
            <a:ext cx="16301144" cy="4270759"/>
            <a:chOff x="0" y="0"/>
            <a:chExt cx="21734859" cy="569434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1734844" cy="5694345"/>
              <a:chOff x="0" y="0"/>
              <a:chExt cx="21403936" cy="560765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31750" y="31750"/>
                <a:ext cx="21340435" cy="5544150"/>
              </a:xfrm>
              <a:custGeom>
                <a:avLst/>
                <a:gdLst/>
                <a:ahLst/>
                <a:cxnLst/>
                <a:rect r="r" b="b" t="t" l="l"/>
                <a:pathLst>
                  <a:path h="5544150" w="21340435">
                    <a:moveTo>
                      <a:pt x="21247726" y="5544150"/>
                    </a:moveTo>
                    <a:lnTo>
                      <a:pt x="92710" y="5544150"/>
                    </a:lnTo>
                    <a:cubicBezTo>
                      <a:pt x="41910" y="5544150"/>
                      <a:pt x="0" y="5502240"/>
                      <a:pt x="0" y="545144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246457" y="0"/>
                    </a:lnTo>
                    <a:cubicBezTo>
                      <a:pt x="21297257" y="0"/>
                      <a:pt x="21339166" y="41910"/>
                      <a:pt x="21339166" y="92710"/>
                    </a:cubicBezTo>
                    <a:lnTo>
                      <a:pt x="21339166" y="5450170"/>
                    </a:lnTo>
                    <a:cubicBezTo>
                      <a:pt x="21340435" y="5502240"/>
                      <a:pt x="21298526" y="5544150"/>
                      <a:pt x="21247726" y="5544150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21403935" cy="5607650"/>
              </a:xfrm>
              <a:custGeom>
                <a:avLst/>
                <a:gdLst/>
                <a:ahLst/>
                <a:cxnLst/>
                <a:rect r="r" b="b" t="t" l="l"/>
                <a:pathLst>
                  <a:path h="5607650" w="21403935">
                    <a:moveTo>
                      <a:pt x="21279476" y="59690"/>
                    </a:moveTo>
                    <a:cubicBezTo>
                      <a:pt x="21315035" y="59690"/>
                      <a:pt x="21344246" y="88900"/>
                      <a:pt x="21344246" y="124460"/>
                    </a:cubicBezTo>
                    <a:lnTo>
                      <a:pt x="21344246" y="5483191"/>
                    </a:lnTo>
                    <a:cubicBezTo>
                      <a:pt x="21344246" y="5518750"/>
                      <a:pt x="21315035" y="5547960"/>
                      <a:pt x="21279476" y="5547960"/>
                    </a:cubicBezTo>
                    <a:lnTo>
                      <a:pt x="124460" y="5547960"/>
                    </a:lnTo>
                    <a:cubicBezTo>
                      <a:pt x="88900" y="5547960"/>
                      <a:pt x="59690" y="5518750"/>
                      <a:pt x="59690" y="54831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279476" y="59690"/>
                    </a:lnTo>
                    <a:moveTo>
                      <a:pt x="21279476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483191"/>
                    </a:lnTo>
                    <a:cubicBezTo>
                      <a:pt x="0" y="5551770"/>
                      <a:pt x="55880" y="5607650"/>
                      <a:pt x="124460" y="5607650"/>
                    </a:cubicBezTo>
                    <a:lnTo>
                      <a:pt x="21279476" y="5607650"/>
                    </a:lnTo>
                    <a:cubicBezTo>
                      <a:pt x="21348057" y="5607650"/>
                      <a:pt x="21403935" y="5551770"/>
                      <a:pt x="21403935" y="5483191"/>
                    </a:cubicBezTo>
                    <a:lnTo>
                      <a:pt x="21403935" y="124460"/>
                    </a:lnTo>
                    <a:cubicBezTo>
                      <a:pt x="21403935" y="55880"/>
                      <a:pt x="21348057" y="0"/>
                      <a:pt x="2127947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789342" y="805899"/>
              <a:ext cx="3210348" cy="800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8"/>
                </a:lnSpc>
              </a:pPr>
              <a:r>
                <a:rPr lang="en-US" sz="4218">
                  <a:solidFill>
                    <a:srgbClr val="000000"/>
                  </a:solidFill>
                  <a:latin typeface="Bebas Neue Bold"/>
                </a:rPr>
                <a:t> RANKED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039993" y="701539"/>
              <a:ext cx="3210348" cy="790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8"/>
                </a:lnSpc>
              </a:pPr>
              <a:r>
                <a:rPr lang="en-US" sz="4218">
                  <a:solidFill>
                    <a:srgbClr val="000000"/>
                  </a:solidFill>
                  <a:latin typeface="Bebas Neue Bold"/>
                </a:rPr>
                <a:t>TOP 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956156" y="701539"/>
              <a:ext cx="5005500" cy="790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8"/>
                </a:lnSpc>
              </a:pPr>
              <a:r>
                <a:rPr lang="en-US" sz="4218">
                  <a:solidFill>
                    <a:srgbClr val="000000"/>
                  </a:solidFill>
                  <a:latin typeface="Bebas Neue Bold"/>
                </a:rPr>
                <a:t>CUSTOMER LOYALTY</a:t>
              </a:r>
            </a:p>
          </p:txBody>
        </p:sp>
        <p:sp>
          <p:nvSpPr>
            <p:cNvPr name="AutoShape 13" id="13"/>
            <p:cNvSpPr/>
            <p:nvPr/>
          </p:nvSpPr>
          <p:spPr>
            <a:xfrm rot="2017">
              <a:off x="6" y="1788969"/>
              <a:ext cx="21734847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4" id="14"/>
            <p:cNvGrpSpPr/>
            <p:nvPr/>
          </p:nvGrpSpPr>
          <p:grpSpPr>
            <a:xfrm rot="0">
              <a:off x="2206379" y="1634528"/>
              <a:ext cx="376273" cy="372548"/>
              <a:chOff x="0" y="0"/>
              <a:chExt cx="1008785" cy="99879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7457031" y="1634528"/>
              <a:ext cx="376273" cy="372548"/>
              <a:chOff x="0" y="0"/>
              <a:chExt cx="1008785" cy="998798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88CA38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13270769" y="1634528"/>
              <a:ext cx="376273" cy="372548"/>
              <a:chOff x="0" y="0"/>
              <a:chExt cx="1008785" cy="998798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2342382"/>
              <a:ext cx="4789031" cy="1543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36"/>
                </a:lnSpc>
              </a:pPr>
              <a:r>
                <a:rPr lang="en-US" sz="3383">
                  <a:solidFill>
                    <a:srgbClr val="000000"/>
                  </a:solidFill>
                  <a:latin typeface="Bebas Neue Bold"/>
                </a:rPr>
                <a:t>Most and least Selling Products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250652" y="2222976"/>
              <a:ext cx="4789031" cy="1543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36"/>
                </a:lnSpc>
              </a:pPr>
              <a:r>
                <a:rPr lang="en-US" sz="3383">
                  <a:solidFill>
                    <a:srgbClr val="000000"/>
                  </a:solidFill>
                  <a:latin typeface="Bebas Neue Bold"/>
                </a:rPr>
                <a:t>Most and Least profitable products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1064390" y="2121376"/>
              <a:ext cx="4789031" cy="2334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36"/>
                </a:lnSpc>
              </a:pPr>
              <a:r>
                <a:rPr lang="en-US" sz="3383">
                  <a:solidFill>
                    <a:srgbClr val="000000"/>
                  </a:solidFill>
                  <a:latin typeface="Bebas Neue Bold"/>
                </a:rPr>
                <a:t>Identify returning customers and push promotional material 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0">
              <a:off x="18523842" y="1596372"/>
              <a:ext cx="376273" cy="372548"/>
              <a:chOff x="0" y="0"/>
              <a:chExt cx="1008785" cy="998798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16397365" y="701539"/>
              <a:ext cx="5005500" cy="790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8"/>
                </a:lnSpc>
              </a:pPr>
              <a:r>
                <a:rPr lang="en-US" sz="4218">
                  <a:solidFill>
                    <a:srgbClr val="000000"/>
                  </a:solidFill>
                  <a:latin typeface="Bebas Neue Bold"/>
                </a:rPr>
                <a:t>TOP STORE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6644165" y="2121376"/>
              <a:ext cx="4789031" cy="31249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36"/>
                </a:lnSpc>
              </a:pPr>
              <a:r>
                <a:rPr lang="en-US" sz="3383">
                  <a:solidFill>
                    <a:srgbClr val="000000"/>
                  </a:solidFill>
                  <a:latin typeface="Bebas Neue Bold"/>
                </a:rPr>
                <a:t>Identify best performing store to reduce overhead, INVEST better to expand more 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59781" y="1978025"/>
            <a:ext cx="2117586" cy="1570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269" y="68155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04 of 11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34675" y="1719808"/>
            <a:ext cx="15188678" cy="8356823"/>
            <a:chOff x="0" y="0"/>
            <a:chExt cx="20251571" cy="1114243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509" r="0" b="509"/>
            <a:stretch>
              <a:fillRect/>
            </a:stretch>
          </p:blipFill>
          <p:spPr>
            <a:xfrm>
              <a:off x="0" y="0"/>
              <a:ext cx="20251571" cy="11142431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6211259" y="495193"/>
            <a:ext cx="5865481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"/>
              </a:rPr>
              <a:t>ER DIAGRAM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97881" y="49105"/>
            <a:ext cx="2954849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609818" y="125305"/>
            <a:ext cx="2117586" cy="1570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269" y="68155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05 of 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5641" y="344380"/>
            <a:ext cx="10114942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"/>
              </a:rPr>
              <a:t>RELATIONAL SCHEMA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573" y="-199022"/>
            <a:ext cx="3310376" cy="245544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981902" y="1932095"/>
            <a:ext cx="11441519" cy="783040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297881" y="49105"/>
            <a:ext cx="2954849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5495" y="1772934"/>
            <a:ext cx="12122505" cy="404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Customer(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cstKey INT IDENTITY(10,1),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cstId AS 'CST' + RIGHT('00' + CAST(cstKey AS VARCHAR(10)),7)PERSISTED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</a:t>
            </a:r>
            <a:r>
              <a:rPr lang="en-US" sz="2147">
                <a:solidFill>
                  <a:srgbClr val="000000"/>
                </a:solidFill>
                <a:latin typeface="Poppins"/>
              </a:rPr>
              <a:t> cstFirstName VARCHAR(20),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cstLastName VARCHAR(20),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cstPhoneNumber CHAR(10),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pk_Customer_cstId  PRIMARY KEY (cstId))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30567" y="1782835"/>
            <a:ext cx="12122505" cy="575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Store(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strKey INT IDENTITY(10,1),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strId AS 'STR' + RIGHT('00' + CAST(strKey AS VARCHAR(10)),7)PERSISTED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strName VARCHAR(50),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strLocation VARCHAR(50),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strRevenue DECIMAL(7,2),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strOperationCost DECIMAL(7,2),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CONSTRAINT pk_Store_strId  PRIMARY KEY (strId))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                        </a:t>
            </a: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5495" y="1772934"/>
            <a:ext cx="12122505" cy="661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OrderDetail(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ordKey INT IDENTITY(10,1),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ordId AS 'ORD' + RIGHT('00' + CAST(ordKey AS VARCHAR(10)),7)PERSISTED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cstId VARCHAR(10)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strId VARCHAR(10)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ordDate DATE,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ordUnitPrice DECIMAL(5,2),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pk_OrderDetail_ordId PRIMARY KEY (ordId),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fk_OrderDetail_cstId FOREIGN KEY (cstId)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                         REFERENCES Customer(cstId)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                         ON DELETE NO ACTION ON UPDATE CASCADE,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fk_OrderDetail_strId FOREIGN KEY (strId)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                         REFERENCES Store (strId)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                         ON DELETE CASCADE ON UPDATE CASCADE)</a:t>
            </a: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753" y="2670252"/>
            <a:ext cx="7250593" cy="4231352"/>
            <a:chOff x="0" y="0"/>
            <a:chExt cx="9667457" cy="564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6812"/>
              <a:ext cx="9667457" cy="522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PHYSICAL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DATABASE </a:t>
              </a:r>
            </a:p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Bebas Neue"/>
                </a:rPr>
                <a:t>DESIGN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23448" cy="209426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1821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Terpresso: 0502_05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13473" y="8256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Page 06 of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5495" y="1772934"/>
            <a:ext cx="12122505" cy="404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CREATE TABLE Product (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prdKey INT IDENTITY(10,1),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prdId AS 'PRD' + RIGHT('00' + CAST(prdKey AS VARCHAR(10)),7)PERSISTED NOT NULL,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prdName VARCHAR(50),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prdPrice DECIMAL(5,2),  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prdCategory VARCHAR(20),</a:t>
            </a:r>
          </a:p>
          <a:p>
            <a:pPr>
              <a:lnSpc>
                <a:spcPts val="3435"/>
              </a:lnSpc>
            </a:pPr>
            <a:r>
              <a:rPr lang="en-US" sz="2147">
                <a:solidFill>
                  <a:srgbClr val="000000"/>
                </a:solidFill>
                <a:latin typeface="Poppins"/>
              </a:rPr>
              <a:t>    CONSTRAINT pk_Product_prdId  PRIMARY KEY (prdId))</a:t>
            </a:r>
          </a:p>
          <a:p>
            <a:pPr>
              <a:lnSpc>
                <a:spcPts val="3435"/>
              </a:lnSpc>
            </a:pPr>
          </a:p>
          <a:p>
            <a:pPr>
              <a:lnSpc>
                <a:spcPts val="517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DAFUB56XR6k</dc:identifier>
  <dcterms:modified xsi:type="dcterms:W3CDTF">2011-08-01T06:04:30Z</dcterms:modified>
  <cp:revision>1</cp:revision>
  <dc:title>Beige Minimal Creative Portfolio - Presentation</dc:title>
</cp:coreProperties>
</file>