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8"/>
  </p:notesMasterIdLst>
  <p:handoutMasterIdLst>
    <p:handoutMasterId r:id="rId29"/>
  </p:handoutMasterIdLst>
  <p:sldIdLst>
    <p:sldId id="325" r:id="rId5"/>
    <p:sldId id="274" r:id="rId6"/>
    <p:sldId id="271" r:id="rId7"/>
    <p:sldId id="290" r:id="rId8"/>
    <p:sldId id="276" r:id="rId9"/>
    <p:sldId id="289" r:id="rId10"/>
    <p:sldId id="275" r:id="rId11"/>
    <p:sldId id="337" r:id="rId12"/>
    <p:sldId id="319" r:id="rId13"/>
    <p:sldId id="284" r:id="rId14"/>
    <p:sldId id="287" r:id="rId15"/>
    <p:sldId id="326" r:id="rId16"/>
    <p:sldId id="336" r:id="rId17"/>
    <p:sldId id="278" r:id="rId18"/>
    <p:sldId id="339" r:id="rId19"/>
    <p:sldId id="295" r:id="rId20"/>
    <p:sldId id="279" r:id="rId21"/>
    <p:sldId id="297" r:id="rId22"/>
    <p:sldId id="269" r:id="rId23"/>
    <p:sldId id="270" r:id="rId24"/>
    <p:sldId id="266" r:id="rId25"/>
    <p:sldId id="268" r:id="rId26"/>
    <p:sldId id="260"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guide id="3" orient="horz" pos="747">
          <p15:clr>
            <a:srgbClr val="A4A3A4"/>
          </p15:clr>
        </p15:guide>
        <p15:guide id="4" orient="horz" pos="2890">
          <p15:clr>
            <a:srgbClr val="A4A3A4"/>
          </p15:clr>
        </p15:guide>
        <p15:guide id="5" orient="horz" pos="206">
          <p15:clr>
            <a:srgbClr val="A4A3A4"/>
          </p15:clr>
        </p15:guide>
        <p15:guide id="6" orient="horz" pos="676">
          <p15:clr>
            <a:srgbClr val="A4A3A4"/>
          </p15:clr>
        </p15:guide>
        <p15:guide id="7" pos="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ABF"/>
    <a:srgbClr val="717171"/>
    <a:srgbClr val="5E5F64"/>
    <a:srgbClr val="51A7F9"/>
    <a:srgbClr val="ECF0F2"/>
    <a:srgbClr val="DFE6EB"/>
    <a:srgbClr val="4C4D53"/>
    <a:srgbClr val="E71D32"/>
    <a:srgbClr val="4178BE"/>
    <a:srgbClr val="6D777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71" autoAdjust="0"/>
    <p:restoredTop sz="96271" autoAdjust="0"/>
  </p:normalViewPr>
  <p:slideViewPr>
    <p:cSldViewPr snapToGrid="0" snapToObjects="1">
      <p:cViewPr varScale="1">
        <p:scale>
          <a:sx n="116" d="100"/>
          <a:sy n="116" d="100"/>
        </p:scale>
        <p:origin x="-710" y="-67"/>
      </p:cViewPr>
      <p:guideLst>
        <p:guide orient="horz" pos="1620"/>
        <p:guide orient="horz" pos="747"/>
        <p:guide orient="horz" pos="2890"/>
        <p:guide orient="horz" pos="206"/>
        <p:guide orient="horz" pos="676"/>
        <p:guide pos="2880"/>
        <p:guide pos="232"/>
      </p:guideLst>
    </p:cSldViewPr>
  </p:slideViewPr>
  <p:notesTextViewPr>
    <p:cViewPr>
      <p:scale>
        <a:sx n="100" d="100"/>
        <a:sy n="100" d="100"/>
      </p:scale>
      <p:origin x="0" y="0"/>
    </p:cViewPr>
  </p:notesTextViewPr>
  <p:sorterViewPr>
    <p:cViewPr>
      <p:scale>
        <a:sx n="149" d="100"/>
        <a:sy n="149"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4E8655-7E8A-CD44-826D-171CCCD81A4E}" type="datetimeFigureOut">
              <a:rPr lang="en-US" smtClean="0"/>
              <a:pPr/>
              <a:t>9/28/2015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71961E-0EFA-E748-8B29-1DA1682C9E70}" type="slidenum">
              <a:rPr lang="en-US" smtClean="0"/>
              <a:pPr/>
              <a:t>‹#›</a:t>
            </a:fld>
            <a:endParaRPr lang="en-US"/>
          </a:p>
        </p:txBody>
      </p:sp>
    </p:spTree>
    <p:extLst>
      <p:ext uri="{BB962C8B-B14F-4D97-AF65-F5344CB8AC3E}">
        <p14:creationId xmlns="" xmlns:p14="http://schemas.microsoft.com/office/powerpoint/2010/main" val="42236342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234CD8-0BB3-084C-8D23-3448A3D9883F}" type="datetimeFigureOut">
              <a:rPr lang="en-US" smtClean="0"/>
              <a:pPr/>
              <a:t>9/28/2015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C8F735-2258-884A-BAD8-BB4BE87DECB7}" type="slidenum">
              <a:rPr lang="en-US" smtClean="0"/>
              <a:pPr/>
              <a:t>‹#›</a:t>
            </a:fld>
            <a:endParaRPr lang="en-US"/>
          </a:p>
        </p:txBody>
      </p:sp>
    </p:spTree>
    <p:extLst>
      <p:ext uri="{BB962C8B-B14F-4D97-AF65-F5344CB8AC3E}">
        <p14:creationId xmlns="" xmlns:p14="http://schemas.microsoft.com/office/powerpoint/2010/main" val="19722514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13</a:t>
            </a:fld>
            <a:endParaRPr lang="en-US"/>
          </a:p>
        </p:txBody>
      </p:sp>
    </p:spTree>
    <p:extLst>
      <p:ext uri="{BB962C8B-B14F-4D97-AF65-F5344CB8AC3E}">
        <p14:creationId xmlns="" xmlns:p14="http://schemas.microsoft.com/office/powerpoint/2010/main" val="15064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15</a:t>
            </a:fld>
            <a:endParaRPr lang="en-US"/>
          </a:p>
        </p:txBody>
      </p:sp>
    </p:spTree>
    <p:extLst>
      <p:ext uri="{BB962C8B-B14F-4D97-AF65-F5344CB8AC3E}">
        <p14:creationId xmlns="" xmlns:p14="http://schemas.microsoft.com/office/powerpoint/2010/main" val="49946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21</a:t>
            </a:fld>
            <a:endParaRPr lang="en-US"/>
          </a:p>
        </p:txBody>
      </p:sp>
    </p:spTree>
    <p:extLst>
      <p:ext uri="{BB962C8B-B14F-4D97-AF65-F5344CB8AC3E}">
        <p14:creationId xmlns="" xmlns:p14="http://schemas.microsoft.com/office/powerpoint/2010/main" val="101318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22</a:t>
            </a:fld>
            <a:endParaRPr lang="en-US"/>
          </a:p>
        </p:txBody>
      </p:sp>
    </p:spTree>
    <p:extLst>
      <p:ext uri="{BB962C8B-B14F-4D97-AF65-F5344CB8AC3E}">
        <p14:creationId xmlns="" xmlns:p14="http://schemas.microsoft.com/office/powerpoint/2010/main" val="1182592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D3548">
            <a:alpha val="90000"/>
          </a:srgbClr>
        </a:solidFill>
        <a:effectLst/>
      </p:bgPr>
    </p:bg>
    <p:spTree>
      <p:nvGrpSpPr>
        <p:cNvPr id="1" name=""/>
        <p:cNvGrpSpPr/>
        <p:nvPr/>
      </p:nvGrpSpPr>
      <p:grpSpPr>
        <a:xfrm>
          <a:off x="0" y="0"/>
          <a:ext cx="0" cy="0"/>
          <a:chOff x="0" y="0"/>
          <a:chExt cx="0" cy="0"/>
        </a:xfrm>
      </p:grpSpPr>
      <p:sp>
        <p:nvSpPr>
          <p:cNvPr id="4" name="Shape 5"/>
          <p:cNvSpPr/>
          <p:nvPr userDrawn="1"/>
        </p:nvSpPr>
        <p:spPr>
          <a:xfrm>
            <a:off x="0" y="3995211"/>
            <a:ext cx="9153525" cy="1148290"/>
          </a:xfrm>
          <a:prstGeom prst="rect">
            <a:avLst/>
          </a:prstGeom>
          <a:solidFill>
            <a:srgbClr val="FFFFFF"/>
          </a:solidFill>
          <a:ln w="25400">
            <a:round/>
          </a:ln>
        </p:spPr>
        <p:txBody>
          <a:bodyPr lIns="0" tIns="0" rIns="0" bIns="0" anchor="ctr"/>
          <a:lstStyle/>
          <a:p>
            <a:pPr marL="22289" marR="22289" lvl="0" defTabSz="500253">
              <a:defRPr sz="5800">
                <a:uFill>
                  <a:solidFill/>
                </a:uFill>
                <a:latin typeface="Gill Sans"/>
                <a:ea typeface="Gill Sans"/>
                <a:cs typeface="Gill Sans"/>
                <a:sym typeface="Gill Sans"/>
              </a:defRPr>
            </a:pPr>
            <a:endParaRPr/>
          </a:p>
        </p:txBody>
      </p:sp>
      <p:pic>
        <p:nvPicPr>
          <p:cNvPr id="6" name="black vector IBM Logo.pdf"/>
          <p:cNvPicPr/>
          <p:nvPr userDrawn="1"/>
        </p:nvPicPr>
        <p:blipFill>
          <a:blip r:embed="rId2" cstate="screen">
            <a:extLst>
              <a:ext uri="{28A0092B-C50C-407E-A947-70E740481C1C}">
                <a14:useLocalDpi xmlns="" xmlns:a14="http://schemas.microsoft.com/office/drawing/2010/main"/>
              </a:ext>
            </a:extLst>
          </a:blip>
          <a:stretch>
            <a:fillRect/>
          </a:stretch>
        </p:blipFill>
        <p:spPr>
          <a:xfrm>
            <a:off x="8348663" y="4668924"/>
            <a:ext cx="435323" cy="193727"/>
          </a:xfrm>
          <a:prstGeom prst="rect">
            <a:avLst/>
          </a:prstGeom>
          <a:ln w="25400">
            <a:round/>
          </a:ln>
        </p:spPr>
      </p:pic>
      <p:sp>
        <p:nvSpPr>
          <p:cNvPr id="7" name="Shape 8"/>
          <p:cNvSpPr>
            <a:spLocks noGrp="1"/>
          </p:cNvSpPr>
          <p:nvPr>
            <p:ph type="title"/>
          </p:nvPr>
        </p:nvSpPr>
        <p:spPr>
          <a:xfrm>
            <a:off x="365559" y="556246"/>
            <a:ext cx="6038850" cy="2114851"/>
          </a:xfrm>
          <a:prstGeom prst="rect">
            <a:avLst/>
          </a:prstGeom>
        </p:spPr>
        <p:txBody>
          <a:bodyPr anchor="t">
            <a:normAutofit/>
          </a:bodyPr>
          <a:lstStyle>
            <a:lvl1pPr marR="22289" algn="l" defTabSz="227838">
              <a:lnSpc>
                <a:spcPct val="80000"/>
              </a:lnSpc>
              <a:defRPr sz="4400" b="1" strike="noStrike" spc="-61">
                <a:solidFill>
                  <a:srgbClr val="FFFFFF"/>
                </a:solidFill>
                <a:uFill>
                  <a:solidFill>
                    <a:srgbClr val="5E5E5E"/>
                  </a:solidFill>
                </a:uFill>
                <a:latin typeface="Helvetica Neue"/>
                <a:ea typeface="Helvetica Neue"/>
                <a:cs typeface="Helvetica Neue"/>
                <a:sym typeface="Helvetica Neue"/>
              </a:defRPr>
            </a:lvl1pPr>
          </a:lstStyle>
          <a:p>
            <a:pPr lvl="0">
              <a:defRPr sz="1800" b="0" spc="0">
                <a:solidFill>
                  <a:srgbClr val="000000"/>
                </a:solidFill>
                <a:uFillTx/>
              </a:defRPr>
            </a:pPr>
            <a:endParaRPr sz="2000" b="1" spc="-61" dirty="0">
              <a:solidFill>
                <a:srgbClr val="53585F"/>
              </a:solidFill>
              <a:uFill>
                <a:solidFill>
                  <a:srgbClr val="5E5E5E"/>
                </a:solidFill>
              </a:uFill>
            </a:endParaRPr>
          </a:p>
        </p:txBody>
      </p:sp>
    </p:spTree>
    <p:extLst>
      <p:ext uri="{BB962C8B-B14F-4D97-AF65-F5344CB8AC3E}">
        <p14:creationId xmlns="" xmlns:p14="http://schemas.microsoft.com/office/powerpoint/2010/main" val="1728351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5019" y="205979"/>
            <a:ext cx="8229600" cy="857250"/>
          </a:xfrm>
        </p:spPr>
        <p:txBody>
          <a:bodyPr/>
          <a:lstStyle>
            <a:lvl1pPr>
              <a:defRPr>
                <a:solidFill>
                  <a:srgbClr val="5E5F6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75019" y="1200151"/>
            <a:ext cx="8229600" cy="3394472"/>
          </a:xfrm>
        </p:spPr>
        <p:txBody>
          <a:bodyPr>
            <a:normAutofit/>
          </a:bodyPr>
          <a:lstStyle>
            <a:lvl1pPr marL="171450" indent="-171450">
              <a:defRPr sz="1800" b="0" i="0">
                <a:latin typeface="Helvetica Neue"/>
                <a:cs typeface="Helvetica Neue"/>
              </a:defRPr>
            </a:lvl1pPr>
            <a:lvl2pPr marL="401638" indent="-171450">
              <a:defRPr sz="1600"/>
            </a:lvl2pPr>
            <a:lvl3pPr marL="630238" indent="-171450">
              <a:defRPr sz="1400"/>
            </a:lvl3pPr>
            <a:lvl4pPr marL="860425" indent="-171450">
              <a:defRPr sz="1200"/>
            </a:lvl4pPr>
            <a:lvl5pPr marL="1089025" indent="-228600">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8373894" y="4845623"/>
            <a:ext cx="312906" cy="215444"/>
          </a:xfrm>
          <a:prstGeom prst="rect">
            <a:avLst/>
          </a:prstGeom>
        </p:spPr>
        <p:txBody>
          <a:bodyPr wrap="none">
            <a:spAutoFit/>
          </a:bodyPr>
          <a:lstStyle/>
          <a:p>
            <a:fld id="{86CB4B4D-7CA3-9044-876B-883B54F8677D}" type="slidenum">
              <a:rPr lang="en-US" sz="800" smtClean="0">
                <a:solidFill>
                  <a:srgbClr val="7F7F7F"/>
                </a:solidFill>
              </a:rPr>
              <a:pPr/>
              <a:t>‹#›</a:t>
            </a:fld>
            <a:endParaRPr lang="en-US" sz="1050" dirty="0">
              <a:solidFill>
                <a:srgbClr val="7F7F7F"/>
              </a:solidFill>
            </a:endParaRPr>
          </a:p>
        </p:txBody>
      </p:sp>
      <p:sp>
        <p:nvSpPr>
          <p:cNvPr id="6" name="Shape 31"/>
          <p:cNvSpPr/>
          <p:nvPr userDrawn="1"/>
        </p:nvSpPr>
        <p:spPr>
          <a:xfrm>
            <a:off x="362709" y="159258"/>
            <a:ext cx="8316948" cy="0"/>
          </a:xfrm>
          <a:prstGeom prst="line">
            <a:avLst/>
          </a:prstGeom>
          <a:ln w="38100">
            <a:solidFill>
              <a:srgbClr val="4C4D53"/>
            </a:solidFill>
            <a:round/>
          </a:ln>
        </p:spPr>
        <p:txBody>
          <a:bodyPr lIns="0" tIns="0" rIns="0" bIns="0" anchor="ctr"/>
          <a:lstStyle/>
          <a:p>
            <a:pPr lvl="0" algn="l" defTabSz="171450">
              <a:defRPr sz="1200">
                <a:latin typeface="Helvetica"/>
                <a:ea typeface="Helvetica"/>
                <a:cs typeface="Helvetica"/>
                <a:sym typeface="Helvetica"/>
              </a:defRPr>
            </a:pPr>
            <a:endParaRPr/>
          </a:p>
        </p:txBody>
      </p:sp>
    </p:spTree>
    <p:extLst>
      <p:ext uri="{BB962C8B-B14F-4D97-AF65-F5344CB8AC3E}">
        <p14:creationId xmlns="" xmlns:p14="http://schemas.microsoft.com/office/powerpoint/2010/main" val="32203822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5019" y="205979"/>
            <a:ext cx="8229600" cy="857250"/>
          </a:xfrm>
        </p:spPr>
        <p:txBody>
          <a:bodyPr/>
          <a:lstStyle>
            <a:lvl1pPr>
              <a:defRPr>
                <a:solidFill>
                  <a:srgbClr val="5E5F64"/>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75019" y="1200151"/>
            <a:ext cx="4038600" cy="3394472"/>
          </a:xfrm>
        </p:spPr>
        <p:txBody>
          <a:bodyPr>
            <a:normAutofit/>
          </a:bodyPr>
          <a:lstStyle>
            <a:lvl1pPr marL="171450" indent="-171450">
              <a:defRPr sz="1800"/>
            </a:lvl1pPr>
            <a:lvl2pPr marL="458788" indent="-228600">
              <a:defRPr sz="1600"/>
            </a:lvl2pPr>
            <a:lvl3pPr marL="630238" indent="-171450">
              <a:defRPr sz="1400"/>
            </a:lvl3pPr>
            <a:lvl4pPr marL="860425" indent="-171450">
              <a:defRPr sz="1200"/>
            </a:lvl4pPr>
            <a:lvl5pPr marL="1089025" indent="-171450">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66019" y="1200151"/>
            <a:ext cx="4038600" cy="3394472"/>
          </a:xfrm>
        </p:spPr>
        <p:txBody>
          <a:bodyPr>
            <a:normAutofit/>
          </a:bodyPr>
          <a:lstStyle>
            <a:lvl1pPr marL="171450" indent="-171450">
              <a:defRPr sz="1800"/>
            </a:lvl1pPr>
            <a:lvl2pPr marL="401638" indent="-171450">
              <a:defRPr sz="1600"/>
            </a:lvl2pPr>
            <a:lvl3pPr marL="630238" indent="-171450">
              <a:defRPr sz="1400"/>
            </a:lvl3pPr>
            <a:lvl4pPr marL="860425" indent="-171450">
              <a:defRPr sz="1200"/>
            </a:lvl4pPr>
            <a:lvl5pPr marL="1089025" indent="-228600">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8291713" y="4845623"/>
            <a:ext cx="312906" cy="215444"/>
          </a:xfrm>
          <a:prstGeom prst="rect">
            <a:avLst/>
          </a:prstGeom>
        </p:spPr>
        <p:txBody>
          <a:bodyPr wrap="none">
            <a:spAutoFit/>
          </a:bodyPr>
          <a:lstStyle/>
          <a:p>
            <a:fld id="{86CB4B4D-7CA3-9044-876B-883B54F8677D}" type="slidenum">
              <a:rPr lang="en-US" sz="800" smtClean="0">
                <a:solidFill>
                  <a:srgbClr val="7F7F7F"/>
                </a:solidFill>
              </a:rPr>
              <a:pPr/>
              <a:t>‹#›</a:t>
            </a:fld>
            <a:endParaRPr lang="en-US" sz="1050" dirty="0">
              <a:solidFill>
                <a:srgbClr val="7F7F7F"/>
              </a:solidFill>
            </a:endParaRPr>
          </a:p>
        </p:txBody>
      </p:sp>
      <p:sp>
        <p:nvSpPr>
          <p:cNvPr id="7" name="Shape 31"/>
          <p:cNvSpPr/>
          <p:nvPr userDrawn="1"/>
        </p:nvSpPr>
        <p:spPr>
          <a:xfrm>
            <a:off x="362709" y="159258"/>
            <a:ext cx="8316948" cy="0"/>
          </a:xfrm>
          <a:prstGeom prst="line">
            <a:avLst/>
          </a:prstGeom>
          <a:ln w="38100">
            <a:solidFill>
              <a:srgbClr val="4C4D53"/>
            </a:solidFill>
            <a:round/>
          </a:ln>
        </p:spPr>
        <p:txBody>
          <a:bodyPr lIns="0" tIns="0" rIns="0" bIns="0" anchor="ctr"/>
          <a:lstStyle/>
          <a:p>
            <a:pPr lvl="0" algn="l" defTabSz="171450">
              <a:defRPr sz="1200">
                <a:latin typeface="Helvetica"/>
                <a:ea typeface="Helvetica"/>
                <a:cs typeface="Helvetica"/>
                <a:sym typeface="Helvetica"/>
              </a:defRPr>
            </a:pPr>
            <a:endParaRPr/>
          </a:p>
        </p:txBody>
      </p:sp>
    </p:spTree>
    <p:extLst>
      <p:ext uri="{BB962C8B-B14F-4D97-AF65-F5344CB8AC3E}">
        <p14:creationId xmlns="" xmlns:p14="http://schemas.microsoft.com/office/powerpoint/2010/main" val="1260594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IBM Design: Title over Photo Black">
    <p:spTree>
      <p:nvGrpSpPr>
        <p:cNvPr id="1" name=""/>
        <p:cNvGrpSpPr/>
        <p:nvPr/>
      </p:nvGrpSpPr>
      <p:grpSpPr>
        <a:xfrm>
          <a:off x="0" y="0"/>
          <a:ext cx="0" cy="0"/>
          <a:chOff x="0" y="0"/>
          <a:chExt cx="0" cy="0"/>
        </a:xfrm>
      </p:grpSpPr>
      <p:sp>
        <p:nvSpPr>
          <p:cNvPr id="31" name="Shape 31"/>
          <p:cNvSpPr/>
          <p:nvPr/>
        </p:nvSpPr>
        <p:spPr>
          <a:xfrm>
            <a:off x="362709" y="159258"/>
            <a:ext cx="8316948" cy="0"/>
          </a:xfrm>
          <a:prstGeom prst="line">
            <a:avLst/>
          </a:prstGeom>
          <a:ln w="38100">
            <a:solidFill>
              <a:srgbClr val="4C4D53"/>
            </a:solidFill>
            <a:round/>
          </a:ln>
        </p:spPr>
        <p:txBody>
          <a:bodyPr lIns="0" tIns="0" rIns="0" bIns="0" anchor="ctr"/>
          <a:lstStyle/>
          <a:p>
            <a:pPr lvl="0" algn="l" defTabSz="171450">
              <a:defRPr sz="1200">
                <a:latin typeface="Helvetica"/>
                <a:ea typeface="Helvetica"/>
                <a:cs typeface="Helvetica"/>
                <a:sym typeface="Helvetica"/>
              </a:defRPr>
            </a:pPr>
            <a:endParaRPr/>
          </a:p>
        </p:txBody>
      </p:sp>
      <p:sp>
        <p:nvSpPr>
          <p:cNvPr id="32" name="Shape 32"/>
          <p:cNvSpPr>
            <a:spLocks noGrp="1"/>
          </p:cNvSpPr>
          <p:nvPr>
            <p:ph type="title"/>
          </p:nvPr>
        </p:nvSpPr>
        <p:spPr>
          <a:xfrm>
            <a:off x="375019" y="214173"/>
            <a:ext cx="8229600" cy="857250"/>
          </a:xfrm>
          <a:prstGeom prst="rect">
            <a:avLst/>
          </a:prstGeom>
        </p:spPr>
        <p:txBody>
          <a:bodyPr>
            <a:normAutofit/>
          </a:bodyPr>
          <a:lstStyle>
            <a:lvl1pPr defTabSz="219075">
              <a:defRPr sz="2000" b="1" spc="-59">
                <a:solidFill>
                  <a:srgbClr val="5E5F64"/>
                </a:solidFill>
                <a:latin typeface="Helvetica Neue"/>
                <a:ea typeface="+mj-ea"/>
                <a:cs typeface="Helvetica Neue"/>
                <a:sym typeface="Helvetica Neue"/>
              </a:defRPr>
            </a:lvl1pPr>
          </a:lstStyle>
          <a:p>
            <a:pPr lvl="0">
              <a:defRPr sz="1800" b="0" spc="0">
                <a:solidFill>
                  <a:srgbClr val="000000"/>
                </a:solidFill>
                <a:uFillTx/>
              </a:defRPr>
            </a:pPr>
            <a:r>
              <a:rPr sz="2000" b="1" spc="-59" dirty="0">
                <a:solidFill>
                  <a:srgbClr val="53585F"/>
                </a:solidFill>
                <a:uFill>
                  <a:solidFill>
                    <a:srgbClr val="5E5E5E"/>
                  </a:solidFill>
                </a:uFill>
              </a:rPr>
              <a:t>Title Text</a:t>
            </a:r>
          </a:p>
        </p:txBody>
      </p:sp>
    </p:spTree>
    <p:extLst>
      <p:ext uri="{BB962C8B-B14F-4D97-AF65-F5344CB8AC3E}">
        <p14:creationId xmlns="" xmlns:p14="http://schemas.microsoft.com/office/powerpoint/2010/main" val="16088882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ingle quote page">
    <p:bg>
      <p:bgPr>
        <a:solidFill>
          <a:srgbClr val="1D3548"/>
        </a:solidFill>
        <a:effectLst/>
      </p:bgPr>
    </p:bg>
    <p:spTree>
      <p:nvGrpSpPr>
        <p:cNvPr id="1" name=""/>
        <p:cNvGrpSpPr/>
        <p:nvPr/>
      </p:nvGrpSpPr>
      <p:grpSpPr>
        <a:xfrm>
          <a:off x="0" y="0"/>
          <a:ext cx="0" cy="0"/>
          <a:chOff x="0" y="0"/>
          <a:chExt cx="0" cy="0"/>
        </a:xfrm>
      </p:grpSpPr>
      <p:sp>
        <p:nvSpPr>
          <p:cNvPr id="299" name="Shape 299"/>
          <p:cNvSpPr/>
          <p:nvPr/>
        </p:nvSpPr>
        <p:spPr>
          <a:xfrm>
            <a:off x="249064" y="4904426"/>
            <a:ext cx="1901546" cy="8079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marL="21431" marR="21431" lvl="0" algn="l" defTabSz="481013">
              <a:buClr>
                <a:srgbClr val="A9A9A9"/>
              </a:buClr>
              <a:buFont typeface="Arial"/>
              <a:defRPr sz="1800"/>
            </a:pPr>
            <a:r>
              <a:rPr sz="525" spc="-11" dirty="0">
                <a:solidFill>
                  <a:srgbClr val="FFFFFF"/>
                </a:solidFill>
                <a:uFill>
                  <a:solidFill>
                    <a:srgbClr val="6F6F6F"/>
                  </a:solidFill>
                </a:uFill>
                <a:latin typeface="HelvNeue Light for IBM"/>
                <a:ea typeface="HelvNeue Light for IBM"/>
                <a:cs typeface="HelvNeue Light for IBM"/>
                <a:sym typeface="HelvNeue Light for IBM"/>
              </a:rPr>
              <a:t>IBM</a:t>
            </a:r>
            <a:r>
              <a:rPr sz="525" spc="-11" dirty="0">
                <a:solidFill>
                  <a:srgbClr val="FFFFFF"/>
                </a:solidFill>
                <a:uFill>
                  <a:solidFill>
                    <a:srgbClr val="6F6F6F"/>
                  </a:solidFill>
                </a:uFill>
                <a:latin typeface="Lubalin Demi for IBM"/>
                <a:ea typeface="Lubalin Demi for IBM"/>
                <a:cs typeface="Lubalin Demi for IBM"/>
                <a:sym typeface="Lubalin Demi for IBM"/>
              </a:rPr>
              <a:t> </a:t>
            </a:r>
            <a:r>
              <a:rPr sz="525" spc="-11" dirty="0">
                <a:solidFill>
                  <a:srgbClr val="FFFFFF"/>
                </a:solidFill>
                <a:uFill>
                  <a:solidFill>
                    <a:srgbClr val="6F6F6F"/>
                  </a:solidFill>
                </a:uFill>
                <a:latin typeface="HelvNeue Bold for IBM"/>
                <a:ea typeface="HelvNeue Bold for IBM"/>
                <a:cs typeface="HelvNeue Bold for IBM"/>
                <a:sym typeface="HelvNeue Bold for IBM"/>
              </a:rPr>
              <a:t>Systems Group</a:t>
            </a:r>
            <a:r>
              <a:rPr sz="525" spc="-11" dirty="0">
                <a:solidFill>
                  <a:srgbClr val="FFFFFF"/>
                </a:solidFill>
                <a:uFill>
                  <a:solidFill>
                    <a:srgbClr val="7A7A7A"/>
                  </a:solidFill>
                </a:uFill>
                <a:latin typeface="HelvNeue Light for IBM"/>
                <a:ea typeface="HelvNeue Light for IBM"/>
                <a:cs typeface="HelvNeue Light for IBM"/>
                <a:sym typeface="HelvNeue Light for IBM"/>
              </a:rPr>
              <a:t>  ::  IBM Confidential  ::  ©2015 IBM Corporation </a:t>
            </a:r>
          </a:p>
        </p:txBody>
      </p:sp>
    </p:spTree>
    <p:extLst>
      <p:ext uri="{BB962C8B-B14F-4D97-AF65-F5344CB8AC3E}">
        <p14:creationId xmlns="" xmlns:p14="http://schemas.microsoft.com/office/powerpoint/2010/main" val="1232112154"/>
      </p:ext>
    </p:extLst>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IBM Design 16x9: 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hape 53"/>
          <p:cNvSpPr/>
          <p:nvPr userDrawn="1"/>
        </p:nvSpPr>
        <p:spPr>
          <a:xfrm>
            <a:off x="375260" y="4914705"/>
            <a:ext cx="2340297" cy="7694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marL="0" lvl="0" indent="57150" algn="l">
              <a:lnSpc>
                <a:spcPct val="80000"/>
              </a:lnSpc>
              <a:defRPr sz="1800">
                <a:uFillTx/>
              </a:defRPr>
            </a:pPr>
            <a:r>
              <a:rPr sz="600" b="0" i="0" kern="800" spc="0" dirty="0">
                <a:solidFill>
                  <a:srgbClr val="6F6F6F"/>
                </a:solidFill>
                <a:uFill>
                  <a:solidFill>
                    <a:srgbClr val="6F6F6F"/>
                  </a:solidFill>
                </a:uFill>
                <a:latin typeface="Helvetica"/>
                <a:ea typeface="+mn-ea"/>
                <a:cs typeface="Helvetica"/>
                <a:sym typeface="Helvetica"/>
              </a:rPr>
              <a:t>IBM</a:t>
            </a:r>
            <a:r>
              <a:rPr sz="600" b="0" i="0" kern="800" spc="0" dirty="0">
                <a:solidFill>
                  <a:srgbClr val="7A7A7A"/>
                </a:solidFill>
                <a:uFill>
                  <a:solidFill>
                    <a:srgbClr val="7A7A7A"/>
                  </a:solidFill>
                </a:uFill>
                <a:latin typeface="Helvetica"/>
                <a:ea typeface="+mn-ea"/>
                <a:cs typeface="Helvetica"/>
                <a:sym typeface="Helvetica"/>
              </a:rPr>
              <a:t> : Systems Group :  </a:t>
            </a:r>
            <a:r>
              <a:rPr sz="600" b="0" i="0" kern="800" spc="0" dirty="0">
                <a:solidFill>
                  <a:srgbClr val="7A7A7A"/>
                </a:solidFill>
                <a:uFill>
                  <a:solidFill>
                    <a:srgbClr val="7A7A7A"/>
                  </a:solidFill>
                </a:uFill>
                <a:latin typeface="Helvetica"/>
                <a:ea typeface="Gill Sans SemiBold"/>
                <a:cs typeface="Helvetica"/>
                <a:sym typeface="Gill Sans SemiBold"/>
              </a:rPr>
              <a:t>IBM Confidential</a:t>
            </a:r>
            <a:r>
              <a:rPr sz="600" b="0" i="0" kern="800" spc="0" dirty="0">
                <a:solidFill>
                  <a:srgbClr val="7A7A7A"/>
                </a:solidFill>
                <a:uFill>
                  <a:solidFill>
                    <a:srgbClr val="7A7A7A"/>
                  </a:solidFill>
                </a:uFill>
                <a:latin typeface="Helvetica"/>
                <a:ea typeface="+mn-ea"/>
                <a:cs typeface="Helvetica"/>
                <a:sym typeface="Helvetica"/>
              </a:rPr>
              <a:t>  ::  </a:t>
            </a:r>
            <a:r>
              <a:rPr sz="600" b="0" i="0" kern="800" spc="0" dirty="0" smtClean="0">
                <a:solidFill>
                  <a:srgbClr val="7A7A7A"/>
                </a:solidFill>
                <a:uFill>
                  <a:solidFill>
                    <a:srgbClr val="7A7A7A"/>
                  </a:solidFill>
                </a:uFill>
                <a:latin typeface="Helvetica"/>
                <a:ea typeface="+mn-ea"/>
                <a:cs typeface="Helvetica"/>
                <a:sym typeface="Helvetica"/>
              </a:rPr>
              <a:t>©</a:t>
            </a:r>
            <a:r>
              <a:rPr lang="en-US" sz="600" b="0" i="0" kern="800" spc="0" dirty="0" smtClean="0">
                <a:solidFill>
                  <a:srgbClr val="7A7A7A"/>
                </a:solidFill>
                <a:uFill>
                  <a:solidFill>
                    <a:srgbClr val="7A7A7A"/>
                  </a:solidFill>
                </a:uFill>
                <a:latin typeface="Helvetica"/>
                <a:ea typeface="+mn-ea"/>
                <a:cs typeface="Helvetica"/>
                <a:sym typeface="Helvetica"/>
              </a:rPr>
              <a:t> </a:t>
            </a:r>
            <a:r>
              <a:rPr sz="600" b="0" i="0" kern="800" spc="0" dirty="0" smtClean="0">
                <a:solidFill>
                  <a:srgbClr val="7A7A7A"/>
                </a:solidFill>
                <a:uFill>
                  <a:solidFill>
                    <a:srgbClr val="7A7A7A"/>
                  </a:solidFill>
                </a:uFill>
                <a:latin typeface="Helvetica"/>
                <a:ea typeface="+mn-ea"/>
                <a:cs typeface="Helvetica"/>
                <a:sym typeface="Helvetica"/>
              </a:rPr>
              <a:t>2015 </a:t>
            </a:r>
            <a:r>
              <a:rPr sz="600" b="0" i="0" kern="800" spc="0" dirty="0">
                <a:solidFill>
                  <a:srgbClr val="7A7A7A"/>
                </a:solidFill>
                <a:uFill>
                  <a:solidFill>
                    <a:srgbClr val="7A7A7A"/>
                  </a:solidFill>
                </a:uFill>
                <a:latin typeface="Helvetica"/>
                <a:ea typeface="+mn-ea"/>
                <a:cs typeface="Helvetica"/>
                <a:sym typeface="Helvetica"/>
              </a:rPr>
              <a:t>IBM Corporation </a:t>
            </a:r>
          </a:p>
        </p:txBody>
      </p:sp>
    </p:spTree>
    <p:extLst>
      <p:ext uri="{BB962C8B-B14F-4D97-AF65-F5344CB8AC3E}">
        <p14:creationId xmlns=""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9" r:id="rId3"/>
    <p:sldLayoutId id="2147493465" r:id="rId4"/>
    <p:sldLayoutId id="2147493463" r:id="rId5"/>
    <p:sldLayoutId id="2147493505" r:id="rId6"/>
  </p:sldLayoutIdLst>
  <p:timing>
    <p:tnLst>
      <p:par>
        <p:cTn id="1" dur="indefinite" restart="never" nodeType="tmRoot"/>
      </p:par>
    </p:tnLst>
  </p:timing>
  <p:hf hdr="0" ftr="0" dt="0"/>
  <p:txStyles>
    <p:titleStyle>
      <a:lvl1pPr algn="l" defTabSz="457200" rtl="0" eaLnBrk="1" latinLnBrk="0" hangingPunct="1">
        <a:spcBef>
          <a:spcPct val="0"/>
        </a:spcBef>
        <a:buNone/>
        <a:defRPr sz="2400" b="1" i="0" kern="1200">
          <a:solidFill>
            <a:srgbClr val="5E5F64"/>
          </a:solidFill>
          <a:latin typeface="Helvetica Neue"/>
          <a:ea typeface="+mj-ea"/>
          <a:cs typeface="Helvetica Neue"/>
        </a:defRPr>
      </a:lvl1pPr>
    </p:titleStyle>
    <p:bodyStyle>
      <a:lvl1pPr marL="171450" indent="-171450" algn="l" defTabSz="457200" rtl="0" eaLnBrk="1" latinLnBrk="0" hangingPunct="1">
        <a:spcBef>
          <a:spcPct val="20000"/>
        </a:spcBef>
        <a:spcAft>
          <a:spcPts val="600"/>
        </a:spcAft>
        <a:buClr>
          <a:schemeClr val="accent6"/>
        </a:buClr>
        <a:buFont typeface="Arial"/>
        <a:buChar char="•"/>
        <a:defRPr sz="2400" b="0" i="0" kern="1200">
          <a:solidFill>
            <a:srgbClr val="5E5F64"/>
          </a:solidFill>
          <a:latin typeface="Helvetica Neue"/>
          <a:ea typeface="+mn-ea"/>
          <a:cs typeface="Helvetica Neue Light"/>
        </a:defRPr>
      </a:lvl1pPr>
      <a:lvl2pPr marL="401638" indent="-171450" algn="l" defTabSz="457200" rtl="0" eaLnBrk="1" latinLnBrk="0" hangingPunct="1">
        <a:spcBef>
          <a:spcPct val="20000"/>
        </a:spcBef>
        <a:spcAft>
          <a:spcPts val="600"/>
        </a:spcAft>
        <a:buClr>
          <a:schemeClr val="accent6"/>
        </a:buClr>
        <a:buFont typeface="Arial"/>
        <a:buChar char="–"/>
        <a:defRPr sz="2000" b="0" i="0" kern="1200">
          <a:solidFill>
            <a:srgbClr val="5E5F64"/>
          </a:solidFill>
          <a:latin typeface="Helvetica Neue"/>
          <a:ea typeface="+mn-ea"/>
          <a:cs typeface="Helvetica Neue Light"/>
        </a:defRPr>
      </a:lvl2pPr>
      <a:lvl3pPr marL="630238" indent="-171450" algn="l" defTabSz="457200" rtl="0" eaLnBrk="1" latinLnBrk="0" hangingPunct="1">
        <a:spcBef>
          <a:spcPct val="20000"/>
        </a:spcBef>
        <a:spcAft>
          <a:spcPts val="600"/>
        </a:spcAft>
        <a:buClr>
          <a:schemeClr val="accent6"/>
        </a:buClr>
        <a:buFont typeface="Arial"/>
        <a:buChar char="•"/>
        <a:defRPr sz="1800" b="0" i="0" kern="1200">
          <a:solidFill>
            <a:srgbClr val="5E5F64"/>
          </a:solidFill>
          <a:latin typeface="Helvetica Neue"/>
          <a:ea typeface="+mn-ea"/>
          <a:cs typeface="Helvetica Neue Light"/>
        </a:defRPr>
      </a:lvl3pPr>
      <a:lvl4pPr marL="860425" indent="-171450" algn="l" defTabSz="457200" rtl="0" eaLnBrk="1" latinLnBrk="0" hangingPunct="1">
        <a:spcBef>
          <a:spcPct val="20000"/>
        </a:spcBef>
        <a:spcAft>
          <a:spcPts val="600"/>
        </a:spcAft>
        <a:buClr>
          <a:schemeClr val="accent6"/>
        </a:buClr>
        <a:buFont typeface="Arial"/>
        <a:buChar char="–"/>
        <a:defRPr sz="1600" b="0" i="0" kern="1200">
          <a:solidFill>
            <a:srgbClr val="5E5F64"/>
          </a:solidFill>
          <a:latin typeface="Helvetica Neue"/>
          <a:ea typeface="+mn-ea"/>
          <a:cs typeface="Helvetica Neue Light"/>
        </a:defRPr>
      </a:lvl4pPr>
      <a:lvl5pPr marL="1089025" indent="-171450" algn="l" defTabSz="457200" rtl="0" eaLnBrk="1" latinLnBrk="0" hangingPunct="1">
        <a:spcBef>
          <a:spcPct val="20000"/>
        </a:spcBef>
        <a:spcAft>
          <a:spcPts val="600"/>
        </a:spcAft>
        <a:buClr>
          <a:schemeClr val="accent6"/>
        </a:buClr>
        <a:buFont typeface="Arial"/>
        <a:buChar char="»"/>
        <a:tabLst/>
        <a:defRPr sz="1600" b="0" i="0" kern="1200">
          <a:solidFill>
            <a:srgbClr val="5E5F64"/>
          </a:solidFill>
          <a:latin typeface="Helvetica Neue"/>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Making </a:t>
            </a:r>
            <a:r>
              <a:rPr lang="en-US" dirty="0">
                <a:solidFill>
                  <a:srgbClr val="F5D328"/>
                </a:solidFill>
              </a:rPr>
              <a:t>Blockchain </a:t>
            </a:r>
            <a:r>
              <a:rPr lang="en-US" dirty="0" smtClean="0"/>
              <a:t/>
            </a:r>
            <a:br>
              <a:rPr lang="en-US" dirty="0" smtClean="0"/>
            </a:br>
            <a:r>
              <a:rPr lang="en-US" dirty="0" smtClean="0"/>
              <a:t>Real </a:t>
            </a:r>
            <a:r>
              <a:rPr lang="en-US" dirty="0"/>
              <a:t>for Business</a:t>
            </a:r>
          </a:p>
        </p:txBody>
      </p:sp>
      <p:sp>
        <p:nvSpPr>
          <p:cNvPr id="3" name="Slide Number Placeholder 2"/>
          <p:cNvSpPr>
            <a:spLocks noGrp="1"/>
          </p:cNvSpPr>
          <p:nvPr>
            <p:ph type="sldNum" sz="quarter" idx="4294967295"/>
          </p:nvPr>
        </p:nvSpPr>
        <p:spPr>
          <a:xfrm>
            <a:off x="9075738" y="4948238"/>
            <a:ext cx="68262" cy="68262"/>
          </a:xfrm>
          <a:prstGeom prst="rect">
            <a:avLst/>
          </a:prstGeom>
        </p:spPr>
        <p:txBody>
          <a:bodyPr>
            <a:normAutofit fontScale="25000" lnSpcReduction="20000"/>
          </a:bodyPr>
          <a:lstStyle/>
          <a:p>
            <a:fld id="{86CB4B4D-7CA3-9044-876B-883B54F8677D}" type="slidenum">
              <a:rPr lang="en-US" smtClean="0"/>
              <a:pPr/>
              <a:t>1</a:t>
            </a:fld>
            <a:endParaRPr lang="en-US" dirty="0"/>
          </a:p>
        </p:txBody>
      </p:sp>
    </p:spTree>
    <p:extLst>
      <p:ext uri="{BB962C8B-B14F-4D97-AF65-F5344CB8AC3E}">
        <p14:creationId xmlns="" xmlns:p14="http://schemas.microsoft.com/office/powerpoint/2010/main" val="31863353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5979"/>
            <a:ext cx="8299819" cy="857250"/>
          </a:xfrm>
        </p:spPr>
        <p:txBody>
          <a:bodyPr/>
          <a:lstStyle/>
          <a:p>
            <a:r>
              <a:rPr lang="en-US" dirty="0" smtClean="0"/>
              <a:t>Compelling topics for blockchain</a:t>
            </a:r>
            <a:endParaRPr lang="en-US" dirty="0"/>
          </a:p>
        </p:txBody>
      </p:sp>
      <p:sp>
        <p:nvSpPr>
          <p:cNvPr id="3" name="Content Placeholder 2"/>
          <p:cNvSpPr>
            <a:spLocks noGrp="1"/>
          </p:cNvSpPr>
          <p:nvPr>
            <p:ph sz="half" idx="1"/>
          </p:nvPr>
        </p:nvSpPr>
        <p:spPr/>
        <p:txBody>
          <a:bodyPr>
            <a:normAutofit/>
          </a:bodyPr>
          <a:lstStyle/>
          <a:p>
            <a:r>
              <a:rPr lang="en-US" b="1" dirty="0" smtClean="0"/>
              <a:t>Securities</a:t>
            </a:r>
          </a:p>
          <a:p>
            <a:pPr lvl="1"/>
            <a:r>
              <a:rPr lang="en-US" dirty="0" smtClean="0"/>
              <a:t>Post-trade settlement</a:t>
            </a:r>
          </a:p>
          <a:p>
            <a:pPr lvl="1"/>
            <a:r>
              <a:rPr lang="en-US" dirty="0" smtClean="0"/>
              <a:t>Derivative contracts</a:t>
            </a:r>
          </a:p>
          <a:p>
            <a:r>
              <a:rPr lang="en-US" b="1" dirty="0" smtClean="0"/>
              <a:t>Trade Finance</a:t>
            </a:r>
          </a:p>
          <a:p>
            <a:pPr lvl="1"/>
            <a:r>
              <a:rPr lang="en-US" dirty="0" smtClean="0"/>
              <a:t>Letters of credit</a:t>
            </a:r>
          </a:p>
          <a:p>
            <a:pPr lvl="1"/>
            <a:r>
              <a:rPr lang="en-US" dirty="0" smtClean="0"/>
              <a:t>Cross-currency payment</a:t>
            </a:r>
          </a:p>
          <a:p>
            <a:r>
              <a:rPr lang="en-US" b="1" dirty="0" smtClean="0"/>
              <a:t>Supply Chain</a:t>
            </a:r>
          </a:p>
          <a:p>
            <a:pPr lvl="1"/>
            <a:r>
              <a:rPr lang="en-US" dirty="0" err="1" smtClean="0"/>
              <a:t>Ariba</a:t>
            </a:r>
            <a:r>
              <a:rPr lang="en-US" dirty="0" smtClean="0"/>
              <a:t> 2.0: trade and logistics without the central authority</a:t>
            </a:r>
          </a:p>
          <a:p>
            <a:endParaRPr lang="en-US" dirty="0" smtClean="0"/>
          </a:p>
          <a:p>
            <a:pPr lvl="1"/>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b="1" dirty="0" smtClean="0"/>
              <a:t>IOT</a:t>
            </a:r>
          </a:p>
          <a:p>
            <a:pPr lvl="1"/>
            <a:r>
              <a:rPr lang="en-US" dirty="0" smtClean="0"/>
              <a:t>Manufacturing provenance</a:t>
            </a:r>
          </a:p>
          <a:p>
            <a:pPr lvl="1"/>
            <a:r>
              <a:rPr lang="en-US" dirty="0" smtClean="0"/>
              <a:t>Device-to-device transactions</a:t>
            </a:r>
          </a:p>
          <a:p>
            <a:r>
              <a:rPr lang="en-US" b="1" dirty="0" smtClean="0"/>
              <a:t>Public Records</a:t>
            </a:r>
          </a:p>
          <a:p>
            <a:pPr lvl="1"/>
            <a:r>
              <a:rPr lang="en-US" dirty="0" smtClean="0"/>
              <a:t>Real estate records as a Service</a:t>
            </a:r>
          </a:p>
          <a:p>
            <a:pPr lvl="1"/>
            <a:r>
              <a:rPr lang="en-US" dirty="0" smtClean="0"/>
              <a:t>Vehicle registration as a Service</a:t>
            </a:r>
          </a:p>
          <a:p>
            <a:r>
              <a:rPr lang="en-US" b="1" dirty="0"/>
              <a:t>Running list of blockchain use cases:  </a:t>
            </a:r>
          </a:p>
          <a:p>
            <a:pPr lvl="1"/>
            <a:r>
              <a:rPr lang="en-US" sz="1000" dirty="0"/>
              <a:t>http://</a:t>
            </a:r>
            <a:r>
              <a:rPr lang="en-US" sz="1000" dirty="0" err="1"/>
              <a:t>ledracapital.com</a:t>
            </a:r>
            <a:r>
              <a:rPr lang="en-US" sz="1000" dirty="0"/>
              <a:t>/blog/2014/3/11/bitcoin-series-24-the-mega-master-blockchain-</a:t>
            </a:r>
            <a:r>
              <a:rPr lang="en-US" sz="1000" dirty="0" smtClean="0"/>
              <a:t>list</a:t>
            </a:r>
            <a:endParaRPr lang="en-US" sz="1000" dirty="0"/>
          </a:p>
        </p:txBody>
      </p:sp>
    </p:spTree>
    <p:extLst>
      <p:ext uri="{BB962C8B-B14F-4D97-AF65-F5344CB8AC3E}">
        <p14:creationId xmlns="" xmlns:p14="http://schemas.microsoft.com/office/powerpoint/2010/main" val="2594019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use cases</a:t>
            </a:r>
            <a:endParaRPr lang="en-US" dirty="0"/>
          </a:p>
        </p:txBody>
      </p:sp>
      <p:sp>
        <p:nvSpPr>
          <p:cNvPr id="3" name="Content Placeholder 2"/>
          <p:cNvSpPr>
            <a:spLocks noGrp="1"/>
          </p:cNvSpPr>
          <p:nvPr>
            <p:ph sz="half" idx="1"/>
          </p:nvPr>
        </p:nvSpPr>
        <p:spPr>
          <a:xfrm>
            <a:off x="375019" y="737210"/>
            <a:ext cx="4106852" cy="4107311"/>
          </a:xfrm>
        </p:spPr>
        <p:txBody>
          <a:bodyPr>
            <a:noAutofit/>
          </a:bodyPr>
          <a:lstStyle/>
          <a:p>
            <a:r>
              <a:rPr lang="en-US" sz="1200" b="1" dirty="0" smtClean="0"/>
              <a:t>Letters of Credit</a:t>
            </a:r>
          </a:p>
          <a:p>
            <a:pPr lvl="1"/>
            <a:r>
              <a:rPr lang="en-US" sz="1000" dirty="0" smtClean="0"/>
              <a:t>As </a:t>
            </a:r>
            <a:r>
              <a:rPr lang="en-US" sz="1000" dirty="0"/>
              <a:t>a bank handling letters of credit (LOC) for my clients, I need a common ledger that allows me and all counter-parties to have the same validated record of transaction and fulfillment of conditions, so that we can increase trust and speed of execution from 4 days to &lt;1 day. If we can drive out 99% of the time and cost, we can offer innovative LOC solutions for a wider range of clients, including startups that are “born global.</a:t>
            </a:r>
            <a:r>
              <a:rPr lang="en-US" sz="1000" dirty="0" smtClean="0"/>
              <a:t>”</a:t>
            </a:r>
            <a:br>
              <a:rPr lang="en-US" sz="1000" dirty="0" smtClean="0"/>
            </a:br>
            <a:endParaRPr lang="en-US" sz="1000" dirty="0" smtClean="0"/>
          </a:p>
          <a:p>
            <a:r>
              <a:rPr lang="en-US" sz="1200" b="1" dirty="0" smtClean="0"/>
              <a:t>Corporate Debt</a:t>
            </a:r>
          </a:p>
          <a:p>
            <a:pPr lvl="1"/>
            <a:r>
              <a:rPr lang="en-US" sz="1000" dirty="0" smtClean="0"/>
              <a:t>As </a:t>
            </a:r>
            <a:r>
              <a:rPr lang="en-US" sz="1000" dirty="0"/>
              <a:t>a bank handler of corporate debt, I need a Blockchain based system so that I can pay vendor invoices for my corporate client immediately and win the highest NET discount while immediately letting my client validate that the invoice was executed and the money paid, and also so that I don't need to build another system for innovative factoring use cases and government oversight measures — one API for all. I want to do this at a market-level, so that I don’t have to build one for each of my client relationships, and so that I can spread the cost of building and maintaining the system</a:t>
            </a:r>
            <a:r>
              <a:rPr lang="en-US" sz="1000" dirty="0" smtClean="0"/>
              <a:t>.</a:t>
            </a:r>
          </a:p>
        </p:txBody>
      </p:sp>
      <p:sp>
        <p:nvSpPr>
          <p:cNvPr id="4" name="Content Placeholder 3"/>
          <p:cNvSpPr>
            <a:spLocks noGrp="1"/>
          </p:cNvSpPr>
          <p:nvPr>
            <p:ph sz="half" idx="2"/>
          </p:nvPr>
        </p:nvSpPr>
        <p:spPr>
          <a:xfrm>
            <a:off x="4566019" y="737210"/>
            <a:ext cx="4038600" cy="4107311"/>
          </a:xfrm>
        </p:spPr>
        <p:txBody>
          <a:bodyPr>
            <a:noAutofit/>
          </a:bodyPr>
          <a:lstStyle/>
          <a:p>
            <a:r>
              <a:rPr lang="en-US" sz="1200" b="1" dirty="0"/>
              <a:t>Repurchase Agreements</a:t>
            </a:r>
          </a:p>
          <a:p>
            <a:pPr lvl="1"/>
            <a:r>
              <a:rPr lang="en-US" sz="1000" dirty="0"/>
              <a:t>As a repurchase agreement trader, I need a transparent marketplace of bids and asks, so that I can discover, trade, and execute agreements with relative assurance that there will be no repudiation or other issues. I don’t want to have to be subject to the string of counterparties exerting control over the market; rather, I want to be an equal partner in the network, trade directly, and spread the costs/risks</a:t>
            </a:r>
            <a:r>
              <a:rPr lang="en-US" sz="1000" dirty="0" smtClean="0"/>
              <a:t>.</a:t>
            </a:r>
            <a:br>
              <a:rPr lang="en-US" sz="1000" dirty="0" smtClean="0"/>
            </a:br>
            <a:r>
              <a:rPr lang="en-US" sz="1000" dirty="0" smtClean="0"/>
              <a:t/>
            </a:r>
            <a:br>
              <a:rPr lang="en-US" sz="1000" dirty="0" smtClean="0"/>
            </a:br>
            <a:endParaRPr lang="en-US" sz="1000" dirty="0" smtClean="0"/>
          </a:p>
          <a:p>
            <a:r>
              <a:rPr lang="en-US" sz="1200" b="1" dirty="0" smtClean="0"/>
              <a:t>Supply Chain and Self-Executing B2B Contracts</a:t>
            </a:r>
          </a:p>
          <a:p>
            <a:pPr lvl="1"/>
            <a:r>
              <a:rPr lang="en-US" sz="1000" dirty="0"/>
              <a:t>As a corporate buyer, I want to be able to submit my purchase contract to a network I share with the supplier, which will convert the agreement into a validated, trusted, self-executing process, so that when the PO is appended to the ledger, supply has been received, and other events occur, the terms of the contract are automatically executed, and both the suppler, me (the buyer), our banks, logistics partners and other stakeholders all can have visibility and be assured of proper completion of the transaction</a:t>
            </a:r>
            <a:r>
              <a:rPr lang="en-US" sz="1000" dirty="0" smtClean="0"/>
              <a:t>.</a:t>
            </a:r>
            <a:endParaRPr lang="en-US" sz="1000" dirty="0"/>
          </a:p>
        </p:txBody>
      </p:sp>
    </p:spTree>
    <p:extLst>
      <p:ext uri="{BB962C8B-B14F-4D97-AF65-F5344CB8AC3E}">
        <p14:creationId xmlns="" xmlns:p14="http://schemas.microsoft.com/office/powerpoint/2010/main" val="3081876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use cases</a:t>
            </a:r>
            <a:endParaRPr lang="en-US" dirty="0"/>
          </a:p>
        </p:txBody>
      </p:sp>
      <p:sp>
        <p:nvSpPr>
          <p:cNvPr id="3" name="Content Placeholder 2"/>
          <p:cNvSpPr>
            <a:spLocks noGrp="1"/>
          </p:cNvSpPr>
          <p:nvPr>
            <p:ph sz="half" idx="1"/>
          </p:nvPr>
        </p:nvSpPr>
        <p:spPr>
          <a:xfrm>
            <a:off x="375019" y="774087"/>
            <a:ext cx="4038600" cy="3961784"/>
          </a:xfrm>
        </p:spPr>
        <p:txBody>
          <a:bodyPr>
            <a:noAutofit/>
          </a:bodyPr>
          <a:lstStyle/>
          <a:p>
            <a:r>
              <a:rPr lang="en-US" sz="1200" b="1" dirty="0" smtClean="0"/>
              <a:t>IOT and Manufacturing</a:t>
            </a:r>
            <a:endParaRPr lang="en-US" sz="1200" b="1" dirty="0"/>
          </a:p>
          <a:p>
            <a:pPr lvl="1"/>
            <a:r>
              <a:rPr lang="en-US" sz="1000" dirty="0"/>
              <a:t>A refrigerator equipped with sensors and connected to the Internet could use </a:t>
            </a:r>
            <a:r>
              <a:rPr lang="en-US" sz="1000" dirty="0" err="1"/>
              <a:t>blockchain</a:t>
            </a:r>
            <a:r>
              <a:rPr lang="en-US" sz="1000" dirty="0"/>
              <a:t> to manage automated interactions with the external world--anything from ordering and paying for food to arranging for its own software upgrades and tracking its warranty.</a:t>
            </a:r>
          </a:p>
          <a:p>
            <a:pPr lvl="1"/>
            <a:r>
              <a:rPr lang="en-US" sz="1000" dirty="0"/>
              <a:t>When something goes wrong with a complex piece of machinery, like a car, knowing the exact telemetry of every machine that produced every part as it made it — and knowing with certainty that no party could tamper with the data once recorded — would give investigators and manufacturers key insights and allow batch-level recalls. </a:t>
            </a:r>
          </a:p>
        </p:txBody>
      </p:sp>
      <p:sp>
        <p:nvSpPr>
          <p:cNvPr id="4" name="Content Placeholder 3"/>
          <p:cNvSpPr>
            <a:spLocks noGrp="1"/>
          </p:cNvSpPr>
          <p:nvPr>
            <p:ph sz="half" idx="2"/>
          </p:nvPr>
        </p:nvSpPr>
        <p:spPr>
          <a:xfrm>
            <a:off x="4566019" y="774087"/>
            <a:ext cx="4038600" cy="4248558"/>
          </a:xfrm>
        </p:spPr>
        <p:txBody>
          <a:bodyPr>
            <a:noAutofit/>
          </a:bodyPr>
          <a:lstStyle/>
          <a:p>
            <a:pPr lvl="1"/>
            <a:r>
              <a:rPr lang="en-US" sz="1000" dirty="0" smtClean="0"/>
              <a:t>(Manufacturing </a:t>
            </a:r>
            <a:r>
              <a:rPr lang="en-US" sz="1000" dirty="0" err="1" smtClean="0"/>
              <a:t>cont</a:t>
            </a:r>
            <a:r>
              <a:rPr lang="en-US" sz="1000" dirty="0" smtClean="0"/>
              <a:t>): For </a:t>
            </a:r>
            <a:r>
              <a:rPr lang="en-US" sz="1000" dirty="0"/>
              <a:t>example, if a part that went into three different makes &amp; models of car were found to have been made by a machine that was slightly out of tolerance during a short period on a particular day, only the cars with parts from that batch would have to be recalled, saving billions. (Blockchain is also key here, because it is unlikely that the suppliers and manufacturers in a complex value web will submit to a central authority (or say one single manufacturer) collecting and controlling real-time telemetry of their equipment.</a:t>
            </a:r>
          </a:p>
          <a:p>
            <a:pPr marL="230188" lvl="1" indent="0">
              <a:buNone/>
            </a:pPr>
            <a:endParaRPr lang="en-US" sz="1000" b="1" dirty="0" smtClean="0"/>
          </a:p>
          <a:p>
            <a:r>
              <a:rPr lang="en-US" sz="1200" b="1" dirty="0" smtClean="0"/>
              <a:t>Gaming </a:t>
            </a:r>
            <a:r>
              <a:rPr lang="en-US" sz="1200" b="1" dirty="0"/>
              <a:t>and Loyalty Point Syndicates</a:t>
            </a:r>
          </a:p>
          <a:p>
            <a:pPr lvl="1"/>
            <a:r>
              <a:rPr lang="en-US" sz="1000" dirty="0"/>
              <a:t>As a game player, I want to be able to trade the “gold” I have earned in my current game for the currency or assets of another game, so that I can use my experience with the current game to put me ahead and not have to start cold in the new game.</a:t>
            </a:r>
            <a:br>
              <a:rPr lang="en-US" sz="1000" dirty="0"/>
            </a:br>
            <a:endParaRPr lang="en-US" sz="1000" dirty="0"/>
          </a:p>
          <a:p>
            <a:pPr lvl="1"/>
            <a:endParaRPr lang="en-US" sz="1000" dirty="0"/>
          </a:p>
        </p:txBody>
      </p:sp>
      <p:pic>
        <p:nvPicPr>
          <p:cNvPr id="2052" name="Picture 4" descr="ttp://www.magnumgroup.in/images/art-pic-micro-injection-moulding.jpg"/>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1860327" y="3042745"/>
            <a:ext cx="2553292" cy="14468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25805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p14="http://schemas.microsoft.com/office/powerpoint/2010/main" val="685427459"/>
              </p:ext>
            </p:extLst>
          </p:nvPr>
        </p:nvGraphicFramePr>
        <p:xfrm>
          <a:off x="451763" y="523616"/>
          <a:ext cx="8446348" cy="4267200"/>
        </p:xfrm>
        <a:graphic>
          <a:graphicData uri="http://schemas.openxmlformats.org/drawingml/2006/table">
            <a:tbl>
              <a:tblPr firstRow="1" bandRow="1">
                <a:tableStyleId>{10A1B5D5-9B99-4C35-A422-299274C87663}</a:tableStyleId>
              </a:tblPr>
              <a:tblGrid>
                <a:gridCol w="1262867"/>
                <a:gridCol w="1234668"/>
                <a:gridCol w="5948813"/>
              </a:tblGrid>
              <a:tr h="370840">
                <a:tc rowSpan="4">
                  <a:txBody>
                    <a:bodyPr/>
                    <a:lstStyle/>
                    <a:p>
                      <a:pPr algn="ctr"/>
                      <a:r>
                        <a:rPr lang="en-US" sz="1600" b="1" dirty="0" smtClean="0">
                          <a:solidFill>
                            <a:schemeClr val="bg1"/>
                          </a:solidFill>
                          <a:latin typeface="Helvetica Neue" charset="0"/>
                          <a:ea typeface="Helvetica Neue" charset="0"/>
                          <a:cs typeface="Helvetica Neue" charset="0"/>
                        </a:rPr>
                        <a:t>Blockchain</a:t>
                      </a:r>
                      <a:r>
                        <a:rPr lang="en-US" sz="1600" b="1" baseline="0" dirty="0" smtClean="0">
                          <a:solidFill>
                            <a:schemeClr val="bg1"/>
                          </a:solidFill>
                          <a:latin typeface="Helvetica Neue" charset="0"/>
                          <a:ea typeface="Helvetica Neue" charset="0"/>
                          <a:cs typeface="Helvetica Neue" charset="0"/>
                        </a:rPr>
                        <a:t> for Banking Consortia</a:t>
                      </a:r>
                      <a:endParaRPr lang="en-US" sz="1600" b="1" dirty="0">
                        <a:solidFill>
                          <a:schemeClr val="bg1"/>
                        </a:solidFill>
                        <a:latin typeface="Helvetica Neue" charset="0"/>
                        <a:ea typeface="Helvetica Neue" charset="0"/>
                        <a:cs typeface="Helvetica Neue" charset="0"/>
                      </a:endParaRPr>
                    </a:p>
                  </a:txBody>
                  <a:tcPr vert="vert270" anchor="ctr">
                    <a:lnR w="12700" cap="flat" cmpd="sng" algn="ctr">
                      <a:solidFill>
                        <a:schemeClr val="accent6"/>
                      </a:solidFill>
                      <a:prstDash val="solid"/>
                      <a:round/>
                      <a:headEnd type="none" w="med" len="med"/>
                      <a:tailEnd type="none" w="med" len="med"/>
                    </a:lnR>
                    <a:solidFill>
                      <a:schemeClr val="accent6"/>
                    </a:solidFill>
                  </a:tcPr>
                </a:tc>
                <a:tc>
                  <a:txBody>
                    <a:bodyPr/>
                    <a:lstStyle/>
                    <a:p>
                      <a:pPr algn="ctr"/>
                      <a:r>
                        <a:rPr lang="en-US" sz="1200" b="1" dirty="0" smtClean="0">
                          <a:solidFill>
                            <a:schemeClr val="accent6"/>
                          </a:solidFill>
                          <a:latin typeface="Helvetica Neue" charset="0"/>
                          <a:ea typeface="Helvetica Neue" charset="0"/>
                          <a:cs typeface="Helvetica Neue" charset="0"/>
                        </a:rPr>
                        <a:t>Security Services</a:t>
                      </a:r>
                      <a:endParaRPr lang="en-US" sz="1200" b="1" dirty="0">
                        <a:solidFill>
                          <a:schemeClr val="accent6"/>
                        </a:solidFill>
                        <a:latin typeface="Helvetica Neue" charset="0"/>
                        <a:ea typeface="Helvetica Neue" charset="0"/>
                        <a:cs typeface="Helvetica Neue" charset="0"/>
                      </a:endParaRPr>
                    </a:p>
                  </a:txBody>
                  <a:tcPr anchor="ctr">
                    <a:lnL w="1270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lumMod val="65000"/>
                              <a:lumOff val="35000"/>
                            </a:schemeClr>
                          </a:solidFill>
                          <a:latin typeface="Helvetica Neue" charset="0"/>
                          <a:ea typeface="Helvetica Neue" charset="0"/>
                          <a:cs typeface="Helvetica Neue" charset="0"/>
                        </a:rPr>
                        <a:t>Security Settlement:</a:t>
                      </a:r>
                      <a:r>
                        <a:rPr lang="en-US" sz="900" b="1" kern="1200" baseline="0" dirty="0" smtClean="0">
                          <a:solidFill>
                            <a:schemeClr val="tx1">
                              <a:lumMod val="65000"/>
                              <a:lumOff val="35000"/>
                            </a:schemeClr>
                          </a:solidFill>
                          <a:latin typeface="Helvetica Neue" charset="0"/>
                          <a:ea typeface="Helvetica Neue" charset="0"/>
                          <a:cs typeface="Helvetica Neue" charset="0"/>
                        </a:rPr>
                        <a:t>  </a:t>
                      </a:r>
                      <a:r>
                        <a:rPr lang="en-US" sz="900" b="0" kern="1200" baseline="0" dirty="0" smtClean="0">
                          <a:solidFill>
                            <a:schemeClr val="tx1">
                              <a:lumMod val="65000"/>
                              <a:lumOff val="35000"/>
                            </a:schemeClr>
                          </a:solidFill>
                          <a:latin typeface="Helvetica Neue" charset="0"/>
                          <a:ea typeface="Helvetica Neue" charset="0"/>
                          <a:cs typeface="Helvetica Neue" charset="0"/>
                        </a:rPr>
                        <a:t>Once financial assets  are dematerialized on a shared ledger, all </a:t>
                      </a:r>
                      <a:r>
                        <a:rPr lang="en-US" sz="900" b="0" baseline="0" dirty="0" smtClean="0">
                          <a:solidFill>
                            <a:schemeClr val="tx1">
                              <a:lumMod val="65000"/>
                              <a:lumOff val="35000"/>
                            </a:schemeClr>
                          </a:solidFill>
                          <a:latin typeface="Helvetica Neue" charset="0"/>
                          <a:ea typeface="Helvetica Neue" charset="0"/>
                          <a:cs typeface="Helvetica Neue" charset="0"/>
                        </a:rPr>
                        <a:t>stakeholders will have direct access to the asset depository and the power to settle trades, without always going through intermediaries needlessly.</a:t>
                      </a:r>
                      <a:endParaRPr lang="en-US" sz="900" b="0" kern="1200" dirty="0" smtClean="0">
                        <a:solidFill>
                          <a:schemeClr val="tx1">
                            <a:lumMod val="65000"/>
                            <a:lumOff val="35000"/>
                          </a:schemeClr>
                        </a:solidFill>
                        <a:latin typeface="Helvetica Neue" charset="0"/>
                        <a:ea typeface="Helvetica Neue" charset="0"/>
                        <a:cs typeface="Helvetica Neue"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lumMod val="65000"/>
                            <a:lumOff val="35000"/>
                          </a:schemeClr>
                        </a:solidFill>
                        <a:latin typeface="Helvetica Neue" charset="0"/>
                        <a:ea typeface="Helvetica Neue" charset="0"/>
                        <a:cs typeface="Helvetica Neue"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lumMod val="65000"/>
                              <a:lumOff val="35000"/>
                            </a:schemeClr>
                          </a:solidFill>
                          <a:latin typeface="Helvetica Neue" charset="0"/>
                          <a:ea typeface="Helvetica Neue" charset="0"/>
                          <a:cs typeface="Helvetica Neue" charset="0"/>
                        </a:rPr>
                        <a:t>Post Trade Operation</a:t>
                      </a:r>
                      <a:r>
                        <a:rPr lang="en-US" sz="900" b="0" kern="1200" baseline="0" dirty="0" smtClean="0">
                          <a:solidFill>
                            <a:schemeClr val="tx1">
                              <a:lumMod val="65000"/>
                              <a:lumOff val="35000"/>
                            </a:schemeClr>
                          </a:solidFill>
                          <a:latin typeface="Helvetica Neue" charset="0"/>
                          <a:ea typeface="Helvetica Neue" charset="0"/>
                          <a:cs typeface="Helvetica Neue" charset="0"/>
                        </a:rPr>
                        <a:t>: Post trade processes such as trade capture, enrichment, confirmation/affirmation, clearing, and settlement can be automated on shared ledger, potentially reducing post trade operation time from days to seconds.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b="0" kern="1200" baseline="0" dirty="0" smtClean="0">
                        <a:solidFill>
                          <a:schemeClr val="tx1">
                            <a:lumMod val="65000"/>
                            <a:lumOff val="35000"/>
                          </a:schemeClr>
                        </a:solidFill>
                        <a:latin typeface="Helvetica Neue" charset="0"/>
                        <a:ea typeface="Helvetica Neue" charset="0"/>
                        <a:cs typeface="Helvetica Neue"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lumMod val="65000"/>
                              <a:lumOff val="35000"/>
                            </a:schemeClr>
                          </a:solidFill>
                          <a:latin typeface="Helvetica Neue" charset="0"/>
                          <a:ea typeface="Helvetica Neue" charset="0"/>
                          <a:cs typeface="Helvetica Neue" charset="0"/>
                        </a:rPr>
                        <a:t>Trade Repository: </a:t>
                      </a:r>
                      <a:r>
                        <a:rPr lang="en-US" sz="900" b="0" kern="1200" dirty="0" smtClean="0">
                          <a:solidFill>
                            <a:schemeClr val="tx1">
                              <a:lumMod val="65000"/>
                              <a:lumOff val="35000"/>
                            </a:schemeClr>
                          </a:solidFill>
                          <a:latin typeface="Helvetica Neue" charset="0"/>
                          <a:ea typeface="Helvetica Neue" charset="0"/>
                          <a:cs typeface="Helvetica Neue" charset="0"/>
                        </a:rPr>
                        <a:t>By design, blockchain is a secure </a:t>
                      </a:r>
                      <a:r>
                        <a:rPr lang="en-US" sz="900" b="0" dirty="0" smtClean="0">
                          <a:solidFill>
                            <a:schemeClr val="tx1">
                              <a:lumMod val="65000"/>
                              <a:lumOff val="35000"/>
                            </a:schemeClr>
                          </a:solidFill>
                          <a:latin typeface="Helvetica Neue" charset="0"/>
                          <a:ea typeface="Helvetica Neue" charset="0"/>
                          <a:cs typeface="Helvetica Neue" charset="0"/>
                        </a:rPr>
                        <a:t>record repository of ordered collection of financial transactions. It records the history of asset control and state changes, reducing the need of</a:t>
                      </a:r>
                      <a:r>
                        <a:rPr lang="en-US" sz="900" b="0" baseline="0" dirty="0" smtClean="0">
                          <a:solidFill>
                            <a:schemeClr val="tx1">
                              <a:lumMod val="65000"/>
                              <a:lumOff val="35000"/>
                            </a:schemeClr>
                          </a:solidFill>
                          <a:latin typeface="Helvetica Neue" charset="0"/>
                          <a:ea typeface="Helvetica Neue" charset="0"/>
                          <a:cs typeface="Helvetica Neue" charset="0"/>
                        </a:rPr>
                        <a:t> maintaining a separate trade repository for record keeping.</a:t>
                      </a:r>
                      <a:endParaRPr lang="en-US" sz="900" b="0" kern="1200" dirty="0" smtClean="0">
                        <a:solidFill>
                          <a:schemeClr val="tx1">
                            <a:lumMod val="65000"/>
                            <a:lumOff val="35000"/>
                          </a:schemeClr>
                        </a:solidFill>
                        <a:latin typeface="Helvetica Neue" charset="0"/>
                        <a:ea typeface="Helvetica Neue" charset="0"/>
                        <a:cs typeface="Helvetica Neue" charset="0"/>
                      </a:endParaRPr>
                    </a:p>
                  </a:txBody>
                  <a:tcPr>
                    <a:lnL w="635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noFill/>
                  </a:tcPr>
                </a:tc>
              </a:tr>
              <a:tr h="370840">
                <a:tc vMerge="1">
                  <a:txBody>
                    <a:bodyPr/>
                    <a:lstStyle/>
                    <a:p>
                      <a:pPr algn="ctr"/>
                      <a:endParaRPr lang="en-US" sz="1100" b="0" kern="1200" dirty="0" smtClean="0">
                        <a:solidFill>
                          <a:schemeClr val="tx1">
                            <a:lumMod val="85000"/>
                            <a:lumOff val="15000"/>
                          </a:schemeClr>
                        </a:solidFill>
                        <a:latin typeface="Calibri Light" pitchFamily="34" charset="0"/>
                        <a:ea typeface="+mn-ea"/>
                        <a:cs typeface="+mn-cs"/>
                      </a:endParaRPr>
                    </a:p>
                  </a:txBody>
                  <a:tcPr anchor="ctr">
                    <a:lnR w="12700" cap="flat" cmpd="sng" algn="ctr">
                      <a:solidFill>
                        <a:schemeClr val="accent6"/>
                      </a:solidFill>
                      <a:prstDash val="solid"/>
                      <a:round/>
                      <a:headEnd type="none" w="med" len="med"/>
                      <a:tailEnd type="none" w="med" len="med"/>
                    </a:lnR>
                    <a:solidFill>
                      <a:schemeClr val="accent6"/>
                    </a:solidFill>
                  </a:tcPr>
                </a:tc>
                <a:tc>
                  <a:txBody>
                    <a:bodyPr/>
                    <a:lstStyle/>
                    <a:p>
                      <a:pPr algn="ctr"/>
                      <a:r>
                        <a:rPr lang="en-US" sz="1200" b="1" kern="1200" dirty="0" smtClean="0">
                          <a:solidFill>
                            <a:schemeClr val="accent6"/>
                          </a:solidFill>
                          <a:latin typeface="Helvetica Neue" charset="0"/>
                          <a:ea typeface="Helvetica Neue" charset="0"/>
                          <a:cs typeface="Helvetica Neue" charset="0"/>
                        </a:rPr>
                        <a:t>Capital Market</a:t>
                      </a:r>
                    </a:p>
                  </a:txBody>
                  <a:tcPr anchor="ctr">
                    <a:lnL w="1270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noFill/>
                  </a:tcPr>
                </a:tc>
                <a:tc>
                  <a:txBody>
                    <a:bodyPr/>
                    <a:lstStyle/>
                    <a:p>
                      <a:pPr lvl="0"/>
                      <a:r>
                        <a:rPr lang="en-US" sz="900" b="1" kern="1200" dirty="0" smtClean="0">
                          <a:solidFill>
                            <a:schemeClr val="tx1">
                              <a:lumMod val="65000"/>
                              <a:lumOff val="35000"/>
                            </a:schemeClr>
                          </a:solidFill>
                          <a:latin typeface="Helvetica Neue" charset="0"/>
                          <a:ea typeface="Helvetica Neue" charset="0"/>
                          <a:cs typeface="Helvetica Neue" charset="0"/>
                        </a:rPr>
                        <a:t>Derivative Trading:</a:t>
                      </a:r>
                      <a:r>
                        <a:rPr lang="en-US" sz="900" b="1" kern="1200" baseline="0" dirty="0" smtClean="0">
                          <a:solidFill>
                            <a:schemeClr val="tx1">
                              <a:lumMod val="65000"/>
                              <a:lumOff val="35000"/>
                            </a:schemeClr>
                          </a:solidFill>
                          <a:latin typeface="Helvetica Neue" charset="0"/>
                          <a:ea typeface="Helvetica Neue" charset="0"/>
                          <a:cs typeface="Helvetica Neue" charset="0"/>
                        </a:rPr>
                        <a:t>  </a:t>
                      </a:r>
                      <a:r>
                        <a:rPr lang="en-US" sz="900" b="0" kern="1200" baseline="0" dirty="0" smtClean="0">
                          <a:solidFill>
                            <a:schemeClr val="tx1">
                              <a:lumMod val="65000"/>
                              <a:lumOff val="35000"/>
                            </a:schemeClr>
                          </a:solidFill>
                          <a:latin typeface="Helvetica Neue" charset="0"/>
                          <a:ea typeface="Helvetica Neue" charset="0"/>
                          <a:cs typeface="Helvetica Neue" charset="0"/>
                        </a:rPr>
                        <a:t>Connect potential buyers and sellers on a decentralized network. </a:t>
                      </a:r>
                      <a:r>
                        <a:rPr lang="en-US" sz="900" b="0" baseline="0" dirty="0" smtClean="0">
                          <a:solidFill>
                            <a:schemeClr val="tx1">
                              <a:lumMod val="65000"/>
                              <a:lumOff val="35000"/>
                            </a:schemeClr>
                          </a:solidFill>
                          <a:latin typeface="Helvetica Neue" charset="0"/>
                          <a:ea typeface="Helvetica Neue" charset="0"/>
                          <a:cs typeface="Helvetica Neue" charset="0"/>
                        </a:rPr>
                        <a:t>Offers placed on blockchain network can be automatically seen by all participants, the network will be cheaper and potentially bigger than ECNs today because the risk and cost of maintaining the network is spread across all participants (there will not be a single owner charging premium for maintaining the service. </a:t>
                      </a:r>
                      <a:endParaRPr lang="en-US" sz="900" b="0" kern="1200" dirty="0" smtClean="0">
                        <a:solidFill>
                          <a:schemeClr val="tx1">
                            <a:lumMod val="65000"/>
                            <a:lumOff val="35000"/>
                          </a:schemeClr>
                        </a:solidFill>
                        <a:latin typeface="Helvetica Neue" charset="0"/>
                        <a:ea typeface="Helvetica Neue" charset="0"/>
                        <a:cs typeface="Helvetica Neue" charset="0"/>
                      </a:endParaRPr>
                    </a:p>
                    <a:p>
                      <a:pPr lvl="0"/>
                      <a:endParaRPr lang="en-US" sz="900" b="0" kern="1200" dirty="0" smtClean="0">
                        <a:solidFill>
                          <a:schemeClr val="tx1">
                            <a:lumMod val="65000"/>
                            <a:lumOff val="35000"/>
                          </a:schemeClr>
                        </a:solidFill>
                        <a:latin typeface="Helvetica Neue" charset="0"/>
                        <a:ea typeface="Helvetica Neue" charset="0"/>
                        <a:cs typeface="Helvetica Neue" charset="0"/>
                      </a:endParaRPr>
                    </a:p>
                    <a:p>
                      <a:pPr lvl="0"/>
                      <a:r>
                        <a:rPr lang="en-US" sz="900" b="1" kern="1200" dirty="0" smtClean="0">
                          <a:solidFill>
                            <a:schemeClr val="tx1">
                              <a:lumMod val="65000"/>
                              <a:lumOff val="35000"/>
                            </a:schemeClr>
                          </a:solidFill>
                          <a:latin typeface="Helvetica Neue" charset="0"/>
                          <a:ea typeface="Helvetica Neue" charset="0"/>
                          <a:cs typeface="Helvetica Neue" charset="0"/>
                        </a:rPr>
                        <a:t>Derivative Post-Trade Management</a:t>
                      </a:r>
                      <a:r>
                        <a:rPr lang="en-US" sz="900" b="0" kern="1200" dirty="0" smtClean="0">
                          <a:solidFill>
                            <a:schemeClr val="tx1">
                              <a:lumMod val="65000"/>
                              <a:lumOff val="35000"/>
                            </a:schemeClr>
                          </a:solidFill>
                          <a:latin typeface="Helvetica Neue" charset="0"/>
                          <a:ea typeface="Helvetica Neue" charset="0"/>
                          <a:cs typeface="Helvetica Neue" charset="0"/>
                        </a:rPr>
                        <a:t>: </a:t>
                      </a:r>
                      <a:r>
                        <a:rPr lang="en-US" sz="900" b="0" kern="1200" baseline="0" dirty="0" smtClean="0">
                          <a:solidFill>
                            <a:schemeClr val="tx1">
                              <a:lumMod val="65000"/>
                              <a:lumOff val="35000"/>
                            </a:schemeClr>
                          </a:solidFill>
                          <a:latin typeface="Helvetica Neue" charset="0"/>
                          <a:ea typeface="Helvetica Neue" charset="0"/>
                          <a:cs typeface="Helvetica Neue" charset="0"/>
                        </a:rPr>
                        <a:t>Derivatives contracts can be managed and automated through smart contracts on shared ledger, significantly cutting down the management cost and time while reducing the intra-day risk.</a:t>
                      </a:r>
                    </a:p>
                    <a:p>
                      <a:pPr lvl="0"/>
                      <a:endParaRPr lang="en-US" sz="900" b="0" kern="1200" baseline="0" dirty="0" smtClean="0">
                        <a:solidFill>
                          <a:schemeClr val="tx1">
                            <a:lumMod val="65000"/>
                            <a:lumOff val="35000"/>
                          </a:schemeClr>
                        </a:solidFill>
                        <a:latin typeface="Helvetica Neue" charset="0"/>
                        <a:ea typeface="Helvetica Neue" charset="0"/>
                        <a:cs typeface="Helvetica Neue" charset="0"/>
                      </a:endParaRPr>
                    </a:p>
                    <a:p>
                      <a:pPr lvl="0"/>
                      <a:r>
                        <a:rPr lang="en-US" sz="900" b="1" kern="1200" baseline="0" dirty="0" smtClean="0">
                          <a:solidFill>
                            <a:schemeClr val="tx1">
                              <a:lumMod val="65000"/>
                              <a:lumOff val="35000"/>
                            </a:schemeClr>
                          </a:solidFill>
                          <a:latin typeface="Helvetica Neue" charset="0"/>
                          <a:ea typeface="Helvetica Neue" charset="0"/>
                          <a:cs typeface="Helvetica Neue" charset="0"/>
                        </a:rPr>
                        <a:t>Syndicated Loan:</a:t>
                      </a:r>
                      <a:r>
                        <a:rPr lang="en-US" sz="900" b="0" kern="1200" baseline="0" dirty="0" smtClean="0">
                          <a:solidFill>
                            <a:schemeClr val="tx1">
                              <a:lumMod val="65000"/>
                              <a:lumOff val="35000"/>
                            </a:schemeClr>
                          </a:solidFill>
                          <a:latin typeface="Helvetica Neue" charset="0"/>
                          <a:ea typeface="Helvetica Neue" charset="0"/>
                          <a:cs typeface="Helvetica Neue" charset="0"/>
                        </a:rPr>
                        <a:t> Help borrowers and arrangers to broadcast their offers to all potential investors on a blockchain network, and to automate the syndication process. </a:t>
                      </a:r>
                      <a:endParaRPr lang="en-US" sz="900" b="0" kern="1200" dirty="0">
                        <a:solidFill>
                          <a:schemeClr val="tx1">
                            <a:lumMod val="65000"/>
                            <a:lumOff val="35000"/>
                          </a:schemeClr>
                        </a:solidFill>
                        <a:latin typeface="Helvetica Neue" charset="0"/>
                        <a:ea typeface="Helvetica Neue" charset="0"/>
                        <a:cs typeface="Helvetica Neue" charset="0"/>
                      </a:endParaRPr>
                    </a:p>
                  </a:txBody>
                  <a:tcPr>
                    <a:lnL w="635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noFill/>
                  </a:tcPr>
                </a:tc>
              </a:tr>
              <a:tr h="370840">
                <a:tc vMerge="1">
                  <a:txBody>
                    <a:bodyPr/>
                    <a:lstStyle/>
                    <a:p>
                      <a:pPr algn="ctr"/>
                      <a:endParaRPr lang="en-US" sz="1100" dirty="0">
                        <a:latin typeface="Calibri Light" pitchFamily="34" charset="0"/>
                      </a:endParaRPr>
                    </a:p>
                  </a:txBody>
                  <a:tcPr anchor="ctr">
                    <a:lnR w="12700" cap="flat" cmpd="sng" algn="ctr">
                      <a:solidFill>
                        <a:schemeClr val="accent6"/>
                      </a:solidFill>
                      <a:prstDash val="solid"/>
                      <a:round/>
                      <a:headEnd type="none" w="med" len="med"/>
                      <a:tailEnd type="none" w="med" len="med"/>
                    </a:lnR>
                    <a:solidFill>
                      <a:schemeClr val="accent6"/>
                    </a:solidFill>
                  </a:tcPr>
                </a:tc>
                <a:tc>
                  <a:txBody>
                    <a:bodyPr/>
                    <a:lstStyle/>
                    <a:p>
                      <a:pPr algn="ctr"/>
                      <a:r>
                        <a:rPr lang="en-US" sz="1200" b="1" dirty="0" smtClean="0">
                          <a:solidFill>
                            <a:schemeClr val="accent6"/>
                          </a:solidFill>
                          <a:latin typeface="Helvetica Neue" charset="0"/>
                          <a:ea typeface="Helvetica Neue" charset="0"/>
                          <a:cs typeface="Helvetica Neue" charset="0"/>
                        </a:rPr>
                        <a:t>Trade Finance</a:t>
                      </a:r>
                      <a:endParaRPr lang="en-US" sz="1200" b="1" dirty="0">
                        <a:solidFill>
                          <a:schemeClr val="accent6"/>
                        </a:solidFill>
                        <a:latin typeface="Helvetica Neue" charset="0"/>
                        <a:ea typeface="Helvetica Neue" charset="0"/>
                        <a:cs typeface="Helvetica Neue" charset="0"/>
                      </a:endParaRPr>
                    </a:p>
                  </a:txBody>
                  <a:tcPr anchor="ctr">
                    <a:lnL w="1270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noFill/>
                  </a:tcPr>
                </a:tc>
                <a:tc>
                  <a:txBody>
                    <a:bodyPr/>
                    <a:lstStyle/>
                    <a:p>
                      <a:pPr lvl="0"/>
                      <a:r>
                        <a:rPr lang="en-US" sz="900" b="1" kern="1200" dirty="0" smtClean="0">
                          <a:solidFill>
                            <a:schemeClr val="tx1">
                              <a:lumMod val="65000"/>
                              <a:lumOff val="35000"/>
                            </a:schemeClr>
                          </a:solidFill>
                          <a:latin typeface="Helvetica Neue" charset="0"/>
                          <a:ea typeface="Helvetica Neue" charset="0"/>
                          <a:cs typeface="Helvetica Neue" charset="0"/>
                        </a:rPr>
                        <a:t>Cross-Currency Payment:</a:t>
                      </a:r>
                      <a:r>
                        <a:rPr lang="en-US" sz="900" b="0" kern="1200" dirty="0" smtClean="0">
                          <a:solidFill>
                            <a:schemeClr val="tx1">
                              <a:lumMod val="65000"/>
                              <a:lumOff val="35000"/>
                            </a:schemeClr>
                          </a:solidFill>
                          <a:latin typeface="Helvetica Neue" charset="0"/>
                          <a:ea typeface="Helvetica Neue" charset="0"/>
                          <a:cs typeface="Helvetica Neue" charset="0"/>
                        </a:rPr>
                        <a:t>  Automatically connecting market makers and</a:t>
                      </a:r>
                      <a:r>
                        <a:rPr lang="en-US" sz="900" b="0" kern="1200" baseline="0" dirty="0" smtClean="0">
                          <a:solidFill>
                            <a:schemeClr val="tx1">
                              <a:lumMod val="65000"/>
                              <a:lumOff val="35000"/>
                            </a:schemeClr>
                          </a:solidFill>
                          <a:latin typeface="Helvetica Neue" charset="0"/>
                          <a:ea typeface="Helvetica Neue" charset="0"/>
                          <a:cs typeface="Helvetica Neue" charset="0"/>
                        </a:rPr>
                        <a:t> bypassing intermediaries to </a:t>
                      </a:r>
                      <a:r>
                        <a:rPr lang="en-US" sz="900" dirty="0" smtClean="0">
                          <a:solidFill>
                            <a:schemeClr val="tx1">
                              <a:lumMod val="65000"/>
                              <a:lumOff val="35000"/>
                            </a:schemeClr>
                          </a:solidFill>
                          <a:latin typeface="Helvetica Neue" charset="0"/>
                          <a:ea typeface="Helvetica Neue" charset="0"/>
                          <a:cs typeface="Helvetica Neue" charset="0"/>
                        </a:rPr>
                        <a:t>significantly reduces time taken for cross currency payment from days to seconds.</a:t>
                      </a:r>
                      <a:endParaRPr lang="en-US" sz="900" b="0" kern="1200" dirty="0" smtClean="0">
                        <a:solidFill>
                          <a:schemeClr val="tx1">
                            <a:lumMod val="65000"/>
                            <a:lumOff val="35000"/>
                          </a:schemeClr>
                        </a:solidFill>
                        <a:latin typeface="Helvetica Neue" charset="0"/>
                        <a:ea typeface="Helvetica Neue" charset="0"/>
                        <a:cs typeface="Helvetica Neue" charset="0"/>
                      </a:endParaRPr>
                    </a:p>
                    <a:p>
                      <a:pPr lvl="0"/>
                      <a:endParaRPr lang="en-US" sz="400" b="0" kern="1200" dirty="0" smtClean="0">
                        <a:solidFill>
                          <a:schemeClr val="tx1">
                            <a:lumMod val="65000"/>
                            <a:lumOff val="35000"/>
                          </a:schemeClr>
                        </a:solidFill>
                        <a:latin typeface="Helvetica Neue" charset="0"/>
                        <a:ea typeface="Helvetica Neue" charset="0"/>
                        <a:cs typeface="Helvetica Neue" charset="0"/>
                      </a:endParaRPr>
                    </a:p>
                  </a:txBody>
                  <a:tcPr>
                    <a:lnL w="635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noFill/>
                  </a:tcPr>
                </a:tc>
              </a:tr>
              <a:tr h="370840">
                <a:tc vMerge="1">
                  <a:txBody>
                    <a:bodyPr/>
                    <a:lstStyle/>
                    <a:p>
                      <a:pPr algn="ctr"/>
                      <a:endParaRPr lang="en-US" sz="1600" b="1" dirty="0">
                        <a:solidFill>
                          <a:schemeClr val="bg1"/>
                        </a:solidFill>
                        <a:latin typeface="Georgia" pitchFamily="18" charset="0"/>
                      </a:endParaRPr>
                    </a:p>
                  </a:txBody>
                  <a:tcPr vert="vert270" anchor="ctr">
                    <a:lnR w="12700" cap="flat" cmpd="sng" algn="ctr">
                      <a:solidFill>
                        <a:schemeClr val="accent6"/>
                      </a:solidFill>
                      <a:prstDash val="solid"/>
                      <a:round/>
                      <a:headEnd type="none" w="med" len="med"/>
                      <a:tailEnd type="none" w="med" len="med"/>
                    </a:lnR>
                    <a:solidFill>
                      <a:schemeClr val="accent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accent6"/>
                          </a:solidFill>
                          <a:latin typeface="Helvetica Neue" charset="0"/>
                          <a:ea typeface="Helvetica Neue" charset="0"/>
                          <a:cs typeface="Helvetica Neue" charset="0"/>
                        </a:rPr>
                        <a:t>Card Operation</a:t>
                      </a:r>
                    </a:p>
                    <a:p>
                      <a:pPr algn="ctr"/>
                      <a:endParaRPr lang="en-US" sz="1200" b="1" dirty="0">
                        <a:solidFill>
                          <a:schemeClr val="accent6"/>
                        </a:solidFill>
                        <a:latin typeface="Helvetica Neue" charset="0"/>
                        <a:ea typeface="Helvetica Neue" charset="0"/>
                        <a:cs typeface="Helvetica Neue" charset="0"/>
                      </a:endParaRPr>
                    </a:p>
                  </a:txBody>
                  <a:tcPr anchor="ctr">
                    <a:lnL w="1270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noFill/>
                  </a:tcPr>
                </a:tc>
                <a:tc>
                  <a:txBody>
                    <a:bodyPr/>
                    <a:lstStyle/>
                    <a:p>
                      <a:pPr lvl="0"/>
                      <a:r>
                        <a:rPr lang="en-US" sz="900" b="1" kern="1200" dirty="0" smtClean="0">
                          <a:solidFill>
                            <a:schemeClr val="tx1">
                              <a:lumMod val="65000"/>
                              <a:lumOff val="35000"/>
                            </a:schemeClr>
                          </a:solidFill>
                          <a:latin typeface="Helvetica Neue" charset="0"/>
                          <a:ea typeface="Helvetica Neue" charset="0"/>
                          <a:cs typeface="Helvetica Neue" charset="0"/>
                        </a:rPr>
                        <a:t>KYC:</a:t>
                      </a:r>
                      <a:r>
                        <a:rPr lang="en-US" sz="900" kern="1200" dirty="0" smtClean="0">
                          <a:solidFill>
                            <a:schemeClr val="tx1">
                              <a:lumMod val="65000"/>
                              <a:lumOff val="35000"/>
                            </a:schemeClr>
                          </a:solidFill>
                          <a:latin typeface="Helvetica Neue" charset="0"/>
                          <a:ea typeface="Helvetica Neue" charset="0"/>
                          <a:cs typeface="Helvetica Neue" charset="0"/>
                        </a:rPr>
                        <a:t> Creditor card issuers can record customer credit histories on a shared ledger so that customer information can be easily shared (or sold) between companies.</a:t>
                      </a:r>
                      <a:endParaRPr lang="en-US" sz="900" kern="1200" dirty="0">
                        <a:solidFill>
                          <a:schemeClr val="tx1">
                            <a:lumMod val="65000"/>
                            <a:lumOff val="35000"/>
                          </a:schemeClr>
                        </a:solidFill>
                        <a:latin typeface="Helvetica Neue" charset="0"/>
                        <a:ea typeface="Helvetica Neue" charset="0"/>
                        <a:cs typeface="Helvetica Neue" charset="0"/>
                      </a:endParaRPr>
                    </a:p>
                  </a:txBody>
                  <a:tcPr>
                    <a:lnL w="635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97887920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nvSpPr>
        <p:spPr>
          <a:xfrm>
            <a:off x="1172958" y="2465538"/>
            <a:ext cx="6798083" cy="535002"/>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spAutoFit/>
          </a:bodyPr>
          <a:lstStyle/>
          <a:p>
            <a:pPr algn="ctr" defTabSz="219075">
              <a:lnSpc>
                <a:spcPct val="80000"/>
              </a:lnSpc>
              <a:defRPr sz="1800"/>
            </a:pPr>
            <a:r>
              <a:rPr sz="3750" dirty="0">
                <a:solidFill>
                  <a:srgbClr val="FFFFFF"/>
                </a:solidFill>
                <a:latin typeface="Helvetica Neue"/>
                <a:cs typeface="Helvetica Neue"/>
                <a:sym typeface="Helvetica Neue Light"/>
              </a:rPr>
              <a:t>BLOCKCHAIN</a:t>
            </a:r>
            <a:r>
              <a:rPr sz="3750" b="1" dirty="0">
                <a:solidFill>
                  <a:srgbClr val="FFFFFF"/>
                </a:solidFill>
                <a:latin typeface="Helvetica Neue"/>
                <a:ea typeface="+mj-ea"/>
                <a:cs typeface="Helvetica Neue"/>
                <a:sym typeface="Helvetica Neue"/>
              </a:rPr>
              <a:t> </a:t>
            </a:r>
            <a:r>
              <a:rPr lang="en-US" sz="3750" b="1" dirty="0" smtClean="0">
                <a:solidFill>
                  <a:srgbClr val="F5D328"/>
                </a:solidFill>
                <a:latin typeface="Helvetica Neue"/>
                <a:ea typeface="+mj-ea"/>
                <a:cs typeface="Helvetica Neue"/>
                <a:sym typeface="Helvetica Neue"/>
              </a:rPr>
              <a:t>OPEN SOURCE</a:t>
            </a:r>
            <a:endParaRPr sz="3750" b="1" dirty="0">
              <a:solidFill>
                <a:srgbClr val="F5D328"/>
              </a:solidFill>
              <a:latin typeface="Helvetica Neue"/>
              <a:ea typeface="+mj-ea"/>
              <a:cs typeface="Helvetica Neue"/>
              <a:sym typeface="Helvetica Neue"/>
            </a:endParaRPr>
          </a:p>
        </p:txBody>
      </p:sp>
    </p:spTree>
    <p:extLst>
      <p:ext uri="{BB962C8B-B14F-4D97-AF65-F5344CB8AC3E}">
        <p14:creationId xmlns="" xmlns:p14="http://schemas.microsoft.com/office/powerpoint/2010/main" val="346093440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use cases clarify need for an industrial fabric</a:t>
            </a:r>
            <a:endParaRPr lang="en-US" dirty="0"/>
          </a:p>
        </p:txBody>
      </p:sp>
      <p:sp>
        <p:nvSpPr>
          <p:cNvPr id="3" name="Content Placeholder 2"/>
          <p:cNvSpPr>
            <a:spLocks noGrp="1"/>
          </p:cNvSpPr>
          <p:nvPr>
            <p:ph sz="half" idx="1"/>
          </p:nvPr>
        </p:nvSpPr>
        <p:spPr/>
        <p:txBody>
          <a:bodyPr>
            <a:noAutofit/>
          </a:bodyPr>
          <a:lstStyle/>
          <a:p>
            <a:pPr marL="0" indent="0">
              <a:lnSpc>
                <a:spcPct val="120000"/>
              </a:lnSpc>
              <a:buNone/>
            </a:pPr>
            <a:r>
              <a:rPr lang="en-US" sz="1450" dirty="0" smtClean="0"/>
              <a:t>By working with clients and observing hackathon participants, we have identified important </a:t>
            </a:r>
            <a:r>
              <a:rPr lang="en-US" sz="1450" b="1" dirty="0" smtClean="0"/>
              <a:t>features</a:t>
            </a:r>
            <a:r>
              <a:rPr lang="en-US" sz="1450" dirty="0" smtClean="0"/>
              <a:t> that are missing, and </a:t>
            </a:r>
            <a:r>
              <a:rPr lang="en-US" sz="1450" b="1" dirty="0" smtClean="0"/>
              <a:t>non-functional requirements</a:t>
            </a:r>
            <a:r>
              <a:rPr lang="en-US" sz="1450" dirty="0" smtClean="0"/>
              <a:t> that are deficient, in the existing open source blockchain fabrics for many industrial use cases.</a:t>
            </a:r>
          </a:p>
          <a:p>
            <a:pPr marL="0" indent="0">
              <a:lnSpc>
                <a:spcPct val="120000"/>
              </a:lnSpc>
              <a:buNone/>
            </a:pPr>
            <a:r>
              <a:rPr lang="en-US" sz="1450" dirty="0" smtClean="0"/>
              <a:t>Some of these can be remedied by fixing the existing fabrics (if their communities prioritized them, which often they don’t). Other issues are more fundamental and beg for new approaches.</a:t>
            </a:r>
          </a:p>
        </p:txBody>
      </p:sp>
      <p:sp>
        <p:nvSpPr>
          <p:cNvPr id="6" name="Content Placeholder 5"/>
          <p:cNvSpPr>
            <a:spLocks noGrp="1"/>
          </p:cNvSpPr>
          <p:nvPr>
            <p:ph sz="half" idx="2"/>
          </p:nvPr>
        </p:nvSpPr>
        <p:spPr/>
        <p:txBody>
          <a:bodyPr>
            <a:normAutofit fontScale="77500" lnSpcReduction="20000"/>
          </a:bodyPr>
          <a:lstStyle/>
          <a:p>
            <a:pPr marL="0" indent="0">
              <a:lnSpc>
                <a:spcPct val="120000"/>
              </a:lnSpc>
              <a:buNone/>
            </a:pPr>
            <a:r>
              <a:rPr lang="en-US" b="1" dirty="0" smtClean="0"/>
              <a:t>Examples of use cases and requirements</a:t>
            </a:r>
            <a:r>
              <a:rPr lang="en-US" dirty="0" smtClean="0"/>
              <a:t>:</a:t>
            </a:r>
          </a:p>
          <a:p>
            <a:pPr>
              <a:lnSpc>
                <a:spcPct val="120000"/>
              </a:lnSpc>
            </a:pPr>
            <a:r>
              <a:rPr lang="en-US" dirty="0" smtClean="0"/>
              <a:t>B2B agreements:</a:t>
            </a:r>
          </a:p>
          <a:p>
            <a:pPr lvl="1">
              <a:lnSpc>
                <a:spcPct val="120000"/>
              </a:lnSpc>
            </a:pPr>
            <a:r>
              <a:rPr lang="en-US" dirty="0" smtClean="0"/>
              <a:t>Private transactions</a:t>
            </a:r>
          </a:p>
          <a:p>
            <a:pPr lvl="1">
              <a:lnSpc>
                <a:spcPct val="120000"/>
              </a:lnSpc>
            </a:pPr>
            <a:r>
              <a:rPr lang="en-US" dirty="0" smtClean="0"/>
              <a:t>Private on-chain self-executing logic</a:t>
            </a:r>
          </a:p>
          <a:p>
            <a:pPr lvl="1">
              <a:lnSpc>
                <a:spcPct val="120000"/>
              </a:lnSpc>
            </a:pPr>
            <a:r>
              <a:rPr lang="en-US" dirty="0" smtClean="0"/>
              <a:t>Internal time management</a:t>
            </a:r>
          </a:p>
          <a:p>
            <a:pPr>
              <a:lnSpc>
                <a:spcPct val="120000"/>
              </a:lnSpc>
            </a:pPr>
            <a:r>
              <a:rPr lang="en-US" dirty="0" smtClean="0"/>
              <a:t>Asset depository — post-trade settlement:</a:t>
            </a:r>
          </a:p>
          <a:p>
            <a:pPr lvl="1">
              <a:lnSpc>
                <a:spcPct val="120000"/>
              </a:lnSpc>
            </a:pPr>
            <a:r>
              <a:rPr lang="en-US" dirty="0" smtClean="0"/>
              <a:t>Access control</a:t>
            </a:r>
          </a:p>
          <a:p>
            <a:pPr lvl="1">
              <a:lnSpc>
                <a:spcPct val="120000"/>
              </a:lnSpc>
            </a:pPr>
            <a:r>
              <a:rPr lang="en-US" dirty="0" smtClean="0"/>
              <a:t>Lower latency (higher capacity) than current public fabrics</a:t>
            </a:r>
          </a:p>
          <a:p>
            <a:pPr lvl="1">
              <a:lnSpc>
                <a:spcPct val="120000"/>
              </a:lnSpc>
            </a:pPr>
            <a:r>
              <a:rPr lang="en-US" dirty="0" smtClean="0"/>
              <a:t>Content state management (balance obfuscation + auditability)</a:t>
            </a:r>
          </a:p>
        </p:txBody>
      </p:sp>
    </p:spTree>
    <p:extLst>
      <p:ext uri="{BB962C8B-B14F-4D97-AF65-F5344CB8AC3E}">
        <p14:creationId xmlns="" xmlns:p14="http://schemas.microsoft.com/office/powerpoint/2010/main" val="932896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we do about it?</a:t>
            </a:r>
            <a:endParaRPr lang="en-US" dirty="0"/>
          </a:p>
        </p:txBody>
      </p:sp>
      <p:sp>
        <p:nvSpPr>
          <p:cNvPr id="5" name="Content Placeholder 4"/>
          <p:cNvSpPr>
            <a:spLocks noGrp="1"/>
          </p:cNvSpPr>
          <p:nvPr>
            <p:ph idx="1"/>
          </p:nvPr>
        </p:nvSpPr>
        <p:spPr/>
        <p:txBody>
          <a:bodyPr/>
          <a:lstStyle/>
          <a:p>
            <a:pPr marL="0" indent="0">
              <a:buNone/>
            </a:pPr>
            <a:r>
              <a:rPr lang="en-US" dirty="0"/>
              <a:t>As has been done with Java, Linux, Open Stack, Node and Spark, industry can </a:t>
            </a:r>
            <a:r>
              <a:rPr lang="en-US" dirty="0" smtClean="0"/>
              <a:t>advance </a:t>
            </a:r>
            <a:r>
              <a:rPr lang="en-US" dirty="0"/>
              <a:t>open blockchain technology and focus it on the requirements of industrial use cases by working together through an open source foundation. </a:t>
            </a:r>
          </a:p>
        </p:txBody>
      </p:sp>
      <p:pic>
        <p:nvPicPr>
          <p:cNvPr id="6148" name="Picture 4" descr="ttps://upload.wikimedia.org/wikipedia/commons/thumb/4/4e/Open_Source_Initiative_keyhole.svg/306px-Open_S"/>
          <p:cNvPicPr>
            <a:picLocks noChangeAspect="1" noChangeArrowheads="1"/>
          </p:cNvPicPr>
          <p:nvPr/>
        </p:nvPicPr>
        <p:blipFill>
          <a:blip r:embed="rId2" cstate="screen">
            <a:extLst>
              <a:ext uri="{28A0092B-C50C-407E-A947-70E740481C1C}">
                <a14:useLocalDpi xmlns="" xmlns:a14="http://schemas.microsoft.com/office/drawing/2010/main"/>
              </a:ext>
            </a:extLst>
          </a:blip>
          <a:srcRect/>
          <a:stretch>
            <a:fillRect/>
          </a:stretch>
        </p:blipFill>
        <p:spPr bwMode="auto">
          <a:xfrm>
            <a:off x="6051176" y="2436701"/>
            <a:ext cx="1713380" cy="16573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020407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an industrial open source community</a:t>
            </a:r>
            <a:endParaRPr lang="en-US" dirty="0"/>
          </a:p>
        </p:txBody>
      </p:sp>
      <p:sp>
        <p:nvSpPr>
          <p:cNvPr id="3" name="Content Placeholder 2"/>
          <p:cNvSpPr>
            <a:spLocks noGrp="1"/>
          </p:cNvSpPr>
          <p:nvPr>
            <p:ph idx="1"/>
          </p:nvPr>
        </p:nvSpPr>
        <p:spPr/>
        <p:txBody>
          <a:bodyPr>
            <a:normAutofit/>
          </a:bodyPr>
          <a:lstStyle/>
          <a:p>
            <a:r>
              <a:rPr lang="en-US" dirty="0" smtClean="0"/>
              <a:t>Define an enterprise grade blockchain specification</a:t>
            </a:r>
          </a:p>
          <a:p>
            <a:r>
              <a:rPr lang="en-US" dirty="0" smtClean="0"/>
              <a:t>Throw the full support of IBM and a growing team of industry leaders behind a blockchain standard that we can make real for business</a:t>
            </a:r>
          </a:p>
          <a:p>
            <a:r>
              <a:rPr lang="en-US" dirty="0" smtClean="0"/>
              <a:t>Ensure that the blockchain that industry supports is:</a:t>
            </a:r>
          </a:p>
          <a:p>
            <a:pPr lvl="1"/>
            <a:r>
              <a:rPr lang="en-US" dirty="0"/>
              <a:t>o</a:t>
            </a:r>
            <a:r>
              <a:rPr lang="en-US" dirty="0" smtClean="0"/>
              <a:t>pen source (Apache license preferred)</a:t>
            </a:r>
          </a:p>
          <a:p>
            <a:pPr lvl="1"/>
            <a:r>
              <a:rPr lang="en-US" dirty="0" smtClean="0"/>
              <a:t>focuses on the needs of industry</a:t>
            </a:r>
          </a:p>
          <a:p>
            <a:pPr lvl="1"/>
            <a:r>
              <a:rPr lang="en-US" dirty="0" smtClean="0"/>
              <a:t>easy to embrace, support and use</a:t>
            </a:r>
          </a:p>
        </p:txBody>
      </p:sp>
    </p:spTree>
    <p:extLst>
      <p:ext uri="{BB962C8B-B14F-4D97-AF65-F5344CB8AC3E}">
        <p14:creationId xmlns="" xmlns:p14="http://schemas.microsoft.com/office/powerpoint/2010/main" val="2059132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1A7F9"/>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Essential properties </a:t>
            </a:r>
            <a:r>
              <a:rPr lang="en-US" dirty="0">
                <a:solidFill>
                  <a:schemeClr val="bg1"/>
                </a:solidFill>
              </a:rPr>
              <a:t>of an industrial blockchain</a:t>
            </a:r>
          </a:p>
        </p:txBody>
      </p:sp>
      <p:grpSp>
        <p:nvGrpSpPr>
          <p:cNvPr id="6" name="Group 5"/>
          <p:cNvGrpSpPr/>
          <p:nvPr/>
        </p:nvGrpSpPr>
        <p:grpSpPr>
          <a:xfrm>
            <a:off x="3700111" y="3195618"/>
            <a:ext cx="1645464" cy="1441858"/>
            <a:chOff x="1082647" y="3195618"/>
            <a:chExt cx="1645464" cy="1441858"/>
          </a:xfrm>
        </p:grpSpPr>
        <p:sp>
          <p:nvSpPr>
            <p:cNvPr id="427" name="Shape 427"/>
            <p:cNvSpPr/>
            <p:nvPr/>
          </p:nvSpPr>
          <p:spPr>
            <a:xfrm>
              <a:off x="1082647" y="4268144"/>
              <a:ext cx="1645464" cy="3693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R="20835" algn="ctr" defTabSz="466713">
                <a:spcBef>
                  <a:spcPts val="938"/>
                </a:spcBef>
                <a:defRPr sz="1800"/>
              </a:pPr>
              <a:r>
                <a:rPr sz="1200" b="1" kern="0" spc="-24" dirty="0">
                  <a:solidFill>
                    <a:srgbClr val="FFFFFF"/>
                  </a:solidFill>
                  <a:uFill>
                    <a:solidFill>
                      <a:srgbClr val="424242"/>
                    </a:solidFill>
                  </a:uFill>
                  <a:latin typeface="Helvetica Neue"/>
                  <a:ea typeface="Helvetica Neue"/>
                  <a:cs typeface="Helvetica Neue"/>
                  <a:sym typeface="Helvetica Neue"/>
                </a:rPr>
                <a:t>Confidential</a:t>
              </a:r>
              <a:r>
                <a:rPr sz="1200" kern="0" spc="-24" dirty="0">
                  <a:solidFill>
                    <a:srgbClr val="FFFFFF"/>
                  </a:solidFill>
                  <a:uFill>
                    <a:solidFill>
                      <a:srgbClr val="424242"/>
                    </a:solidFill>
                  </a:uFill>
                  <a:latin typeface="Helvetica Neue"/>
                  <a:ea typeface="Helvetica Neue"/>
                  <a:cs typeface="Helvetica Neue"/>
                  <a:sym typeface="Helvetica Neue"/>
                </a:rPr>
                <a:t/>
              </a:r>
              <a:br>
                <a:rPr sz="1200" kern="0" spc="-24" dirty="0">
                  <a:solidFill>
                    <a:srgbClr val="FFFFFF"/>
                  </a:solidFill>
                  <a:uFill>
                    <a:solidFill>
                      <a:srgbClr val="424242"/>
                    </a:solidFill>
                  </a:uFill>
                  <a:latin typeface="Helvetica Neue"/>
                  <a:ea typeface="Helvetica Neue"/>
                  <a:cs typeface="Helvetica Neue"/>
                  <a:sym typeface="Helvetica Neue"/>
                </a:rPr>
              </a:br>
              <a:r>
                <a:rPr sz="1200" kern="0" spc="-24" dirty="0">
                  <a:solidFill>
                    <a:srgbClr val="FFFFFF"/>
                  </a:solidFill>
                  <a:uFill>
                    <a:solidFill>
                      <a:srgbClr val="424242"/>
                    </a:solidFill>
                  </a:uFill>
                  <a:latin typeface="Helvetica Neue"/>
                  <a:ea typeface="Helvetica Neue"/>
                  <a:cs typeface="Helvetica Neue"/>
                  <a:sym typeface="Helvetica Neue"/>
                </a:rPr>
                <a:t> </a:t>
              </a:r>
              <a:r>
                <a:rPr lang="en-US" sz="1200" kern="0" spc="-24" dirty="0" smtClean="0">
                  <a:solidFill>
                    <a:srgbClr val="FFFFFF"/>
                  </a:solidFill>
                  <a:uFill>
                    <a:solidFill>
                      <a:srgbClr val="424242"/>
                    </a:solidFill>
                  </a:uFill>
                  <a:latin typeface="Helvetica Neue"/>
                  <a:ea typeface="Helvetica Neue"/>
                  <a:cs typeface="Helvetica Neue"/>
                  <a:sym typeface="Helvetica Neue"/>
                </a:rPr>
                <a:t>permission control</a:t>
              </a:r>
              <a:endParaRPr sz="1200" kern="0" spc="-24" dirty="0">
                <a:solidFill>
                  <a:srgbClr val="FFFFFF"/>
                </a:solidFill>
                <a:uFill>
                  <a:solidFill>
                    <a:srgbClr val="424242"/>
                  </a:solidFill>
                </a:uFill>
                <a:latin typeface="Helvetica Neue"/>
                <a:ea typeface="Helvetica Neue"/>
                <a:cs typeface="Helvetica Neue"/>
                <a:sym typeface="Helvetica Neue"/>
              </a:endParaRPr>
            </a:p>
          </p:txBody>
        </p:sp>
        <p:pic>
          <p:nvPicPr>
            <p:cNvPr id="432" name="pasted-image.pdf"/>
            <p:cNvPicPr/>
            <p:nvPr/>
          </p:nvPicPr>
          <p:blipFill>
            <a:blip r:embed="rId2" cstate="screen">
              <a:alphaModFix amt="50000"/>
              <a:extLst>
                <a:ext uri="{28A0092B-C50C-407E-A947-70E740481C1C}">
                  <a14:useLocalDpi xmlns="" xmlns:a14="http://schemas.microsoft.com/office/drawing/2010/main"/>
                </a:ext>
              </a:extLst>
            </a:blip>
            <a:stretch>
              <a:fillRect/>
            </a:stretch>
          </p:blipFill>
          <p:spPr>
            <a:xfrm>
              <a:off x="1619629" y="3195618"/>
              <a:ext cx="571500" cy="571500"/>
            </a:xfrm>
            <a:prstGeom prst="rect">
              <a:avLst/>
            </a:prstGeom>
            <a:ln w="12700">
              <a:miter lim="400000"/>
            </a:ln>
          </p:spPr>
        </p:pic>
      </p:grpSp>
      <p:grpSp>
        <p:nvGrpSpPr>
          <p:cNvPr id="5" name="Group 4"/>
          <p:cNvGrpSpPr/>
          <p:nvPr/>
        </p:nvGrpSpPr>
        <p:grpSpPr>
          <a:xfrm>
            <a:off x="6064663" y="1146255"/>
            <a:ext cx="2102232" cy="1398996"/>
            <a:chOff x="6064663" y="1146255"/>
            <a:chExt cx="2102232" cy="1398996"/>
          </a:xfrm>
        </p:grpSpPr>
        <p:sp>
          <p:nvSpPr>
            <p:cNvPr id="425" name="Shape 425"/>
            <p:cNvSpPr/>
            <p:nvPr/>
          </p:nvSpPr>
          <p:spPr>
            <a:xfrm>
              <a:off x="6064663" y="2175919"/>
              <a:ext cx="2102232" cy="3693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R="20835" algn="ctr" defTabSz="466713">
                <a:spcBef>
                  <a:spcPts val="938"/>
                </a:spcBef>
                <a:defRPr sz="1800"/>
              </a:pPr>
              <a:r>
                <a:rPr sz="1200" b="1" kern="0" spc="-24" dirty="0">
                  <a:solidFill>
                    <a:srgbClr val="FFFFFF"/>
                  </a:solidFill>
                  <a:uFill>
                    <a:solidFill>
                      <a:srgbClr val="424242"/>
                    </a:solidFill>
                  </a:uFill>
                  <a:latin typeface="Helvetica Neue"/>
                  <a:ea typeface="Helvetica Neue"/>
                  <a:cs typeface="Helvetica Neue"/>
                  <a:sym typeface="Helvetica Neue"/>
                </a:rPr>
                <a:t>Private</a:t>
              </a:r>
              <a:r>
                <a:rPr sz="1200" kern="0" spc="-24" dirty="0">
                  <a:solidFill>
                    <a:srgbClr val="FFFFFF"/>
                  </a:solidFill>
                  <a:uFill>
                    <a:solidFill>
                      <a:srgbClr val="424242"/>
                    </a:solidFill>
                  </a:uFill>
                  <a:latin typeface="Helvetica Neue"/>
                  <a:ea typeface="Helvetica Neue"/>
                  <a:cs typeface="Helvetica Neue"/>
                  <a:sym typeface="Helvetica Neue"/>
                </a:rPr>
                <a:t> </a:t>
              </a:r>
              <a:br>
                <a:rPr sz="1200" kern="0" spc="-24" dirty="0">
                  <a:solidFill>
                    <a:srgbClr val="FFFFFF"/>
                  </a:solidFill>
                  <a:uFill>
                    <a:solidFill>
                      <a:srgbClr val="424242"/>
                    </a:solidFill>
                  </a:uFill>
                  <a:latin typeface="Helvetica Neue"/>
                  <a:ea typeface="Helvetica Neue"/>
                  <a:cs typeface="Helvetica Neue"/>
                  <a:sym typeface="Helvetica Neue"/>
                </a:rPr>
              </a:br>
              <a:r>
                <a:rPr lang="en-US" sz="1200" kern="0" spc="-24" dirty="0" smtClean="0">
                  <a:solidFill>
                    <a:srgbClr val="FFFFFF"/>
                  </a:solidFill>
                  <a:uFill>
                    <a:solidFill>
                      <a:srgbClr val="424242"/>
                    </a:solidFill>
                  </a:uFill>
                  <a:latin typeface="Helvetica Neue"/>
                  <a:ea typeface="Helvetica Neue"/>
                  <a:cs typeface="Helvetica Neue"/>
                  <a:sym typeface="Helvetica Neue"/>
                </a:rPr>
                <a:t>u</a:t>
              </a:r>
              <a:r>
                <a:rPr sz="1200" kern="0" spc="-24" dirty="0" smtClean="0">
                  <a:solidFill>
                    <a:srgbClr val="FFFFFF"/>
                  </a:solidFill>
                  <a:uFill>
                    <a:solidFill>
                      <a:srgbClr val="424242"/>
                    </a:solidFill>
                  </a:uFill>
                  <a:latin typeface="Helvetica Neue"/>
                  <a:ea typeface="Helvetica Neue"/>
                  <a:cs typeface="Helvetica Neue"/>
                  <a:sym typeface="Helvetica Neue"/>
                </a:rPr>
                <a:t>n-linkable </a:t>
              </a:r>
              <a:r>
                <a:rPr lang="en-US" sz="1200" kern="0" spc="-24" dirty="0" smtClean="0">
                  <a:solidFill>
                    <a:srgbClr val="FFFFFF"/>
                  </a:solidFill>
                  <a:uFill>
                    <a:solidFill>
                      <a:srgbClr val="424242"/>
                    </a:solidFill>
                  </a:uFill>
                  <a:latin typeface="Helvetica Neue"/>
                  <a:ea typeface="Helvetica Neue"/>
                  <a:cs typeface="Helvetica Neue"/>
                  <a:sym typeface="Helvetica Neue"/>
                </a:rPr>
                <a:t>identity</a:t>
              </a:r>
              <a:endParaRPr sz="1200" kern="0" spc="-24" dirty="0">
                <a:solidFill>
                  <a:srgbClr val="FFFFFF"/>
                </a:solidFill>
                <a:uFill>
                  <a:solidFill>
                    <a:srgbClr val="424242"/>
                  </a:solidFill>
                </a:uFill>
                <a:latin typeface="Helvetica Neue"/>
                <a:ea typeface="Helvetica Neue"/>
                <a:cs typeface="Helvetica Neue"/>
                <a:sym typeface="Helvetica Neue"/>
              </a:endParaRPr>
            </a:p>
          </p:txBody>
        </p:sp>
        <p:pic>
          <p:nvPicPr>
            <p:cNvPr id="433" name="pasted-image.pdf"/>
            <p:cNvPicPr/>
            <p:nvPr/>
          </p:nvPicPr>
          <p:blipFill>
            <a:blip r:embed="rId3" cstate="screen">
              <a:alphaModFix amt="50000"/>
              <a:extLst>
                <a:ext uri="{28A0092B-C50C-407E-A947-70E740481C1C}">
                  <a14:useLocalDpi xmlns="" xmlns:a14="http://schemas.microsoft.com/office/drawing/2010/main"/>
                </a:ext>
              </a:extLst>
            </a:blip>
            <a:stretch>
              <a:fillRect/>
            </a:stretch>
          </p:blipFill>
          <p:spPr>
            <a:xfrm>
              <a:off x="6925279" y="1146255"/>
              <a:ext cx="381000" cy="571500"/>
            </a:xfrm>
            <a:prstGeom prst="rect">
              <a:avLst/>
            </a:prstGeom>
            <a:ln w="12700">
              <a:miter lim="400000"/>
            </a:ln>
          </p:spPr>
        </p:pic>
      </p:grpSp>
      <p:grpSp>
        <p:nvGrpSpPr>
          <p:cNvPr id="3" name="Group 2"/>
          <p:cNvGrpSpPr/>
          <p:nvPr/>
        </p:nvGrpSpPr>
        <p:grpSpPr>
          <a:xfrm>
            <a:off x="949990" y="1146255"/>
            <a:ext cx="1910779" cy="1398996"/>
            <a:chOff x="949990" y="1146255"/>
            <a:chExt cx="1910779" cy="1398996"/>
          </a:xfrm>
        </p:grpSpPr>
        <p:sp>
          <p:nvSpPr>
            <p:cNvPr id="421" name="Shape 421"/>
            <p:cNvSpPr/>
            <p:nvPr/>
          </p:nvSpPr>
          <p:spPr>
            <a:xfrm>
              <a:off x="949990" y="2175919"/>
              <a:ext cx="1910779" cy="3693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marR="20835" algn="ctr" defTabSz="466713">
                <a:spcBef>
                  <a:spcPts val="938"/>
                </a:spcBef>
                <a:defRPr sz="1800"/>
              </a:pPr>
              <a:r>
                <a:rPr sz="1200" b="1" kern="0" spc="-24">
                  <a:solidFill>
                    <a:srgbClr val="FFFFFF"/>
                  </a:solidFill>
                  <a:uFill>
                    <a:solidFill>
                      <a:srgbClr val="424242"/>
                    </a:solidFill>
                  </a:uFill>
                  <a:latin typeface="Helvetica Neue"/>
                  <a:ea typeface="Helvetica Neue"/>
                  <a:cs typeface="Helvetica Neue"/>
                  <a:sym typeface="Helvetica Neue"/>
                </a:rPr>
                <a:t>Shared</a:t>
              </a:r>
              <a:r>
                <a:rPr sz="1200" kern="0" spc="-24">
                  <a:solidFill>
                    <a:srgbClr val="FFFFFF"/>
                  </a:solidFill>
                  <a:uFill>
                    <a:solidFill>
                      <a:srgbClr val="424242"/>
                    </a:solidFill>
                  </a:uFill>
                  <a:latin typeface="Helvetica Neue"/>
                  <a:ea typeface="Helvetica Neue"/>
                  <a:cs typeface="Helvetica Neue"/>
                  <a:sym typeface="Helvetica Neue"/>
                </a:rPr>
                <a:t> </a:t>
              </a:r>
              <a:br>
                <a:rPr sz="1200" kern="0" spc="-24">
                  <a:solidFill>
                    <a:srgbClr val="FFFFFF"/>
                  </a:solidFill>
                  <a:uFill>
                    <a:solidFill>
                      <a:srgbClr val="424242"/>
                    </a:solidFill>
                  </a:uFill>
                  <a:latin typeface="Helvetica Neue"/>
                  <a:ea typeface="Helvetica Neue"/>
                  <a:cs typeface="Helvetica Neue"/>
                  <a:sym typeface="Helvetica Neue"/>
                </a:rPr>
              </a:br>
              <a:r>
                <a:rPr sz="1200" kern="0" spc="-24">
                  <a:solidFill>
                    <a:srgbClr val="FFFFFF"/>
                  </a:solidFill>
                  <a:uFill>
                    <a:solidFill>
                      <a:srgbClr val="424242"/>
                    </a:solidFill>
                  </a:uFill>
                  <a:latin typeface="Helvetica Neue"/>
                  <a:ea typeface="Helvetica Neue"/>
                  <a:cs typeface="Helvetica Neue"/>
                  <a:sym typeface="Helvetica Neue"/>
                </a:rPr>
                <a:t>single source of truth (ledger)</a:t>
              </a:r>
            </a:p>
          </p:txBody>
        </p:sp>
        <p:pic>
          <p:nvPicPr>
            <p:cNvPr id="434" name="pasted-image.pdf"/>
            <p:cNvPicPr/>
            <p:nvPr/>
          </p:nvPicPr>
          <p:blipFill>
            <a:blip r:embed="rId4" cstate="screen">
              <a:alphaModFix amt="50000"/>
              <a:extLst>
                <a:ext uri="{28A0092B-C50C-407E-A947-70E740481C1C}">
                  <a14:useLocalDpi xmlns="" xmlns:a14="http://schemas.microsoft.com/office/drawing/2010/main"/>
                </a:ext>
              </a:extLst>
            </a:blip>
            <a:stretch>
              <a:fillRect/>
            </a:stretch>
          </p:blipFill>
          <p:spPr>
            <a:xfrm>
              <a:off x="1714879" y="1146255"/>
              <a:ext cx="381000" cy="571500"/>
            </a:xfrm>
            <a:prstGeom prst="rect">
              <a:avLst/>
            </a:prstGeom>
            <a:ln w="12700">
              <a:miter lim="400000"/>
            </a:ln>
          </p:spPr>
        </p:pic>
      </p:grpSp>
      <p:grpSp>
        <p:nvGrpSpPr>
          <p:cNvPr id="2" name="Group 1"/>
          <p:cNvGrpSpPr/>
          <p:nvPr/>
        </p:nvGrpSpPr>
        <p:grpSpPr>
          <a:xfrm>
            <a:off x="3758820" y="1146255"/>
            <a:ext cx="1528047" cy="1398996"/>
            <a:chOff x="3707511" y="1146255"/>
            <a:chExt cx="1528047" cy="1398996"/>
          </a:xfrm>
        </p:grpSpPr>
        <p:sp>
          <p:nvSpPr>
            <p:cNvPr id="424" name="Shape 424"/>
            <p:cNvSpPr/>
            <p:nvPr/>
          </p:nvSpPr>
          <p:spPr>
            <a:xfrm>
              <a:off x="3707511" y="2175919"/>
              <a:ext cx="1528047" cy="3693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R="20835" algn="ctr" defTabSz="466713">
                <a:spcBef>
                  <a:spcPts val="938"/>
                </a:spcBef>
                <a:defRPr sz="1800"/>
              </a:pPr>
              <a:r>
                <a:rPr sz="1200" b="1" kern="0" spc="-24" dirty="0">
                  <a:solidFill>
                    <a:srgbClr val="FFFFFF"/>
                  </a:solidFill>
                  <a:uFill>
                    <a:solidFill>
                      <a:srgbClr val="424242"/>
                    </a:solidFill>
                  </a:uFill>
                  <a:latin typeface="Helvetica Neue"/>
                  <a:ea typeface="Helvetica Neue"/>
                  <a:cs typeface="Helvetica Neue"/>
                  <a:sym typeface="Helvetica Neue"/>
                </a:rPr>
                <a:t>Secure</a:t>
              </a:r>
              <a:r>
                <a:rPr sz="1200" kern="0" spc="-24" dirty="0">
                  <a:solidFill>
                    <a:srgbClr val="FFFFFF"/>
                  </a:solidFill>
                  <a:uFill>
                    <a:solidFill>
                      <a:srgbClr val="424242"/>
                    </a:solidFill>
                  </a:uFill>
                  <a:latin typeface="Helvetica Neue"/>
                  <a:ea typeface="Helvetica Neue"/>
                  <a:cs typeface="Helvetica Neue"/>
                  <a:sym typeface="Helvetica Neue"/>
                </a:rPr>
                <a:t/>
              </a:r>
              <a:br>
                <a:rPr sz="1200" kern="0" spc="-24" dirty="0">
                  <a:solidFill>
                    <a:srgbClr val="FFFFFF"/>
                  </a:solidFill>
                  <a:uFill>
                    <a:solidFill>
                      <a:srgbClr val="424242"/>
                    </a:solidFill>
                  </a:uFill>
                  <a:latin typeface="Helvetica Neue"/>
                  <a:ea typeface="Helvetica Neue"/>
                  <a:cs typeface="Helvetica Neue"/>
                  <a:sym typeface="Helvetica Neue"/>
                </a:rPr>
              </a:br>
              <a:r>
                <a:rPr sz="1200" kern="0" spc="-24" dirty="0" smtClean="0">
                  <a:solidFill>
                    <a:srgbClr val="FFFFFF"/>
                  </a:solidFill>
                  <a:uFill>
                    <a:solidFill>
                      <a:srgbClr val="424242"/>
                    </a:solidFill>
                  </a:uFill>
                  <a:latin typeface="Helvetica Neue"/>
                  <a:ea typeface="Helvetica Neue"/>
                  <a:cs typeface="Helvetica Neue"/>
                  <a:sym typeface="Helvetica Neue"/>
                </a:rPr>
                <a:t>tamper proof</a:t>
              </a:r>
              <a:endParaRPr sz="1200" kern="0" spc="-24" dirty="0">
                <a:solidFill>
                  <a:srgbClr val="FFFFFF"/>
                </a:solidFill>
                <a:uFill>
                  <a:solidFill>
                    <a:srgbClr val="424242"/>
                  </a:solidFill>
                </a:uFill>
                <a:latin typeface="Helvetica Neue"/>
                <a:ea typeface="Helvetica Neue"/>
                <a:cs typeface="Helvetica Neue"/>
                <a:sym typeface="Helvetica Neue"/>
              </a:endParaRPr>
            </a:p>
          </p:txBody>
        </p:sp>
        <p:pic>
          <p:nvPicPr>
            <p:cNvPr id="435" name="pasted-image.pdf"/>
            <p:cNvPicPr/>
            <p:nvPr/>
          </p:nvPicPr>
          <p:blipFill>
            <a:blip r:embed="rId5" cstate="screen">
              <a:alphaModFix amt="50000"/>
              <a:extLst>
                <a:ext uri="{28A0092B-C50C-407E-A947-70E740481C1C}">
                  <a14:useLocalDpi xmlns="" xmlns:a14="http://schemas.microsoft.com/office/drawing/2010/main"/>
                </a:ext>
              </a:extLst>
            </a:blip>
            <a:stretch>
              <a:fillRect/>
            </a:stretch>
          </p:blipFill>
          <p:spPr>
            <a:xfrm>
              <a:off x="4261984" y="1146255"/>
              <a:ext cx="419100" cy="571500"/>
            </a:xfrm>
            <a:prstGeom prst="rect">
              <a:avLst/>
            </a:prstGeom>
            <a:ln w="12700">
              <a:miter lim="400000"/>
            </a:ln>
          </p:spPr>
        </p:pic>
      </p:grpSp>
      <p:grpSp>
        <p:nvGrpSpPr>
          <p:cNvPr id="8" name="Group 7"/>
          <p:cNvGrpSpPr/>
          <p:nvPr/>
        </p:nvGrpSpPr>
        <p:grpSpPr>
          <a:xfrm>
            <a:off x="6217454" y="3233718"/>
            <a:ext cx="1796650" cy="1403758"/>
            <a:chOff x="6248838" y="3233718"/>
            <a:chExt cx="1796650" cy="1403758"/>
          </a:xfrm>
        </p:grpSpPr>
        <p:sp>
          <p:nvSpPr>
            <p:cNvPr id="430" name="Shape 430"/>
            <p:cNvSpPr/>
            <p:nvPr/>
          </p:nvSpPr>
          <p:spPr>
            <a:xfrm>
              <a:off x="6248838" y="4268144"/>
              <a:ext cx="1796650"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R="20835" algn="ctr" defTabSz="466713">
                <a:spcBef>
                  <a:spcPts val="938"/>
                </a:spcBef>
                <a:defRPr sz="1800"/>
              </a:pPr>
              <a:r>
                <a:rPr sz="1200" b="1" kern="0" spc="-24" smtClean="0">
                  <a:solidFill>
                    <a:srgbClr val="FFFFFF"/>
                  </a:solidFill>
                  <a:uFill>
                    <a:solidFill>
                      <a:srgbClr val="424242"/>
                    </a:solidFill>
                  </a:uFill>
                  <a:latin typeface="Helvetica Neue"/>
                  <a:ea typeface="Helvetica Neue"/>
                  <a:cs typeface="Helvetica Neue"/>
                  <a:sym typeface="Helvetica Neue"/>
                </a:rPr>
                <a:t>Audit-able </a:t>
              </a:r>
              <a:r>
                <a:rPr sz="1200" kern="0" spc="-24" smtClean="0">
                  <a:solidFill>
                    <a:srgbClr val="FFFFFF"/>
                  </a:solidFill>
                  <a:uFill>
                    <a:solidFill>
                      <a:srgbClr val="424242"/>
                    </a:solidFill>
                  </a:uFill>
                  <a:latin typeface="Helvetica Neue"/>
                  <a:ea typeface="Helvetica Neue"/>
                  <a:cs typeface="Helvetica Neue"/>
                  <a:sym typeface="Helvetica Neue"/>
                </a:rPr>
                <a:t/>
              </a:r>
              <a:br>
                <a:rPr sz="1200" kern="0" spc="-24" smtClean="0">
                  <a:solidFill>
                    <a:srgbClr val="FFFFFF"/>
                  </a:solidFill>
                  <a:uFill>
                    <a:solidFill>
                      <a:srgbClr val="424242"/>
                    </a:solidFill>
                  </a:uFill>
                  <a:latin typeface="Helvetica Neue"/>
                  <a:ea typeface="Helvetica Neue"/>
                  <a:cs typeface="Helvetica Neue"/>
                  <a:sym typeface="Helvetica Neue"/>
                </a:rPr>
              </a:br>
              <a:r>
                <a:rPr lang="en-US" sz="1200" kern="0" spc="-24" smtClean="0">
                  <a:solidFill>
                    <a:srgbClr val="FFFFFF"/>
                  </a:solidFill>
                  <a:uFill>
                    <a:solidFill>
                      <a:srgbClr val="424242"/>
                    </a:solidFill>
                  </a:uFill>
                  <a:latin typeface="Helvetica Neue"/>
                  <a:ea typeface="Helvetica Neue"/>
                  <a:cs typeface="Helvetica Neue"/>
                  <a:sym typeface="Helvetica Neue"/>
                </a:rPr>
                <a:t>prove identity &amp; ownership</a:t>
              </a:r>
              <a:endParaRPr sz="1200" kern="0" spc="-24" dirty="0">
                <a:solidFill>
                  <a:srgbClr val="FFFFFF"/>
                </a:solidFill>
                <a:uFill>
                  <a:solidFill>
                    <a:srgbClr val="424242"/>
                  </a:solidFill>
                </a:uFill>
                <a:latin typeface="Helvetica Neue"/>
                <a:ea typeface="Helvetica Neue"/>
                <a:cs typeface="Helvetica Neue"/>
                <a:sym typeface="Helvetica Neue"/>
              </a:endParaRPr>
            </a:p>
          </p:txBody>
        </p:sp>
        <p:pic>
          <p:nvPicPr>
            <p:cNvPr id="436" name="pasted-image.pdf"/>
            <p:cNvPicPr/>
            <p:nvPr/>
          </p:nvPicPr>
          <p:blipFill>
            <a:blip r:embed="rId6" cstate="screen">
              <a:alphaModFix amt="50000"/>
              <a:extLst>
                <a:ext uri="{28A0092B-C50C-407E-A947-70E740481C1C}">
                  <a14:useLocalDpi xmlns="" xmlns:a14="http://schemas.microsoft.com/office/drawing/2010/main"/>
                </a:ext>
              </a:extLst>
            </a:blip>
            <a:stretch>
              <a:fillRect/>
            </a:stretch>
          </p:blipFill>
          <p:spPr>
            <a:xfrm>
              <a:off x="6867083" y="3233718"/>
              <a:ext cx="495300" cy="495300"/>
            </a:xfrm>
            <a:prstGeom prst="rect">
              <a:avLst/>
            </a:prstGeom>
            <a:ln w="12700">
              <a:miter lim="400000"/>
            </a:ln>
          </p:spPr>
        </p:pic>
      </p:grpSp>
      <p:grpSp>
        <p:nvGrpSpPr>
          <p:cNvPr id="7" name="Group 6"/>
          <p:cNvGrpSpPr/>
          <p:nvPr/>
        </p:nvGrpSpPr>
        <p:grpSpPr>
          <a:xfrm>
            <a:off x="1141356" y="3195624"/>
            <a:ext cx="1528046" cy="1441852"/>
            <a:chOff x="3818948" y="3195624"/>
            <a:chExt cx="1528046" cy="1441852"/>
          </a:xfrm>
        </p:grpSpPr>
        <p:sp>
          <p:nvSpPr>
            <p:cNvPr id="431" name="Shape 431"/>
            <p:cNvSpPr/>
            <p:nvPr/>
          </p:nvSpPr>
          <p:spPr>
            <a:xfrm>
              <a:off x="3818948" y="4268144"/>
              <a:ext cx="1528046" cy="36933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R="20835" algn="ctr" defTabSz="466713">
                <a:spcBef>
                  <a:spcPts val="938"/>
                </a:spcBef>
                <a:defRPr sz="1800"/>
              </a:pPr>
              <a:r>
                <a:rPr lang="en-US" sz="1200" b="1" kern="0" spc="-24" dirty="0" smtClean="0">
                  <a:solidFill>
                    <a:srgbClr val="FFFFFF"/>
                  </a:solidFill>
                  <a:uFill>
                    <a:solidFill>
                      <a:srgbClr val="424242"/>
                    </a:solidFill>
                  </a:uFill>
                  <a:latin typeface="Helvetica Neue"/>
                  <a:ea typeface="Helvetica Neue"/>
                  <a:cs typeface="Helvetica Neue"/>
                  <a:sym typeface="Helvetica Neue"/>
                </a:rPr>
                <a:t>Scalable</a:t>
              </a:r>
              <a:r>
                <a:rPr sz="1200" kern="0" spc="-24" dirty="0">
                  <a:solidFill>
                    <a:srgbClr val="FFFFFF"/>
                  </a:solidFill>
                  <a:uFill>
                    <a:solidFill>
                      <a:srgbClr val="424242"/>
                    </a:solidFill>
                  </a:uFill>
                  <a:latin typeface="Helvetica Neue"/>
                  <a:ea typeface="Helvetica Neue"/>
                  <a:cs typeface="Helvetica Neue"/>
                  <a:sym typeface="Helvetica Neue"/>
                </a:rPr>
                <a:t/>
              </a:r>
              <a:br>
                <a:rPr sz="1200" kern="0" spc="-24" dirty="0">
                  <a:solidFill>
                    <a:srgbClr val="FFFFFF"/>
                  </a:solidFill>
                  <a:uFill>
                    <a:solidFill>
                      <a:srgbClr val="424242"/>
                    </a:solidFill>
                  </a:uFill>
                  <a:latin typeface="Helvetica Neue"/>
                  <a:ea typeface="Helvetica Neue"/>
                  <a:cs typeface="Helvetica Neue"/>
                  <a:sym typeface="Helvetica Neue"/>
                </a:rPr>
              </a:br>
              <a:r>
                <a:rPr lang="en-US" sz="1200" kern="0" spc="-24" dirty="0" smtClean="0">
                  <a:solidFill>
                    <a:srgbClr val="FFFFFF"/>
                  </a:solidFill>
                  <a:uFill>
                    <a:solidFill>
                      <a:srgbClr val="424242"/>
                    </a:solidFill>
                  </a:uFill>
                  <a:latin typeface="Helvetica Neue"/>
                  <a:ea typeface="Helvetica Neue"/>
                  <a:cs typeface="Helvetica Neue"/>
                  <a:sym typeface="Helvetica Neue"/>
                </a:rPr>
                <a:t>100+ year architecture</a:t>
              </a:r>
              <a:endParaRPr sz="1200" kern="0" spc="-24" dirty="0">
                <a:solidFill>
                  <a:srgbClr val="FFFFFF"/>
                </a:solidFill>
                <a:uFill>
                  <a:solidFill>
                    <a:srgbClr val="424242"/>
                  </a:solidFill>
                </a:uFill>
                <a:latin typeface="Helvetica Neue"/>
                <a:ea typeface="Helvetica Neue"/>
                <a:cs typeface="Helvetica Neue"/>
                <a:sym typeface="Helvetica Neue"/>
              </a:endParaRPr>
            </a:p>
          </p:txBody>
        </p:sp>
        <p:pic>
          <p:nvPicPr>
            <p:cNvPr id="437" name="pasted-image.pdf"/>
            <p:cNvPicPr/>
            <p:nvPr/>
          </p:nvPicPr>
          <p:blipFill>
            <a:blip r:embed="rId7" cstate="screen">
              <a:alphaModFix amt="50000"/>
              <a:extLst>
                <a:ext uri="{28A0092B-C50C-407E-A947-70E740481C1C}">
                  <a14:useLocalDpi xmlns="" xmlns:a14="http://schemas.microsoft.com/office/drawing/2010/main"/>
                </a:ext>
              </a:extLst>
            </a:blip>
            <a:stretch>
              <a:fillRect/>
            </a:stretch>
          </p:blipFill>
          <p:spPr>
            <a:xfrm>
              <a:off x="4344856" y="3195624"/>
              <a:ext cx="476231" cy="571491"/>
            </a:xfrm>
            <a:prstGeom prst="rect">
              <a:avLst/>
            </a:prstGeom>
            <a:ln w="12700">
              <a:miter lim="400000"/>
            </a:ln>
          </p:spPr>
        </p:pic>
      </p:gr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Additional priorities and attributes </a:t>
            </a:r>
            <a:endParaRPr lang="en-US" sz="2000" dirty="0"/>
          </a:p>
        </p:txBody>
      </p:sp>
      <p:sp>
        <p:nvSpPr>
          <p:cNvPr id="3" name="Content Placeholder 2"/>
          <p:cNvSpPr>
            <a:spLocks noGrp="1"/>
          </p:cNvSpPr>
          <p:nvPr>
            <p:ph sz="half" idx="1"/>
          </p:nvPr>
        </p:nvSpPr>
        <p:spPr/>
        <p:txBody>
          <a:bodyPr>
            <a:normAutofit/>
          </a:bodyPr>
          <a:lstStyle/>
          <a:p>
            <a:r>
              <a:rPr lang="en-US" sz="1400" dirty="0" smtClean="0"/>
              <a:t>Asset definition</a:t>
            </a:r>
          </a:p>
          <a:p>
            <a:pPr lvl="1"/>
            <a:r>
              <a:rPr lang="en-US" sz="1200" dirty="0"/>
              <a:t>Operators must be able to define complex asset types on their network, and their execution logic and governing rules. (</a:t>
            </a:r>
            <a:r>
              <a:rPr lang="en-US" sz="1200" dirty="0" err="1"/>
              <a:t>e.g</a:t>
            </a:r>
            <a:r>
              <a:rPr lang="en-US" sz="1200" dirty="0"/>
              <a:t> An convertible bond asset can be automatically converted to equity if its stock drops below a certain amount)</a:t>
            </a:r>
          </a:p>
          <a:p>
            <a:r>
              <a:rPr lang="en-US" sz="1400" dirty="0" smtClean="0"/>
              <a:t>The Fabric</a:t>
            </a:r>
            <a:endParaRPr lang="en-US" sz="1400" dirty="0"/>
          </a:p>
          <a:p>
            <a:pPr lvl="1"/>
            <a:r>
              <a:rPr lang="en-US" sz="1200" dirty="0"/>
              <a:t>The fabric must include 4 major components: a P2P protocol that interconnect nodes, an embedded VM that runs contracts, a PBFT consensus algorithm, and a data structure that stores code, transactions, and block states efficiently</a:t>
            </a:r>
            <a:r>
              <a:rPr lang="en-US" sz="1200" dirty="0" smtClean="0"/>
              <a:t>.</a:t>
            </a:r>
            <a:endParaRPr lang="en-US" sz="1200" dirty="0"/>
          </a:p>
        </p:txBody>
      </p:sp>
      <p:sp>
        <p:nvSpPr>
          <p:cNvPr id="4" name="Content Placeholder 3"/>
          <p:cNvSpPr>
            <a:spLocks noGrp="1"/>
          </p:cNvSpPr>
          <p:nvPr>
            <p:ph sz="half" idx="2"/>
          </p:nvPr>
        </p:nvSpPr>
        <p:spPr/>
        <p:txBody>
          <a:bodyPr>
            <a:normAutofit/>
          </a:bodyPr>
          <a:lstStyle/>
          <a:p>
            <a:r>
              <a:rPr lang="en-US" sz="1400" dirty="0" smtClean="0"/>
              <a:t>Smart Contract</a:t>
            </a:r>
          </a:p>
          <a:p>
            <a:pPr lvl="1"/>
            <a:r>
              <a:rPr lang="en-US" sz="1200" dirty="0"/>
              <a:t>Smart contract to allow developers to write and automate business contracts with Turing complete code. Codified contracts can either be deployed on-chain or off-chain based on specific business requirements</a:t>
            </a:r>
          </a:p>
          <a:p>
            <a:r>
              <a:rPr lang="en-US" sz="1400" dirty="0" smtClean="0"/>
              <a:t>Consensus Algorithm</a:t>
            </a:r>
          </a:p>
          <a:p>
            <a:pPr lvl="1"/>
            <a:r>
              <a:rPr lang="en-US" sz="1200" dirty="0"/>
              <a:t>The fabric must be packaged with a consensus algorithm. However, the architecture must be flexible enough to allow network operators to switch to other consensus algorithms before deployment</a:t>
            </a:r>
          </a:p>
          <a:p>
            <a:pPr lvl="1"/>
            <a:endParaRPr lang="en-US" sz="1200" dirty="0"/>
          </a:p>
          <a:p>
            <a:pPr lvl="1"/>
            <a:endParaRPr lang="en-US" sz="1200" dirty="0"/>
          </a:p>
        </p:txBody>
      </p:sp>
    </p:spTree>
    <p:extLst>
      <p:ext uri="{BB962C8B-B14F-4D97-AF65-F5344CB8AC3E}">
        <p14:creationId xmlns="" xmlns:p14="http://schemas.microsoft.com/office/powerpoint/2010/main" val="3288567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nvSpPr>
        <p:spPr>
          <a:xfrm>
            <a:off x="0" y="2465538"/>
            <a:ext cx="9143999" cy="535002"/>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spAutoFit/>
          </a:bodyPr>
          <a:lstStyle/>
          <a:p>
            <a:pPr algn="ctr" defTabSz="219075">
              <a:lnSpc>
                <a:spcPct val="80000"/>
              </a:lnSpc>
              <a:defRPr sz="1800"/>
            </a:pPr>
            <a:r>
              <a:rPr sz="3750" dirty="0">
                <a:solidFill>
                  <a:srgbClr val="FFFFFF"/>
                </a:solidFill>
                <a:latin typeface="Helvetica Neue"/>
                <a:cs typeface="Helvetica Neue"/>
                <a:sym typeface="Helvetica Neue Light"/>
              </a:rPr>
              <a:t>BLOCKCHAIN</a:t>
            </a:r>
            <a:r>
              <a:rPr sz="3750" b="1" dirty="0">
                <a:solidFill>
                  <a:srgbClr val="FFFFFF"/>
                </a:solidFill>
                <a:latin typeface="Helvetica Neue"/>
                <a:ea typeface="+mj-ea"/>
                <a:cs typeface="Helvetica Neue"/>
                <a:sym typeface="Helvetica Neue"/>
              </a:rPr>
              <a:t> </a:t>
            </a:r>
            <a:r>
              <a:rPr sz="3750" b="1" dirty="0" smtClean="0">
                <a:solidFill>
                  <a:srgbClr val="F5D328"/>
                </a:solidFill>
                <a:latin typeface="Helvetica Neue"/>
                <a:ea typeface="+mj-ea"/>
                <a:cs typeface="Helvetica Neue"/>
                <a:sym typeface="Helvetica Neue"/>
              </a:rPr>
              <a:t>ESSENTIALS</a:t>
            </a:r>
            <a:endParaRPr sz="3750" b="1" dirty="0">
              <a:solidFill>
                <a:srgbClr val="F5D328"/>
              </a:solidFill>
              <a:latin typeface="Helvetica Neue"/>
              <a:ea typeface="+mj-ea"/>
              <a:cs typeface="Helvetica Neue"/>
              <a:sym typeface="Helvetica Neue"/>
            </a:endParaRPr>
          </a:p>
        </p:txBody>
      </p:sp>
    </p:spTree>
    <p:extLst>
      <p:ext uri="{BB962C8B-B14F-4D97-AF65-F5344CB8AC3E}">
        <p14:creationId xmlns="" xmlns:p14="http://schemas.microsoft.com/office/powerpoint/2010/main" val="2071647904"/>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Even more priorities and attributes</a:t>
            </a:r>
            <a:endParaRPr lang="en-US" sz="2000" dirty="0"/>
          </a:p>
        </p:txBody>
      </p:sp>
      <p:sp>
        <p:nvSpPr>
          <p:cNvPr id="3" name="Content Placeholder 2"/>
          <p:cNvSpPr>
            <a:spLocks noGrp="1"/>
          </p:cNvSpPr>
          <p:nvPr>
            <p:ph sz="half" idx="1"/>
          </p:nvPr>
        </p:nvSpPr>
        <p:spPr/>
        <p:txBody>
          <a:bodyPr>
            <a:normAutofit fontScale="77500" lnSpcReduction="20000"/>
          </a:bodyPr>
          <a:lstStyle/>
          <a:p>
            <a:r>
              <a:rPr lang="en-US" dirty="0" smtClean="0"/>
              <a:t>Off-chain data store</a:t>
            </a:r>
          </a:p>
          <a:p>
            <a:pPr lvl="1"/>
            <a:r>
              <a:rPr lang="en-US" dirty="0"/>
              <a:t>The fabric must define a facility to bridge the on-chain ledger with off chain data stores, so that large files can be secured without overloading the </a:t>
            </a:r>
            <a:r>
              <a:rPr lang="en-US" dirty="0" smtClean="0"/>
              <a:t>ledger</a:t>
            </a:r>
          </a:p>
          <a:p>
            <a:r>
              <a:rPr lang="en-US" dirty="0" smtClean="0"/>
              <a:t>Inter-ledger integration</a:t>
            </a:r>
          </a:p>
          <a:p>
            <a:pPr lvl="1"/>
            <a:r>
              <a:rPr lang="en-US" dirty="0"/>
              <a:t> To prepare for a future where multiple chain networks would run in parallel, specification defines a common protocol to allow standalone networks to interconnect in a standardized way.</a:t>
            </a:r>
          </a:p>
          <a:p>
            <a:r>
              <a:rPr lang="en-US" dirty="0" smtClean="0"/>
              <a:t>Identity Manager</a:t>
            </a:r>
          </a:p>
          <a:p>
            <a:pPr lvl="1"/>
            <a:r>
              <a:rPr lang="en-US" dirty="0"/>
              <a:t>An identity manager module is defined as part of a specification to allow a standardized way to issue and manage enrollment certificates and keys</a:t>
            </a:r>
            <a:r>
              <a:rPr lang="en-US" dirty="0" smtClean="0"/>
              <a:t>.</a:t>
            </a:r>
            <a:r>
              <a:rPr lang="en-US" dirty="0"/>
              <a:t/>
            </a:r>
            <a:br>
              <a:rPr lang="en-US" dirty="0"/>
            </a:br>
            <a:endParaRPr lang="en-US" dirty="0"/>
          </a:p>
          <a:p>
            <a:pPr lvl="1"/>
            <a:endParaRPr lang="en-US" dirty="0"/>
          </a:p>
        </p:txBody>
      </p:sp>
      <p:sp>
        <p:nvSpPr>
          <p:cNvPr id="4" name="Content Placeholder 3"/>
          <p:cNvSpPr>
            <a:spLocks noGrp="1"/>
          </p:cNvSpPr>
          <p:nvPr>
            <p:ph sz="half" idx="2"/>
          </p:nvPr>
        </p:nvSpPr>
        <p:spPr/>
        <p:txBody>
          <a:bodyPr>
            <a:normAutofit fontScale="77500" lnSpcReduction="20000"/>
          </a:bodyPr>
          <a:lstStyle/>
          <a:p>
            <a:r>
              <a:rPr lang="en-US" dirty="0" smtClean="0"/>
              <a:t>Access control</a:t>
            </a:r>
          </a:p>
          <a:p>
            <a:pPr lvl="1"/>
            <a:r>
              <a:rPr lang="en-US" dirty="0"/>
              <a:t>System allows participants to secure their transactions and contracts so that only pre-identified stakeholders are allowed to access them</a:t>
            </a:r>
            <a:r>
              <a:rPr lang="en-US" dirty="0" smtClean="0"/>
              <a:t>.</a:t>
            </a:r>
          </a:p>
          <a:p>
            <a:r>
              <a:rPr lang="en-US" dirty="0" smtClean="0"/>
              <a:t>Integration event bus</a:t>
            </a:r>
          </a:p>
          <a:p>
            <a:pPr lvl="1"/>
            <a:r>
              <a:rPr lang="en-US" dirty="0"/>
              <a:t>Understanding the need to connect blockchain with today’s systems of record, the fabric must have an Event Bus component that makes calls to outside system when records on ledger changes. </a:t>
            </a:r>
          </a:p>
          <a:p>
            <a:pPr lvl="1"/>
            <a:endParaRPr lang="en-US" dirty="0"/>
          </a:p>
        </p:txBody>
      </p:sp>
    </p:spTree>
    <p:extLst>
      <p:ext uri="{BB962C8B-B14F-4D97-AF65-F5344CB8AC3E}">
        <p14:creationId xmlns="" xmlns:p14="http://schemas.microsoft.com/office/powerpoint/2010/main" val="3288567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205979"/>
            <a:ext cx="8309344" cy="857250"/>
          </a:xfrm>
        </p:spPr>
        <p:txBody>
          <a:bodyPr/>
          <a:lstStyle/>
          <a:p>
            <a:r>
              <a:rPr lang="en-US" dirty="0" smtClean="0"/>
              <a:t>Key non-functional requirements</a:t>
            </a:r>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1441175214"/>
              </p:ext>
            </p:extLst>
          </p:nvPr>
        </p:nvGraphicFramePr>
        <p:xfrm>
          <a:off x="375019" y="1170535"/>
          <a:ext cx="8302256" cy="2286000"/>
        </p:xfrm>
        <a:graphic>
          <a:graphicData uri="http://schemas.openxmlformats.org/drawingml/2006/table">
            <a:tbl>
              <a:tblPr firstRow="1" bandRow="1">
                <a:effectLst>
                  <a:outerShdw blurRad="50800" dist="50800" dir="5400000" algn="tl" rotWithShape="0">
                    <a:srgbClr val="4C4D53">
                      <a:alpha val="0"/>
                    </a:srgbClr>
                  </a:outerShdw>
                </a:effectLst>
                <a:tableStyleId>{10A1B5D5-9B99-4C35-A422-299274C87663}</a:tableStyleId>
              </a:tblPr>
              <a:tblGrid>
                <a:gridCol w="1241323"/>
                <a:gridCol w="1144318"/>
                <a:gridCol w="5916615"/>
              </a:tblGrid>
              <a:tr h="370840">
                <a:tc rowSpan="3">
                  <a:txBody>
                    <a:bodyPr/>
                    <a:lstStyle/>
                    <a:p>
                      <a:pPr algn="ctr"/>
                      <a:r>
                        <a:rPr lang="en-US" sz="1600" b="1" dirty="0" smtClean="0">
                          <a:solidFill>
                            <a:schemeClr val="bg1"/>
                          </a:solidFill>
                          <a:latin typeface="Helvetica Neue"/>
                          <a:cs typeface="Helvetica Neue"/>
                        </a:rPr>
                        <a:t>Performance NFR</a:t>
                      </a:r>
                      <a:endParaRPr lang="en-US" sz="1600" b="1" dirty="0">
                        <a:solidFill>
                          <a:schemeClr val="bg1"/>
                        </a:solidFill>
                        <a:latin typeface="Helvetica Neue"/>
                        <a:cs typeface="Helvetica Neue"/>
                      </a:endParaRPr>
                    </a:p>
                  </a:txBody>
                  <a:tcPr vert="vert270" anchor="ct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lnTlToBr w="12700" cmpd="sng">
                      <a:noFill/>
                      <a:prstDash val="solid"/>
                    </a:lnTlToBr>
                    <a:lnBlToTr w="12700" cmpd="sng">
                      <a:noFill/>
                      <a:prstDash val="solid"/>
                    </a:lnBlToTr>
                    <a:solidFill>
                      <a:srgbClr val="4178BE"/>
                    </a:solidFill>
                  </a:tcPr>
                </a:tc>
                <a:tc>
                  <a:txBody>
                    <a:bodyPr/>
                    <a:lstStyle/>
                    <a:p>
                      <a:pPr algn="ctr"/>
                      <a:r>
                        <a:rPr lang="en-US" sz="1200" b="1" dirty="0" smtClean="0">
                          <a:solidFill>
                            <a:srgbClr val="4C4D53"/>
                          </a:solidFill>
                          <a:latin typeface="Helvetica Neue"/>
                          <a:cs typeface="Helvetica Neue"/>
                        </a:rPr>
                        <a:t>Speed</a:t>
                      </a:r>
                      <a:endParaRPr lang="en-US" sz="1200" b="1" dirty="0">
                        <a:solidFill>
                          <a:srgbClr val="4C4D53"/>
                        </a:solidFill>
                        <a:latin typeface="Helvetica Neue"/>
                        <a:cs typeface="Helvetica Neue"/>
                      </a:endParaRPr>
                    </a:p>
                  </a:txBody>
                  <a:tcPr anchor="ctr">
                    <a:lnL w="3175" cap="flat" cmpd="sng" algn="ctr">
                      <a:solidFill>
                        <a:prstClr val="white">
                          <a:lumMod val="50000"/>
                        </a:prstClr>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noFill/>
                  </a:tcPr>
                </a:tc>
                <a:tc>
                  <a:txBody>
                    <a:bodyPr/>
                    <a:lstStyle/>
                    <a:p>
                      <a:r>
                        <a:rPr lang="en-US" sz="1050" b="1" kern="1200" dirty="0" smtClean="0">
                          <a:solidFill>
                            <a:schemeClr val="tx1">
                              <a:lumMod val="85000"/>
                              <a:lumOff val="15000"/>
                            </a:schemeClr>
                          </a:solidFill>
                          <a:latin typeface="Helvetica Neue"/>
                          <a:ea typeface="+mn-ea"/>
                          <a:cs typeface="Helvetica Neue"/>
                        </a:rPr>
                        <a:t>Response time:</a:t>
                      </a:r>
                      <a:r>
                        <a:rPr lang="en-US" sz="1050" b="0" kern="1200" dirty="0" smtClean="0">
                          <a:solidFill>
                            <a:schemeClr val="tx1">
                              <a:lumMod val="85000"/>
                              <a:lumOff val="15000"/>
                            </a:schemeClr>
                          </a:solidFill>
                          <a:latin typeface="Helvetica Neue"/>
                          <a:ea typeface="+mn-ea"/>
                          <a:cs typeface="Helvetica Neue"/>
                        </a:rPr>
                        <a:t> Average response time per transaction must be under 1 second when executing under </a:t>
                      </a:r>
                      <a:r>
                        <a:rPr lang="en-US" sz="1050" b="0" u="sng" kern="1200" dirty="0" smtClean="0">
                          <a:solidFill>
                            <a:schemeClr val="tx1">
                              <a:lumMod val="85000"/>
                              <a:lumOff val="15000"/>
                            </a:schemeClr>
                          </a:solidFill>
                          <a:latin typeface="Helvetica Neue"/>
                          <a:ea typeface="+mn-ea"/>
                          <a:cs typeface="Helvetica Neue"/>
                        </a:rPr>
                        <a:t>closed lab environment</a:t>
                      </a:r>
                      <a:r>
                        <a:rPr lang="en-US" sz="1050" b="0" kern="1200" dirty="0" smtClean="0">
                          <a:solidFill>
                            <a:schemeClr val="tx1">
                              <a:lumMod val="85000"/>
                              <a:lumOff val="15000"/>
                            </a:schemeClr>
                          </a:solidFill>
                          <a:latin typeface="Helvetica Neue"/>
                          <a:ea typeface="+mn-ea"/>
                          <a:cs typeface="Helvetica Neue"/>
                        </a:rPr>
                        <a:t> and under 5 seconds under </a:t>
                      </a:r>
                      <a:r>
                        <a:rPr lang="en-US" sz="1050" b="0" u="sng" kern="1200" dirty="0" smtClean="0">
                          <a:solidFill>
                            <a:schemeClr val="tx1">
                              <a:lumMod val="85000"/>
                              <a:lumOff val="15000"/>
                            </a:schemeClr>
                          </a:solidFill>
                          <a:latin typeface="Helvetica Neue"/>
                          <a:ea typeface="+mn-ea"/>
                          <a:cs typeface="Helvetica Neue"/>
                        </a:rPr>
                        <a:t>normal production</a:t>
                      </a:r>
                      <a:r>
                        <a:rPr lang="en-US" sz="1050" b="0" u="sng" kern="1200" baseline="0" dirty="0" smtClean="0">
                          <a:solidFill>
                            <a:schemeClr val="tx1">
                              <a:lumMod val="85000"/>
                              <a:lumOff val="15000"/>
                            </a:schemeClr>
                          </a:solidFill>
                          <a:latin typeface="Helvetica Neue"/>
                          <a:ea typeface="+mn-ea"/>
                          <a:cs typeface="Helvetica Neue"/>
                        </a:rPr>
                        <a:t> </a:t>
                      </a:r>
                      <a:r>
                        <a:rPr lang="en-US" sz="1050" b="0" u="sng" kern="1200" dirty="0" smtClean="0">
                          <a:solidFill>
                            <a:schemeClr val="tx1">
                              <a:lumMod val="85000"/>
                              <a:lumOff val="15000"/>
                            </a:schemeClr>
                          </a:solidFill>
                          <a:latin typeface="Helvetica Neue"/>
                          <a:ea typeface="+mn-ea"/>
                          <a:cs typeface="Helvetica Neue"/>
                        </a:rPr>
                        <a:t>environment</a:t>
                      </a:r>
                      <a:r>
                        <a:rPr lang="en-US" sz="1050" b="0" kern="1200" dirty="0" smtClean="0">
                          <a:solidFill>
                            <a:schemeClr val="tx1">
                              <a:lumMod val="85000"/>
                              <a:lumOff val="15000"/>
                            </a:schemeClr>
                          </a:solidFill>
                          <a:latin typeface="Helvetica Neue"/>
                          <a:ea typeface="+mn-ea"/>
                          <a:cs typeface="Helvetica Neue"/>
                        </a:rPr>
                        <a:t> </a:t>
                      </a:r>
                    </a:p>
                    <a:p>
                      <a:endParaRPr lang="en-US" sz="600" b="0" kern="1200" dirty="0" smtClean="0">
                        <a:solidFill>
                          <a:schemeClr val="tx1">
                            <a:lumMod val="85000"/>
                            <a:lumOff val="15000"/>
                          </a:schemeClr>
                        </a:solidFill>
                        <a:latin typeface="Helvetica Neue"/>
                        <a:ea typeface="+mn-ea"/>
                        <a:cs typeface="Helvetica Neue"/>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tx1">
                              <a:lumMod val="85000"/>
                              <a:lumOff val="15000"/>
                            </a:schemeClr>
                          </a:solidFill>
                          <a:latin typeface="Helvetica Neue"/>
                          <a:ea typeface="+mn-ea"/>
                          <a:cs typeface="Helvetica Neue"/>
                        </a:rPr>
                        <a:t>Lookup time:</a:t>
                      </a:r>
                      <a:r>
                        <a:rPr lang="en-US" sz="1050" b="0" kern="1200" dirty="0" smtClean="0">
                          <a:solidFill>
                            <a:schemeClr val="tx1">
                              <a:lumMod val="85000"/>
                              <a:lumOff val="15000"/>
                            </a:schemeClr>
                          </a:solidFill>
                          <a:latin typeface="Helvetica Neue"/>
                          <a:ea typeface="+mn-ea"/>
                          <a:cs typeface="Helvetica Neue"/>
                        </a:rPr>
                        <a:t> Average lookup time of past records must be under 5 seconds under all conditions including mid-life condition, and must perform significantly better for recently appended records</a:t>
                      </a:r>
                    </a:p>
                  </a:txBody>
                  <a:tcP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noFill/>
                  </a:tcPr>
                </a:tc>
              </a:tr>
              <a:tr h="370840">
                <a:tc vMerge="1">
                  <a:txBody>
                    <a:bodyPr/>
                    <a:lstStyle/>
                    <a:p>
                      <a:pPr algn="ctr"/>
                      <a:endParaRPr lang="en-US" sz="1100" b="0" kern="1200" dirty="0" smtClean="0">
                        <a:solidFill>
                          <a:schemeClr val="tx1">
                            <a:lumMod val="85000"/>
                            <a:lumOff val="15000"/>
                          </a:schemeClr>
                        </a:solidFill>
                        <a:latin typeface="Calibri Light" pitchFamily="34" charset="0"/>
                        <a:ea typeface="+mn-ea"/>
                        <a:cs typeface="+mn-cs"/>
                      </a:endParaRPr>
                    </a:p>
                  </a:txBody>
                  <a:tcPr anchor="ctr">
                    <a:lnR w="12700" cap="flat" cmpd="sng" algn="ctr">
                      <a:solidFill>
                        <a:schemeClr val="accent6"/>
                      </a:solidFill>
                      <a:prstDash val="solid"/>
                      <a:round/>
                      <a:headEnd type="none" w="med" len="med"/>
                      <a:tailEnd type="none" w="med" len="med"/>
                    </a:lnR>
                    <a:solidFill>
                      <a:schemeClr val="accent6"/>
                    </a:solidFill>
                  </a:tcPr>
                </a:tc>
                <a:tc>
                  <a:txBody>
                    <a:bodyPr/>
                    <a:lstStyle/>
                    <a:p>
                      <a:pPr algn="ctr"/>
                      <a:r>
                        <a:rPr lang="en-US" sz="1200" b="1" kern="1200" dirty="0" smtClean="0">
                          <a:solidFill>
                            <a:srgbClr val="4C4D53"/>
                          </a:solidFill>
                          <a:latin typeface="Helvetica Neue"/>
                          <a:ea typeface="+mn-ea"/>
                          <a:cs typeface="Helvetica Neue"/>
                        </a:rPr>
                        <a:t>Capacity</a:t>
                      </a:r>
                    </a:p>
                  </a:txBody>
                  <a:tcPr anchor="ctr">
                    <a:lnL w="3175" cap="flat" cmpd="sng" algn="ctr">
                      <a:solidFill>
                        <a:prstClr val="white">
                          <a:lumMod val="50000"/>
                        </a:prstClr>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noFill/>
                  </a:tcPr>
                </a:tc>
                <a:tc>
                  <a:txBody>
                    <a:bodyPr/>
                    <a:lstStyle/>
                    <a:p>
                      <a:r>
                        <a:rPr lang="en-US" sz="1050" b="1" kern="1200" dirty="0" smtClean="0">
                          <a:solidFill>
                            <a:schemeClr val="tx1">
                              <a:lumMod val="85000"/>
                              <a:lumOff val="15000"/>
                            </a:schemeClr>
                          </a:solidFill>
                          <a:latin typeface="Helvetica Neue"/>
                          <a:ea typeface="+mn-ea"/>
                          <a:cs typeface="Helvetica Neue"/>
                        </a:rPr>
                        <a:t>Processed transaction per second:</a:t>
                      </a:r>
                      <a:r>
                        <a:rPr lang="en-US" sz="1050" b="0" kern="1200" dirty="0" smtClean="0">
                          <a:solidFill>
                            <a:schemeClr val="tx1">
                              <a:lumMod val="85000"/>
                              <a:lumOff val="15000"/>
                            </a:schemeClr>
                          </a:solidFill>
                          <a:latin typeface="Helvetica Neue"/>
                          <a:ea typeface="+mn-ea"/>
                          <a:cs typeface="Helvetica Neue"/>
                        </a:rPr>
                        <a:t> must be able to achieve at least 1,000 transactions per-second in the lab environment, and</a:t>
                      </a:r>
                      <a:r>
                        <a:rPr lang="en-US" sz="1050" b="0" kern="1200" baseline="0" dirty="0" smtClean="0">
                          <a:solidFill>
                            <a:schemeClr val="tx1">
                              <a:lumMod val="85000"/>
                              <a:lumOff val="15000"/>
                            </a:schemeClr>
                          </a:solidFill>
                          <a:latin typeface="Helvetica Neue"/>
                          <a:ea typeface="+mn-ea"/>
                          <a:cs typeface="Helvetica Neue"/>
                        </a:rPr>
                        <a:t> </a:t>
                      </a:r>
                      <a:r>
                        <a:rPr lang="en-US" sz="1050" b="0" kern="1200" dirty="0" smtClean="0">
                          <a:solidFill>
                            <a:schemeClr val="tx1">
                              <a:lumMod val="85000"/>
                              <a:lumOff val="15000"/>
                            </a:schemeClr>
                          </a:solidFill>
                          <a:latin typeface="Helvetica Neue"/>
                          <a:ea typeface="+mn-ea"/>
                          <a:cs typeface="Helvetica Neue"/>
                        </a:rPr>
                        <a:t>10,000-100,000 transactions per second under normal production environment</a:t>
                      </a:r>
                    </a:p>
                  </a:txBody>
                  <a:tcP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noFill/>
                  </a:tcPr>
                </a:tc>
              </a:tr>
              <a:tr h="370840">
                <a:tc vMerge="1">
                  <a:txBody>
                    <a:bodyPr/>
                    <a:lstStyle/>
                    <a:p>
                      <a:pPr algn="ctr"/>
                      <a:endParaRPr lang="en-US" sz="1100" dirty="0">
                        <a:latin typeface="Calibri Light" pitchFamily="34" charset="0"/>
                      </a:endParaRPr>
                    </a:p>
                  </a:txBody>
                  <a:tcPr anchor="ctr">
                    <a:lnR w="12700" cap="flat" cmpd="sng" algn="ctr">
                      <a:solidFill>
                        <a:schemeClr val="accent6"/>
                      </a:solidFill>
                      <a:prstDash val="solid"/>
                      <a:round/>
                      <a:headEnd type="none" w="med" len="med"/>
                      <a:tailEnd type="none" w="med" len="med"/>
                    </a:lnR>
                    <a:solidFill>
                      <a:schemeClr val="accent6"/>
                    </a:solidFill>
                  </a:tcPr>
                </a:tc>
                <a:tc>
                  <a:txBody>
                    <a:bodyPr/>
                    <a:lstStyle/>
                    <a:p>
                      <a:pPr algn="ctr"/>
                      <a:r>
                        <a:rPr lang="en-US" sz="1200" b="1" dirty="0" smtClean="0">
                          <a:solidFill>
                            <a:srgbClr val="4C4D53"/>
                          </a:solidFill>
                          <a:latin typeface="Helvetica Neue"/>
                          <a:cs typeface="Helvetica Neue"/>
                        </a:rPr>
                        <a:t>Scalability</a:t>
                      </a:r>
                      <a:endParaRPr lang="en-US" sz="1200" b="1" dirty="0">
                        <a:solidFill>
                          <a:srgbClr val="4C4D53"/>
                        </a:solidFill>
                        <a:latin typeface="Helvetica Neue"/>
                        <a:cs typeface="Helvetica Neue"/>
                      </a:endParaRPr>
                    </a:p>
                  </a:txBody>
                  <a:tcPr anchor="ctr">
                    <a:lnL w="3175" cap="flat" cmpd="sng" algn="ctr">
                      <a:solidFill>
                        <a:prstClr val="white">
                          <a:lumMod val="50000"/>
                        </a:prstClr>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noFill/>
                  </a:tcPr>
                </a:tc>
                <a:tc>
                  <a:txBody>
                    <a:bodyPr/>
                    <a:lstStyle/>
                    <a:p>
                      <a:r>
                        <a:rPr lang="en-US" sz="1050" b="1" dirty="0" smtClean="0">
                          <a:latin typeface="Helvetica Neue"/>
                          <a:cs typeface="Helvetica Neue"/>
                        </a:rPr>
                        <a:t>Ability to scale:</a:t>
                      </a:r>
                      <a:r>
                        <a:rPr lang="en-US" sz="1050" dirty="0" smtClean="0">
                          <a:latin typeface="Helvetica Neue"/>
                          <a:cs typeface="Helvetica Neue"/>
                        </a:rPr>
                        <a:t> Total transaction load, network size (# of validating nodes), and blockchain size are all expected to increase overtime. The fabric must allow users to maintain performance level by adding additional resources (hardware) to validating nodes.</a:t>
                      </a:r>
                      <a:endParaRPr lang="en-US" sz="1050" dirty="0">
                        <a:latin typeface="Helvetica Neue"/>
                        <a:cs typeface="Helvetica Neue"/>
                      </a:endParaRPr>
                    </a:p>
                  </a:txBody>
                  <a:tcPr>
                    <a:lnL w="3175" cap="flat" cmpd="sng" algn="ctr">
                      <a:solidFill>
                        <a:srgbClr val="BFBFBF"/>
                      </a:solidFill>
                      <a:prstDash val="solid"/>
                      <a:round/>
                      <a:headEnd type="none" w="med" len="med"/>
                      <a:tailEnd type="none" w="med" len="med"/>
                    </a:lnL>
                    <a:lnR w="3175" cap="flat" cmpd="sng" algn="ctr">
                      <a:solidFill>
                        <a:srgbClr val="BFBFBF"/>
                      </a:solidFill>
                      <a:prstDash val="solid"/>
                      <a:round/>
                      <a:headEnd type="none" w="med" len="med"/>
                      <a:tailEnd type="none" w="med" len="med"/>
                    </a:lnR>
                    <a:lnT w="3175" cap="flat" cmpd="sng" algn="ctr">
                      <a:solidFill>
                        <a:srgbClr val="BFBFBF"/>
                      </a:solidFill>
                      <a:prstDash val="solid"/>
                      <a:round/>
                      <a:headEnd type="none" w="med" len="med"/>
                      <a:tailEnd type="none" w="med" len="med"/>
                    </a:lnT>
                    <a:lnB w="3175" cap="flat" cmpd="sng" algn="ctr">
                      <a:solidFill>
                        <a:srgbClr val="BFBFBF"/>
                      </a:solidFill>
                      <a:prstDash val="solid"/>
                      <a:round/>
                      <a:headEnd type="none" w="med" len="med"/>
                      <a:tailEnd type="none" w="med" len="med"/>
                    </a:lnB>
                    <a:noFill/>
                  </a:tcPr>
                </a:tc>
              </a:tr>
            </a:tbl>
          </a:graphicData>
        </a:graphic>
      </p:graphicFrame>
      <p:sp>
        <p:nvSpPr>
          <p:cNvPr id="8" name="Rectangle 7"/>
          <p:cNvSpPr/>
          <p:nvPr/>
        </p:nvSpPr>
        <p:spPr>
          <a:xfrm>
            <a:off x="375019" y="3456906"/>
            <a:ext cx="2815856" cy="111612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latin typeface="Helvetica Neue"/>
                <a:cs typeface="Helvetica Neue"/>
              </a:rPr>
              <a:t>Closed Lab Environment</a:t>
            </a:r>
          </a:p>
          <a:p>
            <a:r>
              <a:rPr lang="en-US" sz="1100" dirty="0" smtClean="0">
                <a:latin typeface="Helvetica Neue"/>
                <a:cs typeface="Helvetica Neue"/>
              </a:rPr>
              <a:t>Consensus Algorithm: PBFT</a:t>
            </a:r>
          </a:p>
          <a:p>
            <a:r>
              <a:rPr lang="en-US" sz="1100" dirty="0" smtClean="0">
                <a:latin typeface="Helvetica Neue"/>
                <a:cs typeface="Helvetica Neue"/>
              </a:rPr>
              <a:t>Validating Nodes: 5 </a:t>
            </a:r>
          </a:p>
          <a:p>
            <a:r>
              <a:rPr lang="en-US" sz="1100" dirty="0" smtClean="0">
                <a:latin typeface="Helvetica Neue"/>
                <a:cs typeface="Helvetica Neue"/>
              </a:rPr>
              <a:t>Network delay: Negligible </a:t>
            </a:r>
          </a:p>
          <a:p>
            <a:r>
              <a:rPr lang="en-US" sz="1100" dirty="0" smtClean="0">
                <a:latin typeface="Helvetica Neue"/>
                <a:cs typeface="Helvetica Neue"/>
              </a:rPr>
              <a:t>Memory Footprint: 50 </a:t>
            </a:r>
            <a:r>
              <a:rPr lang="en-US" sz="1100" dirty="0" err="1" smtClean="0">
                <a:latin typeface="Helvetica Neue"/>
                <a:cs typeface="Helvetica Neue"/>
              </a:rPr>
              <a:t>mb</a:t>
            </a:r>
            <a:r>
              <a:rPr lang="en-US" sz="1100" dirty="0" smtClean="0">
                <a:latin typeface="Helvetica Neue"/>
                <a:cs typeface="Helvetica Neue"/>
              </a:rPr>
              <a:t>**</a:t>
            </a:r>
          </a:p>
          <a:p>
            <a:endParaRPr lang="en-US" sz="1100" b="1" dirty="0" smtClean="0">
              <a:latin typeface="Helvetica Neue"/>
              <a:cs typeface="Helvetica Neue"/>
            </a:endParaRPr>
          </a:p>
          <a:p>
            <a:endParaRPr lang="en-US" sz="1100" b="1" dirty="0" smtClean="0">
              <a:latin typeface="Helvetica Neue"/>
              <a:cs typeface="Helvetica Neue"/>
            </a:endParaRPr>
          </a:p>
        </p:txBody>
      </p:sp>
      <p:sp>
        <p:nvSpPr>
          <p:cNvPr id="9" name="Rectangle 8"/>
          <p:cNvSpPr/>
          <p:nvPr/>
        </p:nvSpPr>
        <p:spPr>
          <a:xfrm>
            <a:off x="3190876" y="3456535"/>
            <a:ext cx="2867024" cy="1116121"/>
          </a:xfrm>
          <a:prstGeom prst="rect">
            <a:avLst/>
          </a:prstGeom>
          <a:solidFill>
            <a:srgbClr val="00B4A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latin typeface="Helvetica Neue"/>
                <a:cs typeface="Helvetica Neue"/>
              </a:rPr>
              <a:t>Normal Production Environment</a:t>
            </a:r>
          </a:p>
          <a:p>
            <a:r>
              <a:rPr lang="en-US" sz="1100" dirty="0" smtClean="0">
                <a:latin typeface="Helvetica Neue"/>
                <a:cs typeface="Helvetica Neue"/>
              </a:rPr>
              <a:t>Consensus Algorithm: PBFT</a:t>
            </a:r>
          </a:p>
          <a:p>
            <a:r>
              <a:rPr lang="en-US" sz="1100" dirty="0" smtClean="0">
                <a:latin typeface="Helvetica Neue"/>
                <a:cs typeface="Helvetica Neue"/>
              </a:rPr>
              <a:t>Validating Nodes: 20 </a:t>
            </a:r>
          </a:p>
          <a:p>
            <a:r>
              <a:rPr lang="en-US" sz="1100" dirty="0" smtClean="0">
                <a:latin typeface="Helvetica Neue"/>
                <a:cs typeface="Helvetica Neue"/>
              </a:rPr>
              <a:t>Network delay:  Noticeable </a:t>
            </a:r>
          </a:p>
          <a:p>
            <a:r>
              <a:rPr lang="en-US" sz="1100" dirty="0" smtClean="0">
                <a:latin typeface="Helvetica Neue"/>
                <a:cs typeface="Helvetica Neue"/>
              </a:rPr>
              <a:t>Memory Footprint: 200 </a:t>
            </a:r>
            <a:r>
              <a:rPr lang="en-US" sz="1100" dirty="0" err="1" smtClean="0">
                <a:latin typeface="Helvetica Neue"/>
                <a:cs typeface="Helvetica Neue"/>
              </a:rPr>
              <a:t>mb</a:t>
            </a:r>
            <a:r>
              <a:rPr lang="en-US" sz="1100" dirty="0" smtClean="0">
                <a:latin typeface="Helvetica Neue"/>
                <a:cs typeface="Helvetica Neue"/>
              </a:rPr>
              <a:t>**</a:t>
            </a:r>
          </a:p>
          <a:p>
            <a:endParaRPr lang="en-US" sz="1100" dirty="0">
              <a:latin typeface="Helvetica Neue"/>
              <a:cs typeface="Helvetica Neue"/>
            </a:endParaRPr>
          </a:p>
        </p:txBody>
      </p:sp>
      <p:sp>
        <p:nvSpPr>
          <p:cNvPr id="10" name="Rectangle 9"/>
          <p:cNvSpPr/>
          <p:nvPr/>
        </p:nvSpPr>
        <p:spPr>
          <a:xfrm>
            <a:off x="6057899" y="3456534"/>
            <a:ext cx="2619376" cy="1116121"/>
          </a:xfrm>
          <a:prstGeom prst="rect">
            <a:avLst/>
          </a:prstGeom>
          <a:solidFill>
            <a:srgbClr val="5AA70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latin typeface="Helvetica Neue"/>
                <a:cs typeface="Helvetica Neue"/>
              </a:rPr>
              <a:t>Fully Private Environment</a:t>
            </a:r>
          </a:p>
          <a:p>
            <a:r>
              <a:rPr lang="en-US" sz="1100" dirty="0" smtClean="0">
                <a:latin typeface="Helvetica Neue"/>
                <a:cs typeface="Helvetica Neue"/>
              </a:rPr>
              <a:t>Consensus Algorithm: None</a:t>
            </a:r>
          </a:p>
          <a:p>
            <a:r>
              <a:rPr lang="en-US" sz="1100" dirty="0" smtClean="0">
                <a:latin typeface="Helvetica Neue"/>
                <a:cs typeface="Helvetica Neue"/>
              </a:rPr>
              <a:t>Validating Nodes: 1 </a:t>
            </a:r>
          </a:p>
          <a:p>
            <a:r>
              <a:rPr lang="en-US" sz="1100" dirty="0" smtClean="0">
                <a:latin typeface="Helvetica Neue"/>
                <a:cs typeface="Helvetica Neue"/>
              </a:rPr>
              <a:t>Network delay: </a:t>
            </a:r>
            <a:r>
              <a:rPr lang="en-US" sz="1100" dirty="0">
                <a:latin typeface="Helvetica Neue"/>
                <a:cs typeface="Helvetica Neue"/>
              </a:rPr>
              <a:t>N</a:t>
            </a:r>
            <a:r>
              <a:rPr lang="en-US" sz="1100" dirty="0" smtClean="0">
                <a:latin typeface="Helvetica Neue"/>
                <a:cs typeface="Helvetica Neue"/>
              </a:rPr>
              <a:t>egligible </a:t>
            </a:r>
          </a:p>
          <a:p>
            <a:r>
              <a:rPr lang="en-US" sz="1100" dirty="0" smtClean="0">
                <a:latin typeface="Helvetica Neue"/>
                <a:cs typeface="Helvetica Neue"/>
              </a:rPr>
              <a:t>Data Size: 50 </a:t>
            </a:r>
            <a:r>
              <a:rPr lang="en-US" sz="1100" dirty="0" err="1" smtClean="0">
                <a:latin typeface="Helvetica Neue"/>
                <a:cs typeface="Helvetica Neue"/>
              </a:rPr>
              <a:t>mb</a:t>
            </a:r>
            <a:r>
              <a:rPr lang="en-US" sz="1100" dirty="0" smtClean="0">
                <a:latin typeface="Helvetica Neue"/>
                <a:cs typeface="Helvetica Neue"/>
              </a:rPr>
              <a:t>**</a:t>
            </a:r>
          </a:p>
          <a:p>
            <a:endParaRPr lang="en-US" sz="1100" dirty="0">
              <a:latin typeface="Helvetica Neue"/>
              <a:cs typeface="Helvetica Neue"/>
            </a:endParaRPr>
          </a:p>
        </p:txBody>
      </p:sp>
    </p:spTree>
    <p:extLst>
      <p:ext uri="{BB962C8B-B14F-4D97-AF65-F5344CB8AC3E}">
        <p14:creationId xmlns="" xmlns:p14="http://schemas.microsoft.com/office/powerpoint/2010/main" val="162093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non-functional requirements</a:t>
            </a:r>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1279670024"/>
              </p:ext>
            </p:extLst>
          </p:nvPr>
        </p:nvGraphicFramePr>
        <p:xfrm>
          <a:off x="375018" y="1347221"/>
          <a:ext cx="8302256" cy="1996440"/>
        </p:xfrm>
        <a:graphic>
          <a:graphicData uri="http://schemas.openxmlformats.org/drawingml/2006/table">
            <a:tbl>
              <a:tblPr firstRow="1" bandRow="1">
                <a:effectLst/>
                <a:tableStyleId>{10A1B5D5-9B99-4C35-A422-299274C87663}</a:tableStyleId>
              </a:tblPr>
              <a:tblGrid>
                <a:gridCol w="1241323"/>
                <a:gridCol w="1213605"/>
                <a:gridCol w="5847328"/>
              </a:tblGrid>
              <a:tr h="370840">
                <a:tc rowSpan="3">
                  <a:txBody>
                    <a:bodyPr/>
                    <a:lstStyle/>
                    <a:p>
                      <a:pPr algn="ctr"/>
                      <a:r>
                        <a:rPr lang="en-US" sz="1800" b="1" dirty="0" smtClean="0">
                          <a:solidFill>
                            <a:schemeClr val="bg1"/>
                          </a:solidFill>
                          <a:latin typeface="Calibri Light" pitchFamily="34" charset="0"/>
                        </a:rPr>
                        <a:t>Non-Performance NFR</a:t>
                      </a:r>
                      <a:endParaRPr lang="en-US" sz="1800" b="1" dirty="0">
                        <a:solidFill>
                          <a:schemeClr val="bg1"/>
                        </a:solidFill>
                        <a:latin typeface="Calibri Light" pitchFamily="34" charset="0"/>
                      </a:endParaRPr>
                    </a:p>
                  </a:txBody>
                  <a:tcPr vert="vert270"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solidFill>
                      <a:srgbClr val="4178BE"/>
                    </a:solidFill>
                  </a:tcPr>
                </a:tc>
                <a:tc>
                  <a:txBody>
                    <a:bodyPr/>
                    <a:lstStyle/>
                    <a:p>
                      <a:pPr algn="ctr"/>
                      <a:r>
                        <a:rPr lang="en-US" sz="1400" b="1" dirty="0" smtClean="0">
                          <a:solidFill>
                            <a:srgbClr val="4C4D53"/>
                          </a:solidFill>
                          <a:latin typeface="Calibri Light" pitchFamily="34" charset="0"/>
                        </a:rPr>
                        <a:t>Usability</a:t>
                      </a:r>
                      <a:endParaRPr lang="en-US" sz="1400" b="1" dirty="0">
                        <a:solidFill>
                          <a:srgbClr val="4C4D53"/>
                        </a:solidFill>
                        <a:latin typeface="Calibri Light" pitchFamily="34" charset="0"/>
                      </a:endParaRP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lvl="0"/>
                      <a:r>
                        <a:rPr lang="en-US" sz="1100" b="1" kern="1200" dirty="0" smtClean="0">
                          <a:solidFill>
                            <a:srgbClr val="4C4D53"/>
                          </a:solidFill>
                          <a:latin typeface="Calibri Light" pitchFamily="34" charset="0"/>
                          <a:ea typeface="+mn-ea"/>
                          <a:cs typeface="+mn-cs"/>
                        </a:rPr>
                        <a:t>Time taken to install:</a:t>
                      </a:r>
                      <a:r>
                        <a:rPr lang="en-US" sz="1100" b="0" kern="1200" dirty="0" smtClean="0">
                          <a:solidFill>
                            <a:srgbClr val="4C4D53"/>
                          </a:solidFill>
                          <a:latin typeface="Calibri Light" pitchFamily="34" charset="0"/>
                          <a:ea typeface="+mn-ea"/>
                          <a:cs typeface="+mn-cs"/>
                        </a:rPr>
                        <a:t> users must be able to follow well- structured user instruction to install, configure, and deploy a</a:t>
                      </a:r>
                      <a:r>
                        <a:rPr lang="en-US" sz="1100" b="0" kern="1200" baseline="0" dirty="0" smtClean="0">
                          <a:solidFill>
                            <a:srgbClr val="4C4D53"/>
                          </a:solidFill>
                          <a:latin typeface="Calibri Light" pitchFamily="34" charset="0"/>
                          <a:ea typeface="+mn-ea"/>
                          <a:cs typeface="+mn-cs"/>
                        </a:rPr>
                        <a:t> </a:t>
                      </a:r>
                      <a:r>
                        <a:rPr lang="en-US" sz="1100" b="0" kern="1200" dirty="0" smtClean="0">
                          <a:solidFill>
                            <a:srgbClr val="4C4D53"/>
                          </a:solidFill>
                          <a:latin typeface="Calibri Light" pitchFamily="34" charset="0"/>
                          <a:ea typeface="+mn-ea"/>
                          <a:cs typeface="+mn-cs"/>
                        </a:rPr>
                        <a:t>network on their workstation or a lab environment in under one  hour</a:t>
                      </a:r>
                    </a:p>
                    <a:p>
                      <a:pPr lvl="0"/>
                      <a:endParaRPr lang="en-US" sz="700" b="0" kern="1200" dirty="0" smtClean="0">
                        <a:solidFill>
                          <a:srgbClr val="4C4D53"/>
                        </a:solidFill>
                        <a:latin typeface="Calibri Ligh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4C4D53"/>
                          </a:solidFill>
                          <a:latin typeface="Calibri Light" pitchFamily="34" charset="0"/>
                          <a:ea typeface="+mn-ea"/>
                          <a:cs typeface="+mn-cs"/>
                        </a:rPr>
                        <a:t>Time taken to learn:</a:t>
                      </a:r>
                      <a:r>
                        <a:rPr lang="en-US" sz="1100" b="0" kern="1200" dirty="0" smtClean="0">
                          <a:solidFill>
                            <a:srgbClr val="4C4D53"/>
                          </a:solidFill>
                          <a:latin typeface="Calibri Light" pitchFamily="34" charset="0"/>
                          <a:ea typeface="+mn-ea"/>
                          <a:cs typeface="+mn-cs"/>
                        </a:rPr>
                        <a:t> users must be able to learn and write simple contract code and defining their asset type within two working days</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r>
              <a:tr h="370840">
                <a:tc vMerge="1">
                  <a:txBody>
                    <a:bodyPr/>
                    <a:lstStyle/>
                    <a:p>
                      <a:pPr algn="ctr"/>
                      <a:endParaRPr lang="en-US" sz="1100" b="0" kern="1200" dirty="0" smtClean="0">
                        <a:solidFill>
                          <a:schemeClr val="tx1">
                            <a:lumMod val="85000"/>
                            <a:lumOff val="15000"/>
                          </a:schemeClr>
                        </a:solidFill>
                        <a:latin typeface="Calibri Light" pitchFamily="34" charset="0"/>
                        <a:ea typeface="+mn-ea"/>
                        <a:cs typeface="+mn-cs"/>
                      </a:endParaRPr>
                    </a:p>
                  </a:txBody>
                  <a:tcPr anchor="ctr">
                    <a:lnR w="12700" cap="flat" cmpd="sng" algn="ctr">
                      <a:solidFill>
                        <a:schemeClr val="accent6"/>
                      </a:solidFill>
                      <a:prstDash val="solid"/>
                      <a:round/>
                      <a:headEnd type="none" w="med" len="med"/>
                      <a:tailEnd type="none" w="med" len="med"/>
                    </a:lnR>
                    <a:solidFill>
                      <a:schemeClr val="accent6"/>
                    </a:solidFill>
                  </a:tcPr>
                </a:tc>
                <a:tc>
                  <a:txBody>
                    <a:bodyPr/>
                    <a:lstStyle/>
                    <a:p>
                      <a:pPr algn="ctr"/>
                      <a:r>
                        <a:rPr lang="en-US" sz="1400" b="1" kern="1200" dirty="0" smtClean="0">
                          <a:solidFill>
                            <a:srgbClr val="4C4D53"/>
                          </a:solidFill>
                          <a:latin typeface="Calibri Light" pitchFamily="34" charset="0"/>
                          <a:ea typeface="+mn-ea"/>
                          <a:cs typeface="+mn-cs"/>
                        </a:rPr>
                        <a:t>Reliability</a:t>
                      </a: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lvl="0"/>
                      <a:r>
                        <a:rPr lang="en-US" sz="1100" b="1" kern="1200" dirty="0" smtClean="0">
                          <a:solidFill>
                            <a:srgbClr val="4C4D53"/>
                          </a:solidFill>
                          <a:latin typeface="Calibri Light" pitchFamily="34" charset="0"/>
                          <a:ea typeface="+mn-ea"/>
                          <a:cs typeface="+mn-cs"/>
                        </a:rPr>
                        <a:t>Fault tolerance:</a:t>
                      </a:r>
                      <a:r>
                        <a:rPr lang="en-US" sz="1100" b="0" kern="1200" dirty="0" smtClean="0">
                          <a:solidFill>
                            <a:srgbClr val="4C4D53"/>
                          </a:solidFill>
                          <a:latin typeface="Calibri Light" pitchFamily="34" charset="0"/>
                          <a:ea typeface="+mn-ea"/>
                          <a:cs typeface="+mn-cs"/>
                        </a:rPr>
                        <a:t> PBFT consensus algorithm implemented as part of the standard distribution must can handle up to 1/3 node failures.</a:t>
                      </a:r>
                      <a:endParaRPr lang="en-US" sz="1100" b="0" kern="1200" dirty="0">
                        <a:solidFill>
                          <a:srgbClr val="4C4D53"/>
                        </a:solidFill>
                        <a:latin typeface="Calibri Light" pitchFamily="34" charset="0"/>
                        <a:ea typeface="+mn-ea"/>
                        <a:cs typeface="+mn-cs"/>
                      </a:endParaRP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r>
              <a:tr h="370840">
                <a:tc vMerge="1">
                  <a:txBody>
                    <a:bodyPr/>
                    <a:lstStyle/>
                    <a:p>
                      <a:pPr algn="ctr"/>
                      <a:endParaRPr lang="en-US" sz="1100" dirty="0">
                        <a:latin typeface="Calibri Light" pitchFamily="34" charset="0"/>
                      </a:endParaRPr>
                    </a:p>
                  </a:txBody>
                  <a:tcPr anchor="ctr">
                    <a:lnR w="12700" cap="flat" cmpd="sng" algn="ctr">
                      <a:solidFill>
                        <a:schemeClr val="accent6"/>
                      </a:solidFill>
                      <a:prstDash val="solid"/>
                      <a:round/>
                      <a:headEnd type="none" w="med" len="med"/>
                      <a:tailEnd type="none" w="med" len="med"/>
                    </a:lnR>
                    <a:solidFill>
                      <a:schemeClr val="accent6"/>
                    </a:solidFill>
                  </a:tcPr>
                </a:tc>
                <a:tc>
                  <a:txBody>
                    <a:bodyPr/>
                    <a:lstStyle/>
                    <a:p>
                      <a:pPr algn="ctr"/>
                      <a:r>
                        <a:rPr lang="en-US" sz="1400" b="1" dirty="0" smtClean="0">
                          <a:solidFill>
                            <a:srgbClr val="4C4D53"/>
                          </a:solidFill>
                          <a:latin typeface="Calibri Light" pitchFamily="34" charset="0"/>
                        </a:rPr>
                        <a:t>Supportability</a:t>
                      </a:r>
                      <a:endParaRPr lang="en-US" sz="1400" b="1" dirty="0">
                        <a:solidFill>
                          <a:srgbClr val="4C4D53"/>
                        </a:solidFill>
                        <a:latin typeface="Calibri Light" pitchFamily="34" charset="0"/>
                      </a:endParaRPr>
                    </a:p>
                  </a:txBody>
                  <a:tcPr anchor="ct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lvl="0"/>
                      <a:r>
                        <a:rPr lang="en-US" sz="1100" b="1" kern="1200" dirty="0" smtClean="0">
                          <a:solidFill>
                            <a:srgbClr val="4C4D53"/>
                          </a:solidFill>
                          <a:latin typeface="Calibri Light" pitchFamily="34" charset="0"/>
                          <a:ea typeface="+mn-ea"/>
                          <a:cs typeface="+mn-cs"/>
                        </a:rPr>
                        <a:t>Maintainability:</a:t>
                      </a:r>
                      <a:r>
                        <a:rPr lang="en-US" sz="1100" b="0" kern="1200" dirty="0" smtClean="0">
                          <a:solidFill>
                            <a:srgbClr val="4C4D53"/>
                          </a:solidFill>
                          <a:latin typeface="Calibri Light" pitchFamily="34" charset="0"/>
                          <a:ea typeface="+mn-ea"/>
                          <a:cs typeface="+mn-cs"/>
                        </a:rPr>
                        <a:t> System updates and bug fixes can be pushed to the network relatively easily after deployment</a:t>
                      </a:r>
                    </a:p>
                    <a:p>
                      <a:pPr lvl="0"/>
                      <a:endParaRPr lang="en-US" sz="700" b="0" kern="1200" dirty="0" smtClean="0">
                        <a:solidFill>
                          <a:srgbClr val="4C4D53"/>
                        </a:solidFill>
                        <a:latin typeface="Calibri Light" pitchFamily="34" charset="0"/>
                        <a:ea typeface="+mn-ea"/>
                        <a:cs typeface="+mn-cs"/>
                      </a:endParaRPr>
                    </a:p>
                    <a:p>
                      <a:pPr lvl="0"/>
                      <a:r>
                        <a:rPr lang="en-US" sz="1100" b="1" kern="1200" dirty="0" smtClean="0">
                          <a:solidFill>
                            <a:srgbClr val="4C4D53"/>
                          </a:solidFill>
                          <a:latin typeface="Calibri Light" pitchFamily="34" charset="0"/>
                          <a:ea typeface="+mn-ea"/>
                          <a:cs typeface="+mn-cs"/>
                        </a:rPr>
                        <a:t>Portability:</a:t>
                      </a:r>
                      <a:r>
                        <a:rPr lang="en-US" sz="1100" b="0" kern="1200" dirty="0" smtClean="0">
                          <a:solidFill>
                            <a:srgbClr val="4C4D53"/>
                          </a:solidFill>
                          <a:latin typeface="Calibri Light" pitchFamily="34" charset="0"/>
                          <a:ea typeface="+mn-ea"/>
                          <a:cs typeface="+mn-cs"/>
                        </a:rPr>
                        <a:t> The fabric must support different operating environments</a:t>
                      </a:r>
                      <a:endParaRPr lang="en-US" sz="1100" b="0" kern="1200" dirty="0">
                        <a:solidFill>
                          <a:srgbClr val="4C4D53"/>
                        </a:solidFill>
                        <a:latin typeface="Calibri Light" pitchFamily="34" charset="0"/>
                        <a:ea typeface="+mn-ea"/>
                        <a:cs typeface="+mn-cs"/>
                      </a:endParaRP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r>
            </a:tbl>
          </a:graphicData>
        </a:graphic>
      </p:graphicFrame>
      <p:sp>
        <p:nvSpPr>
          <p:cNvPr id="3" name="Rectangle 2"/>
          <p:cNvSpPr/>
          <p:nvPr/>
        </p:nvSpPr>
        <p:spPr>
          <a:xfrm>
            <a:off x="762000" y="3688613"/>
            <a:ext cx="7447418" cy="646331"/>
          </a:xfrm>
          <a:prstGeom prst="rect">
            <a:avLst/>
          </a:prstGeom>
        </p:spPr>
        <p:txBody>
          <a:bodyPr wrap="square">
            <a:spAutoFit/>
          </a:bodyPr>
          <a:lstStyle/>
          <a:p>
            <a:r>
              <a:rPr lang="en-US" dirty="0" smtClean="0">
                <a:solidFill>
                  <a:srgbClr val="4C4D53"/>
                </a:solidFill>
              </a:rPr>
              <a:t>Bottom line: The </a:t>
            </a:r>
            <a:r>
              <a:rPr lang="en-US" dirty="0">
                <a:solidFill>
                  <a:srgbClr val="4C4D53"/>
                </a:solidFill>
              </a:rPr>
              <a:t>fabric must be easy to learn and use, reliable enough for large businesses, and easy to support and maintain</a:t>
            </a:r>
            <a:endParaRPr lang="en-US" dirty="0"/>
          </a:p>
        </p:txBody>
      </p:sp>
    </p:spTree>
    <p:extLst>
      <p:ext uri="{BB962C8B-B14F-4D97-AF65-F5344CB8AC3E}">
        <p14:creationId xmlns="" xmlns:p14="http://schemas.microsoft.com/office/powerpoint/2010/main" val="162093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Join the movement</a:t>
            </a:r>
            <a:endParaRPr lang="en-US" dirty="0"/>
          </a:p>
        </p:txBody>
      </p:sp>
      <p:sp>
        <p:nvSpPr>
          <p:cNvPr id="3" name="Content Placeholder 2"/>
          <p:cNvSpPr>
            <a:spLocks noGrp="1"/>
          </p:cNvSpPr>
          <p:nvPr>
            <p:ph idx="1"/>
          </p:nvPr>
        </p:nvSpPr>
        <p:spPr/>
        <p:txBody>
          <a:bodyPr/>
          <a:lstStyle/>
          <a:p>
            <a:r>
              <a:rPr lang="en-US" dirty="0" smtClean="0"/>
              <a:t>Help build the open source fabric</a:t>
            </a:r>
          </a:p>
          <a:p>
            <a:pPr lvl="1"/>
            <a:r>
              <a:rPr lang="en-US" dirty="0" smtClean="0"/>
              <a:t>Be on the advisory board</a:t>
            </a:r>
          </a:p>
          <a:p>
            <a:pPr lvl="1"/>
            <a:r>
              <a:rPr lang="en-US" dirty="0" smtClean="0"/>
              <a:t>Be a committer</a:t>
            </a:r>
          </a:p>
          <a:p>
            <a:pPr lvl="1"/>
            <a:r>
              <a:rPr lang="en-US" dirty="0" smtClean="0"/>
              <a:t>Responsibilities</a:t>
            </a:r>
          </a:p>
          <a:p>
            <a:pPr lvl="1"/>
            <a:r>
              <a:rPr lang="en-US" dirty="0" smtClean="0"/>
              <a:t>Benefits</a:t>
            </a:r>
          </a:p>
          <a:p>
            <a:r>
              <a:rPr lang="en-US" dirty="0" smtClean="0"/>
              <a:t>Apache License</a:t>
            </a:r>
          </a:p>
          <a:p>
            <a:r>
              <a:rPr lang="en-US" dirty="0" smtClean="0"/>
              <a:t>OSS Foundation</a:t>
            </a:r>
          </a:p>
          <a:p>
            <a:endParaRPr lang="en-US" dirty="0"/>
          </a:p>
        </p:txBody>
      </p:sp>
    </p:spTree>
    <p:extLst>
      <p:ext uri="{BB962C8B-B14F-4D97-AF65-F5344CB8AC3E}">
        <p14:creationId xmlns="" xmlns:p14="http://schemas.microsoft.com/office/powerpoint/2010/main" val="1942618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blockchain?</a:t>
            </a:r>
            <a:endParaRPr lang="en-US" dirty="0"/>
          </a:p>
        </p:txBody>
      </p:sp>
      <p:sp>
        <p:nvSpPr>
          <p:cNvPr id="4" name="Content Placeholder 3"/>
          <p:cNvSpPr>
            <a:spLocks noGrp="1"/>
          </p:cNvSpPr>
          <p:nvPr>
            <p:ph idx="1"/>
          </p:nvPr>
        </p:nvSpPr>
        <p:spPr>
          <a:xfrm>
            <a:off x="651264" y="1486722"/>
            <a:ext cx="7953356" cy="1583468"/>
          </a:xfrm>
        </p:spPr>
        <p:txBody>
          <a:bodyPr>
            <a:noAutofit/>
          </a:bodyPr>
          <a:lstStyle/>
          <a:p>
            <a:pPr marL="0" indent="0">
              <a:buNone/>
            </a:pPr>
            <a:r>
              <a:rPr lang="en-US" sz="2250" i="1" dirty="0"/>
              <a:t>Blockchains are an emerging </a:t>
            </a:r>
            <a:r>
              <a:rPr lang="en-US" sz="2250" i="1" dirty="0" smtClean="0"/>
              <a:t>technology pattern </a:t>
            </a:r>
            <a:r>
              <a:rPr lang="en-US" sz="2250" i="1" dirty="0"/>
              <a:t>that can radically improve banking, supply-chain and other transaction networks, giving them new opportunities for innovation and growth while reducing cost and risk. </a:t>
            </a:r>
          </a:p>
        </p:txBody>
      </p:sp>
    </p:spTree>
    <p:extLst>
      <p:ext uri="{BB962C8B-B14F-4D97-AF65-F5344CB8AC3E}">
        <p14:creationId xmlns="" xmlns:p14="http://schemas.microsoft.com/office/powerpoint/2010/main" val="1582933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300" y="297712"/>
            <a:ext cx="8229600" cy="852853"/>
          </a:xfrm>
        </p:spPr>
        <p:txBody>
          <a:bodyPr/>
          <a:lstStyle/>
          <a:p>
            <a:pPr marL="0" indent="0">
              <a:buNone/>
            </a:pPr>
            <a:r>
              <a:rPr lang="en-US" b="1" dirty="0" smtClean="0"/>
              <a:t>Problem: </a:t>
            </a:r>
            <a:r>
              <a:rPr lang="en-US" dirty="0" smtClean="0"/>
              <a:t>Electronic </a:t>
            </a:r>
            <a:r>
              <a:rPr lang="en-US" dirty="0"/>
              <a:t>networks that transfer the ownership of assets between parties according to business rules are </a:t>
            </a:r>
            <a:r>
              <a:rPr lang="en-US" b="1" dirty="0">
                <a:solidFill>
                  <a:srgbClr val="268ABF"/>
                </a:solidFill>
              </a:rPr>
              <a:t>inefficient</a:t>
            </a:r>
            <a:r>
              <a:rPr lang="en-US" dirty="0" smtClean="0"/>
              <a:t>, </a:t>
            </a:r>
            <a:r>
              <a:rPr lang="en-US" b="1" dirty="0">
                <a:solidFill>
                  <a:srgbClr val="1F947F"/>
                </a:solidFill>
              </a:rPr>
              <a:t>expensive</a:t>
            </a:r>
            <a:r>
              <a:rPr lang="en-US" dirty="0">
                <a:solidFill>
                  <a:srgbClr val="1F947F"/>
                </a:solidFill>
              </a:rPr>
              <a:t> </a:t>
            </a:r>
            <a:r>
              <a:rPr lang="en-US" dirty="0"/>
              <a:t>and </a:t>
            </a:r>
            <a:r>
              <a:rPr lang="en-US" b="1" dirty="0" smtClean="0">
                <a:solidFill>
                  <a:srgbClr val="E71D32"/>
                </a:solidFill>
              </a:rPr>
              <a:t>vulnerable</a:t>
            </a:r>
            <a:r>
              <a:rPr lang="en-US" dirty="0" smtClean="0"/>
              <a:t>. </a:t>
            </a:r>
            <a:endParaRPr lang="en-US" dirty="0"/>
          </a:p>
          <a:p>
            <a:pPr marL="0" indent="0">
              <a:buNone/>
            </a:pPr>
            <a:endParaRPr lang="en-US" dirty="0"/>
          </a:p>
        </p:txBody>
      </p:sp>
      <p:grpSp>
        <p:nvGrpSpPr>
          <p:cNvPr id="116" name="Group 115"/>
          <p:cNvGrpSpPr/>
          <p:nvPr/>
        </p:nvGrpSpPr>
        <p:grpSpPr>
          <a:xfrm>
            <a:off x="1109507" y="1894449"/>
            <a:ext cx="6818142" cy="2091397"/>
            <a:chOff x="1176997" y="2377440"/>
            <a:chExt cx="6818142" cy="2091397"/>
          </a:xfrm>
        </p:grpSpPr>
        <p:sp>
          <p:nvSpPr>
            <p:cNvPr id="117" name="Rectangle 116"/>
            <p:cNvSpPr/>
            <p:nvPr/>
          </p:nvSpPr>
          <p:spPr>
            <a:xfrm>
              <a:off x="1177505" y="2758273"/>
              <a:ext cx="1350240" cy="559161"/>
            </a:xfrm>
            <a:prstGeom prst="rect">
              <a:avLst/>
            </a:prstGeom>
            <a:solidFill>
              <a:srgbClr val="009C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latin typeface="Helvetica Neue"/>
                  <a:cs typeface="Helvetica Neue"/>
                </a:rPr>
                <a:t>Counter-party</a:t>
              </a:r>
            </a:p>
            <a:p>
              <a:pPr algn="ctr"/>
              <a:r>
                <a:rPr lang="en-US" sz="1000" dirty="0" smtClean="0">
                  <a:solidFill>
                    <a:schemeClr val="bg1"/>
                  </a:solidFill>
                  <a:latin typeface="Helvetica Neue"/>
                  <a:cs typeface="Helvetica Neue"/>
                </a:rPr>
                <a:t>records</a:t>
              </a:r>
              <a:endParaRPr lang="en-US" sz="1000" dirty="0">
                <a:solidFill>
                  <a:schemeClr val="bg1"/>
                </a:solidFill>
                <a:latin typeface="Helvetica Neue"/>
                <a:cs typeface="Helvetica Neue"/>
              </a:endParaRPr>
            </a:p>
          </p:txBody>
        </p:sp>
        <p:sp>
          <p:nvSpPr>
            <p:cNvPr id="118" name="Rectangle 117"/>
            <p:cNvSpPr/>
            <p:nvPr/>
          </p:nvSpPr>
          <p:spPr>
            <a:xfrm>
              <a:off x="6644899" y="2758273"/>
              <a:ext cx="1350240" cy="559161"/>
            </a:xfrm>
            <a:prstGeom prst="rect">
              <a:avLst/>
            </a:prstGeom>
            <a:solidFill>
              <a:srgbClr val="009CCB"/>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Helvetica Neue"/>
                  <a:cs typeface="Helvetica Neue"/>
                </a:rPr>
                <a:t>Bank records</a:t>
              </a:r>
              <a:endParaRPr lang="en-US" sz="1000" dirty="0">
                <a:solidFill>
                  <a:srgbClr val="FFFFFF"/>
                </a:solidFill>
                <a:latin typeface="Helvetica Neue"/>
                <a:cs typeface="Helvetica Neue"/>
              </a:endParaRPr>
            </a:p>
          </p:txBody>
        </p:sp>
        <p:sp>
          <p:nvSpPr>
            <p:cNvPr id="119" name="Rectangle 118"/>
            <p:cNvSpPr/>
            <p:nvPr/>
          </p:nvSpPr>
          <p:spPr>
            <a:xfrm>
              <a:off x="1176997" y="3499699"/>
              <a:ext cx="1350240" cy="559161"/>
            </a:xfrm>
            <a:prstGeom prst="rect">
              <a:avLst/>
            </a:prstGeom>
            <a:solidFill>
              <a:srgbClr val="009C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Helvetica Neue"/>
                  <a:cs typeface="Helvetica Neue"/>
                </a:rPr>
                <a:t>Party C’s Records</a:t>
              </a:r>
              <a:endParaRPr lang="en-US" sz="1000" dirty="0">
                <a:solidFill>
                  <a:srgbClr val="FFFFFF"/>
                </a:solidFill>
                <a:latin typeface="Helvetica Neue"/>
                <a:cs typeface="Helvetica Neue"/>
              </a:endParaRPr>
            </a:p>
          </p:txBody>
        </p:sp>
        <p:sp>
          <p:nvSpPr>
            <p:cNvPr id="120" name="Rectangle 119"/>
            <p:cNvSpPr/>
            <p:nvPr/>
          </p:nvSpPr>
          <p:spPr>
            <a:xfrm>
              <a:off x="6644898" y="3492686"/>
              <a:ext cx="1350240" cy="559161"/>
            </a:xfrm>
            <a:prstGeom prst="rect">
              <a:avLst/>
            </a:prstGeom>
            <a:solidFill>
              <a:srgbClr val="009C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Helvetica Neue"/>
                  <a:cs typeface="Helvetica Neue"/>
                </a:rPr>
                <a:t>Auditor records</a:t>
              </a:r>
              <a:endParaRPr lang="en-US" sz="1000" dirty="0">
                <a:solidFill>
                  <a:srgbClr val="FFFFFF"/>
                </a:solidFill>
                <a:latin typeface="Helvetica Neue"/>
                <a:cs typeface="Helvetica Neue"/>
              </a:endParaRPr>
            </a:p>
          </p:txBody>
        </p:sp>
        <p:sp>
          <p:nvSpPr>
            <p:cNvPr id="121" name="Rectangle 120"/>
            <p:cNvSpPr/>
            <p:nvPr/>
          </p:nvSpPr>
          <p:spPr>
            <a:xfrm>
              <a:off x="3930017" y="3909676"/>
              <a:ext cx="1350240" cy="559161"/>
            </a:xfrm>
            <a:prstGeom prst="rect">
              <a:avLst/>
            </a:prstGeom>
            <a:solidFill>
              <a:srgbClr val="009C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Helvetica Neue"/>
                  <a:cs typeface="Helvetica Neue"/>
                </a:rPr>
                <a:t>Party B Records</a:t>
              </a:r>
              <a:endParaRPr lang="en-US" sz="1000" dirty="0">
                <a:solidFill>
                  <a:srgbClr val="FFFFFF"/>
                </a:solidFill>
                <a:latin typeface="Helvetica Neue"/>
                <a:cs typeface="Helvetica Neue"/>
              </a:endParaRPr>
            </a:p>
          </p:txBody>
        </p:sp>
        <p:sp>
          <p:nvSpPr>
            <p:cNvPr id="122" name="Rectangle 121"/>
            <p:cNvSpPr/>
            <p:nvPr/>
          </p:nvSpPr>
          <p:spPr>
            <a:xfrm>
              <a:off x="3930017" y="2377440"/>
              <a:ext cx="1350240" cy="559161"/>
            </a:xfrm>
            <a:prstGeom prst="rect">
              <a:avLst/>
            </a:prstGeom>
            <a:solidFill>
              <a:srgbClr val="009C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Helvetica Neue"/>
                  <a:cs typeface="Helvetica Neue"/>
                </a:rPr>
                <a:t>Party A’s Records</a:t>
              </a:r>
              <a:endParaRPr lang="en-US" sz="1000" dirty="0">
                <a:solidFill>
                  <a:srgbClr val="FFFFFF"/>
                </a:solidFill>
                <a:latin typeface="Helvetica Neue"/>
                <a:cs typeface="Helvetica Neue"/>
              </a:endParaRPr>
            </a:p>
          </p:txBody>
        </p:sp>
      </p:grpSp>
      <p:grpSp>
        <p:nvGrpSpPr>
          <p:cNvPr id="123" name="Group 122"/>
          <p:cNvGrpSpPr/>
          <p:nvPr/>
        </p:nvGrpSpPr>
        <p:grpSpPr>
          <a:xfrm>
            <a:off x="1782783" y="2174031"/>
            <a:ext cx="6186826" cy="1936336"/>
            <a:chOff x="1897163" y="2680467"/>
            <a:chExt cx="6186826" cy="1936336"/>
          </a:xfrm>
        </p:grpSpPr>
        <p:sp>
          <p:nvSpPr>
            <p:cNvPr id="124" name="TextBox 123"/>
            <p:cNvSpPr txBox="1"/>
            <p:nvPr/>
          </p:nvSpPr>
          <p:spPr>
            <a:xfrm>
              <a:off x="5950071" y="4216693"/>
              <a:ext cx="2133918" cy="400110"/>
            </a:xfrm>
            <a:prstGeom prst="rect">
              <a:avLst/>
            </a:prstGeom>
            <a:noFill/>
          </p:spPr>
          <p:txBody>
            <a:bodyPr wrap="none" rtlCol="0">
              <a:spAutoFit/>
            </a:bodyPr>
            <a:lstStyle/>
            <a:p>
              <a:pPr algn="r"/>
              <a:r>
                <a:rPr lang="en-US" sz="1000" b="1" dirty="0" smtClean="0">
                  <a:solidFill>
                    <a:srgbClr val="1F947F"/>
                  </a:solidFill>
                  <a:latin typeface="Helvetica"/>
                  <a:cs typeface="Helvetica"/>
                </a:rPr>
                <a:t>System integrations grow x(x-1) </a:t>
              </a:r>
            </a:p>
            <a:p>
              <a:pPr algn="r"/>
              <a:r>
                <a:rPr lang="en-US" sz="1000" b="1" dirty="0" smtClean="0">
                  <a:solidFill>
                    <a:srgbClr val="1F947F"/>
                  </a:solidFill>
                  <a:latin typeface="Helvetica"/>
                  <a:cs typeface="Helvetica"/>
                </a:rPr>
                <a:t>with each additional party x</a:t>
              </a:r>
              <a:endParaRPr lang="en-US" sz="1000" b="1" dirty="0">
                <a:solidFill>
                  <a:srgbClr val="1F947F"/>
                </a:solidFill>
                <a:latin typeface="Helvetica"/>
                <a:cs typeface="Helvetica"/>
              </a:endParaRPr>
            </a:p>
          </p:txBody>
        </p:sp>
        <p:grpSp>
          <p:nvGrpSpPr>
            <p:cNvPr id="125" name="Group 124"/>
            <p:cNvGrpSpPr/>
            <p:nvPr/>
          </p:nvGrpSpPr>
          <p:grpSpPr>
            <a:xfrm>
              <a:off x="1897163" y="2680467"/>
              <a:ext cx="5467902" cy="1532236"/>
              <a:chOff x="1897163" y="2680467"/>
              <a:chExt cx="5467902" cy="1532236"/>
            </a:xfrm>
          </p:grpSpPr>
          <p:cxnSp>
            <p:nvCxnSpPr>
              <p:cNvPr id="127" name="Straight Connector 126"/>
              <p:cNvCxnSpPr>
                <a:stCxn id="117" idx="3"/>
                <a:endCxn id="118" idx="1"/>
              </p:cNvCxnSpPr>
              <p:nvPr/>
            </p:nvCxnSpPr>
            <p:spPr>
              <a:xfrm>
                <a:off x="2572791" y="3061300"/>
                <a:ext cx="4117154" cy="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1897163" y="3340880"/>
                <a:ext cx="508" cy="182265"/>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2283" y="3061300"/>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572791" y="3061300"/>
                <a:ext cx="4117153" cy="7344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118" idx="2"/>
                <a:endCxn id="120" idx="0"/>
              </p:cNvCxnSpPr>
              <p:nvPr/>
            </p:nvCxnSpPr>
            <p:spPr>
              <a:xfrm flipH="1">
                <a:off x="7365064" y="3340880"/>
                <a:ext cx="1" cy="175252"/>
              </a:xfrm>
              <a:prstGeom prst="line">
                <a:avLst/>
              </a:prstGeom>
              <a:ln w="127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2283" y="3795713"/>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0183" y="3061300"/>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2283" y="3802726"/>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572791" y="3061300"/>
                <a:ext cx="207739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572791" y="2680467"/>
                <a:ext cx="140227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2283" y="2680467"/>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0183" y="2960047"/>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5303" y="2680467"/>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5303" y="2680467"/>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5303" y="3795713"/>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26" name="TextBox 125"/>
            <p:cNvSpPr txBox="1"/>
            <p:nvPr/>
          </p:nvSpPr>
          <p:spPr>
            <a:xfrm>
              <a:off x="4617431" y="3024503"/>
              <a:ext cx="976950" cy="215444"/>
            </a:xfrm>
            <a:prstGeom prst="rect">
              <a:avLst/>
            </a:prstGeom>
            <a:noFill/>
          </p:spPr>
          <p:txBody>
            <a:bodyPr wrap="none" rtlCol="0">
              <a:spAutoFit/>
            </a:bodyPr>
            <a:lstStyle/>
            <a:p>
              <a:r>
                <a:rPr lang="en-US" sz="800" b="1" dirty="0" smtClean="0">
                  <a:solidFill>
                    <a:srgbClr val="1F947F"/>
                  </a:solidFill>
                  <a:latin typeface="Helvetica"/>
                  <a:cs typeface="Helvetica"/>
                </a:rPr>
                <a:t>API-integrations</a:t>
              </a:r>
              <a:endParaRPr lang="en-US" sz="800" b="1" dirty="0">
                <a:solidFill>
                  <a:srgbClr val="1F947F"/>
                </a:solidFill>
                <a:latin typeface="Helvetica"/>
                <a:cs typeface="Helvetica"/>
              </a:endParaRPr>
            </a:p>
          </p:txBody>
        </p:sp>
      </p:grpSp>
      <p:sp>
        <p:nvSpPr>
          <p:cNvPr id="142" name="Frame 141"/>
          <p:cNvSpPr/>
          <p:nvPr/>
        </p:nvSpPr>
        <p:spPr>
          <a:xfrm>
            <a:off x="6478676" y="2174029"/>
            <a:ext cx="1537823" cy="748039"/>
          </a:xfrm>
          <a:prstGeom prst="frame">
            <a:avLst/>
          </a:prstGeom>
          <a:noFill/>
          <a:ln w="28575" cmpd="sng">
            <a:solidFill>
              <a:srgbClr val="E71D3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nvGrpSpPr>
          <p:cNvPr id="143" name="Group 142"/>
          <p:cNvGrpSpPr/>
          <p:nvPr/>
        </p:nvGrpSpPr>
        <p:grpSpPr>
          <a:xfrm>
            <a:off x="2952144" y="1795517"/>
            <a:ext cx="4891756" cy="1475585"/>
            <a:chOff x="2952144" y="1795517"/>
            <a:chExt cx="4891756" cy="1475585"/>
          </a:xfrm>
        </p:grpSpPr>
        <p:grpSp>
          <p:nvGrpSpPr>
            <p:cNvPr id="144" name="Group 143"/>
            <p:cNvGrpSpPr/>
            <p:nvPr/>
          </p:nvGrpSpPr>
          <p:grpSpPr>
            <a:xfrm>
              <a:off x="7364282" y="1795517"/>
              <a:ext cx="479618" cy="605369"/>
              <a:chOff x="7445839" y="2278508"/>
              <a:chExt cx="479618" cy="605369"/>
            </a:xfrm>
          </p:grpSpPr>
          <p:sp>
            <p:nvSpPr>
              <p:cNvPr id="187" name="Triangle 149"/>
              <p:cNvSpPr/>
              <p:nvPr/>
            </p:nvSpPr>
            <p:spPr>
              <a:xfrm rot="10800000">
                <a:off x="7502769" y="2489982"/>
                <a:ext cx="379828" cy="393895"/>
              </a:xfrm>
              <a:prstGeom prst="triangle">
                <a:avLst/>
              </a:prstGeom>
              <a:solidFill>
                <a:srgbClr val="E71D32"/>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8" name="TextBox 187"/>
              <p:cNvSpPr txBox="1"/>
              <p:nvPr/>
            </p:nvSpPr>
            <p:spPr>
              <a:xfrm>
                <a:off x="7445839" y="2278508"/>
                <a:ext cx="479618" cy="246221"/>
              </a:xfrm>
              <a:prstGeom prst="rect">
                <a:avLst/>
              </a:prstGeom>
              <a:noFill/>
            </p:spPr>
            <p:txBody>
              <a:bodyPr wrap="none" rtlCol="0">
                <a:spAutoFit/>
              </a:bodyPr>
              <a:lstStyle/>
              <a:p>
                <a:r>
                  <a:rPr lang="en-US" sz="1000" dirty="0" smtClean="0">
                    <a:solidFill>
                      <a:srgbClr val="E71D32"/>
                    </a:solidFill>
                  </a:rPr>
                  <a:t>Hack</a:t>
                </a:r>
                <a:endParaRPr lang="en-US" sz="600" dirty="0">
                  <a:solidFill>
                    <a:srgbClr val="E71D32"/>
                  </a:solidFill>
                </a:endParaRPr>
              </a:p>
            </p:txBody>
          </p:sp>
        </p:grpSp>
        <p:grpSp>
          <p:nvGrpSpPr>
            <p:cNvPr id="145" name="Group 144"/>
            <p:cNvGrpSpPr/>
            <p:nvPr/>
          </p:nvGrpSpPr>
          <p:grpSpPr>
            <a:xfrm rot="6342468">
              <a:off x="5722210" y="2241142"/>
              <a:ext cx="184734" cy="205581"/>
              <a:chOff x="7561426" y="2450546"/>
              <a:chExt cx="262514" cy="292145"/>
            </a:xfrm>
          </p:grpSpPr>
          <p:sp>
            <p:nvSpPr>
              <p:cNvPr id="185" name="Triangle 153"/>
              <p:cNvSpPr/>
              <p:nvPr/>
            </p:nvSpPr>
            <p:spPr>
              <a:xfrm rot="10800000">
                <a:off x="7584500" y="2510972"/>
                <a:ext cx="223440" cy="231719"/>
              </a:xfrm>
              <a:prstGeom prst="triangle">
                <a:avLst/>
              </a:prstGeom>
              <a:solidFill>
                <a:srgbClr val="E71D32"/>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186" name="TextBox 185"/>
              <p:cNvSpPr txBox="1"/>
              <p:nvPr/>
            </p:nvSpPr>
            <p:spPr>
              <a:xfrm>
                <a:off x="7561426" y="2450546"/>
                <a:ext cx="262514" cy="218685"/>
              </a:xfrm>
              <a:prstGeom prst="rect">
                <a:avLst/>
              </a:prstGeom>
              <a:noFill/>
            </p:spPr>
            <p:txBody>
              <a:bodyPr wrap="none" rtlCol="0">
                <a:spAutoFit/>
              </a:bodyPr>
              <a:lstStyle/>
              <a:p>
                <a:endParaRPr lang="en-US" sz="400" dirty="0"/>
              </a:p>
            </p:txBody>
          </p:sp>
        </p:grpSp>
        <p:grpSp>
          <p:nvGrpSpPr>
            <p:cNvPr id="146" name="Group 145"/>
            <p:cNvGrpSpPr/>
            <p:nvPr/>
          </p:nvGrpSpPr>
          <p:grpSpPr>
            <a:xfrm rot="5555058">
              <a:off x="2961496" y="2457981"/>
              <a:ext cx="196825" cy="215530"/>
              <a:chOff x="7544234" y="2450546"/>
              <a:chExt cx="279700" cy="306278"/>
            </a:xfrm>
          </p:grpSpPr>
          <p:sp>
            <p:nvSpPr>
              <p:cNvPr id="183" name="Triangle 156"/>
              <p:cNvSpPr/>
              <p:nvPr/>
            </p:nvSpPr>
            <p:spPr>
              <a:xfrm rot="10800000">
                <a:off x="7544234" y="2493809"/>
                <a:ext cx="253628" cy="263015"/>
              </a:xfrm>
              <a:prstGeom prst="triangle">
                <a:avLst/>
              </a:prstGeom>
              <a:solidFill>
                <a:srgbClr val="E71D32"/>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184" name="TextBox 183"/>
              <p:cNvSpPr txBox="1"/>
              <p:nvPr/>
            </p:nvSpPr>
            <p:spPr>
              <a:xfrm>
                <a:off x="7561420" y="2450546"/>
                <a:ext cx="262514" cy="218685"/>
              </a:xfrm>
              <a:prstGeom prst="rect">
                <a:avLst/>
              </a:prstGeom>
              <a:noFill/>
            </p:spPr>
            <p:txBody>
              <a:bodyPr wrap="none" rtlCol="0">
                <a:spAutoFit/>
              </a:bodyPr>
              <a:lstStyle/>
              <a:p>
                <a:endParaRPr lang="en-US" sz="400" dirty="0"/>
              </a:p>
            </p:txBody>
          </p:sp>
        </p:grpSp>
        <p:grpSp>
          <p:nvGrpSpPr>
            <p:cNvPr id="147" name="Group 146"/>
            <p:cNvGrpSpPr/>
            <p:nvPr/>
          </p:nvGrpSpPr>
          <p:grpSpPr>
            <a:xfrm rot="4810682">
              <a:off x="3076972" y="3080823"/>
              <a:ext cx="184729" cy="195829"/>
              <a:chOff x="7561427" y="2450548"/>
              <a:chExt cx="262514" cy="278284"/>
            </a:xfrm>
          </p:grpSpPr>
          <p:sp>
            <p:nvSpPr>
              <p:cNvPr id="180" name="Triangle 159"/>
              <p:cNvSpPr/>
              <p:nvPr/>
            </p:nvSpPr>
            <p:spPr>
              <a:xfrm rot="10800000">
                <a:off x="7561617" y="2476538"/>
                <a:ext cx="243284" cy="252294"/>
              </a:xfrm>
              <a:prstGeom prst="triangle">
                <a:avLst/>
              </a:prstGeom>
              <a:solidFill>
                <a:srgbClr val="E71D32"/>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181" name="TextBox 180"/>
              <p:cNvSpPr txBox="1"/>
              <p:nvPr/>
            </p:nvSpPr>
            <p:spPr>
              <a:xfrm>
                <a:off x="7561427" y="2450548"/>
                <a:ext cx="262514" cy="218685"/>
              </a:xfrm>
              <a:prstGeom prst="rect">
                <a:avLst/>
              </a:prstGeom>
              <a:noFill/>
            </p:spPr>
            <p:txBody>
              <a:bodyPr wrap="none" rtlCol="0">
                <a:spAutoFit/>
              </a:bodyPr>
              <a:lstStyle/>
              <a:p>
                <a:endParaRPr lang="en-US" sz="400" dirty="0"/>
              </a:p>
            </p:txBody>
          </p:sp>
        </p:grpSp>
        <p:grpSp>
          <p:nvGrpSpPr>
            <p:cNvPr id="168" name="Group 167"/>
            <p:cNvGrpSpPr/>
            <p:nvPr/>
          </p:nvGrpSpPr>
          <p:grpSpPr>
            <a:xfrm rot="4073841">
              <a:off x="5710055" y="2767347"/>
              <a:ext cx="184730" cy="235180"/>
              <a:chOff x="7561425" y="2450546"/>
              <a:chExt cx="262514" cy="334197"/>
            </a:xfrm>
          </p:grpSpPr>
          <p:sp>
            <p:nvSpPr>
              <p:cNvPr id="178" name="Triangle 162"/>
              <p:cNvSpPr/>
              <p:nvPr/>
            </p:nvSpPr>
            <p:spPr>
              <a:xfrm rot="10800000">
                <a:off x="7582971" y="2555475"/>
                <a:ext cx="221081" cy="229268"/>
              </a:xfrm>
              <a:prstGeom prst="triangle">
                <a:avLst/>
              </a:prstGeom>
              <a:solidFill>
                <a:srgbClr val="E71D32"/>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179" name="TextBox 178"/>
              <p:cNvSpPr txBox="1"/>
              <p:nvPr/>
            </p:nvSpPr>
            <p:spPr>
              <a:xfrm>
                <a:off x="7561425" y="2450546"/>
                <a:ext cx="262514" cy="218685"/>
              </a:xfrm>
              <a:prstGeom prst="rect">
                <a:avLst/>
              </a:prstGeom>
              <a:noFill/>
            </p:spPr>
            <p:txBody>
              <a:bodyPr wrap="none" rtlCol="0">
                <a:spAutoFit/>
              </a:bodyPr>
              <a:lstStyle/>
              <a:p>
                <a:endParaRPr lang="en-US" sz="400" dirty="0"/>
              </a:p>
            </p:txBody>
          </p:sp>
        </p:grpSp>
        <p:sp>
          <p:nvSpPr>
            <p:cNvPr id="176" name="Triangle 165"/>
            <p:cNvSpPr>
              <a:spLocks noChangeAspect="1"/>
            </p:cNvSpPr>
            <p:nvPr/>
          </p:nvSpPr>
          <p:spPr>
            <a:xfrm rot="10800000">
              <a:off x="7158225" y="2830233"/>
              <a:ext cx="192351" cy="199474"/>
            </a:xfrm>
            <a:prstGeom prst="triangle">
              <a:avLst/>
            </a:prstGeom>
            <a:solidFill>
              <a:srgbClr val="E71D32"/>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grpSp>
      <p:pic>
        <p:nvPicPr>
          <p:cNvPr id="189" name="pasted-image.pdf"/>
          <p:cNvPicPr>
            <a:picLocks noChangeAspect="1"/>
          </p:cNvPicPr>
          <p:nvPr/>
        </p:nvPicPr>
        <p:blipFill>
          <a:blip r:embed="rId2">
            <a:extLst/>
          </a:blip>
          <a:stretch>
            <a:fillRect/>
          </a:stretch>
        </p:blipFill>
        <p:spPr>
          <a:xfrm>
            <a:off x="654212" y="2392155"/>
            <a:ext cx="356616" cy="356616"/>
          </a:xfrm>
          <a:prstGeom prst="rect">
            <a:avLst/>
          </a:prstGeom>
          <a:ln w="12700">
            <a:miter lim="400000"/>
          </a:ln>
        </p:spPr>
      </p:pic>
      <p:pic>
        <p:nvPicPr>
          <p:cNvPr id="190" name="pasted-image.pdf"/>
          <p:cNvPicPr>
            <a:picLocks noChangeAspect="1"/>
          </p:cNvPicPr>
          <p:nvPr/>
        </p:nvPicPr>
        <p:blipFill>
          <a:blip r:embed="rId3">
            <a:extLst/>
          </a:blip>
          <a:stretch>
            <a:fillRect/>
          </a:stretch>
        </p:blipFill>
        <p:spPr>
          <a:xfrm>
            <a:off x="8083208" y="2303161"/>
            <a:ext cx="407050" cy="36576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4119516" y="1201612"/>
            <a:ext cx="548640" cy="578974"/>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4119516" y="4110367"/>
            <a:ext cx="548640" cy="578974"/>
          </a:xfrm>
          <a:prstGeom prst="rect">
            <a:avLst/>
          </a:prstGeom>
          <a:ln w="12700">
            <a:miter lim="400000"/>
          </a:ln>
        </p:spPr>
      </p:pic>
      <p:pic>
        <p:nvPicPr>
          <p:cNvPr id="193" name="pasted-image.pdf"/>
          <p:cNvPicPr>
            <a:picLocks noChangeAspect="1"/>
          </p:cNvPicPr>
          <p:nvPr/>
        </p:nvPicPr>
        <p:blipFill>
          <a:blip r:embed="rId5" cstate="screen">
            <a:extLst>
              <a:ext uri="{28A0092B-C50C-407E-A947-70E740481C1C}">
                <a14:useLocalDpi xmlns="" xmlns:a14="http://schemas.microsoft.com/office/drawing/2010/main"/>
              </a:ext>
            </a:extLst>
          </a:blip>
          <a:stretch>
            <a:fillRect/>
          </a:stretch>
        </p:blipFill>
        <p:spPr>
          <a:xfrm>
            <a:off x="647353" y="3079262"/>
            <a:ext cx="376684" cy="470518"/>
          </a:xfrm>
          <a:prstGeom prst="rect">
            <a:avLst/>
          </a:prstGeom>
          <a:ln w="12700">
            <a:miter lim="400000"/>
          </a:ln>
        </p:spPr>
      </p:pic>
      <p:pic>
        <p:nvPicPr>
          <p:cNvPr id="194" name="pasted-image.pdf"/>
          <p:cNvPicPr/>
          <p:nvPr/>
        </p:nvPicPr>
        <p:blipFill>
          <a:blip r:embed="rId6" cstate="screen">
            <a:extLst>
              <a:ext uri="{28A0092B-C50C-407E-A947-70E740481C1C}">
                <a14:useLocalDpi xmlns="" xmlns:a14="http://schemas.microsoft.com/office/drawing/2010/main"/>
              </a:ext>
            </a:extLst>
          </a:blip>
          <a:stretch>
            <a:fillRect/>
          </a:stretch>
        </p:blipFill>
        <p:spPr>
          <a:xfrm>
            <a:off x="8121722" y="2984183"/>
            <a:ext cx="531158" cy="519611"/>
          </a:xfrm>
          <a:prstGeom prst="rect">
            <a:avLst/>
          </a:prstGeom>
          <a:ln w="12700">
            <a:miter lim="400000"/>
          </a:ln>
        </p:spPr>
      </p:pic>
    </p:spTree>
    <p:extLst>
      <p:ext uri="{BB962C8B-B14F-4D97-AF65-F5344CB8AC3E}">
        <p14:creationId xmlns="" xmlns:p14="http://schemas.microsoft.com/office/powerpoint/2010/main" val="11125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4523754" y="2423889"/>
            <a:ext cx="2066815" cy="531263"/>
          </a:xfrm>
          <a:prstGeom prst="line">
            <a:avLst/>
          </a:prstGeom>
          <a:ln w="19050">
            <a:solidFill>
              <a:srgbClr val="5AA700"/>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23754" y="2955152"/>
            <a:ext cx="2066815" cy="767055"/>
          </a:xfrm>
          <a:prstGeom prst="line">
            <a:avLst/>
          </a:prstGeom>
          <a:ln w="19050">
            <a:solidFill>
              <a:srgbClr val="5AA700"/>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23754" y="2955152"/>
            <a:ext cx="0" cy="1477576"/>
          </a:xfrm>
          <a:prstGeom prst="line">
            <a:avLst/>
          </a:prstGeom>
          <a:ln w="19050">
            <a:solidFill>
              <a:srgbClr val="5AA7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2465238" y="2955152"/>
            <a:ext cx="2058516" cy="767056"/>
          </a:xfrm>
          <a:prstGeom prst="line">
            <a:avLst/>
          </a:prstGeom>
          <a:ln w="19050">
            <a:solidFill>
              <a:srgbClr val="5AA700"/>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flipV="1">
            <a:off x="2465238" y="2423889"/>
            <a:ext cx="2058516" cy="531263"/>
          </a:xfrm>
          <a:prstGeom prst="line">
            <a:avLst/>
          </a:prstGeom>
          <a:ln w="19050">
            <a:solidFill>
              <a:srgbClr val="5AA70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4523754" y="1502479"/>
            <a:ext cx="0" cy="1452673"/>
          </a:xfrm>
          <a:prstGeom prst="line">
            <a:avLst/>
          </a:prstGeom>
          <a:ln w="19050">
            <a:solidFill>
              <a:srgbClr val="5AA700"/>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793569" y="2062109"/>
            <a:ext cx="1350240" cy="559161"/>
          </a:xfrm>
          <a:prstGeom prst="rect">
            <a:avLst/>
          </a:prstGeom>
          <a:solidFill>
            <a:srgbClr val="559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latin typeface="Helvetica Neue"/>
                <a:cs typeface="Helvetica Neue"/>
              </a:rPr>
              <a:t>Counter-parties</a:t>
            </a:r>
          </a:p>
        </p:txBody>
      </p:sp>
      <p:sp>
        <p:nvSpPr>
          <p:cNvPr id="5" name="Rectangle 4"/>
          <p:cNvSpPr/>
          <p:nvPr/>
        </p:nvSpPr>
        <p:spPr>
          <a:xfrm>
            <a:off x="5902288" y="2062109"/>
            <a:ext cx="1350240" cy="559161"/>
          </a:xfrm>
          <a:prstGeom prst="rect">
            <a:avLst/>
          </a:prstGeom>
          <a:solidFill>
            <a:srgbClr val="559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latin typeface="Helvetica Neue"/>
                <a:cs typeface="Helvetica Neue"/>
              </a:rPr>
              <a:t>Banks</a:t>
            </a:r>
            <a:endParaRPr lang="en-US" sz="1000" b="1" dirty="0">
              <a:solidFill>
                <a:schemeClr val="bg1"/>
              </a:solidFill>
              <a:latin typeface="Helvetica Neue"/>
              <a:cs typeface="Helvetica Neue"/>
            </a:endParaRPr>
          </a:p>
        </p:txBody>
      </p:sp>
      <p:sp>
        <p:nvSpPr>
          <p:cNvPr id="6" name="Rectangle 5"/>
          <p:cNvSpPr/>
          <p:nvPr/>
        </p:nvSpPr>
        <p:spPr>
          <a:xfrm>
            <a:off x="1793569" y="3445706"/>
            <a:ext cx="1350240" cy="559161"/>
          </a:xfrm>
          <a:prstGeom prst="rect">
            <a:avLst/>
          </a:prstGeom>
          <a:solidFill>
            <a:srgbClr val="559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latin typeface="Helvetica Neue"/>
                <a:cs typeface="Helvetica Neue"/>
              </a:rPr>
              <a:t>Party C</a:t>
            </a:r>
            <a:endParaRPr lang="en-US" sz="1000" b="1" dirty="0">
              <a:solidFill>
                <a:schemeClr val="bg1"/>
              </a:solidFill>
              <a:latin typeface="Helvetica Neue"/>
              <a:cs typeface="Helvetica Neue"/>
            </a:endParaRPr>
          </a:p>
        </p:txBody>
      </p:sp>
      <p:sp>
        <p:nvSpPr>
          <p:cNvPr id="7" name="Rectangle 6"/>
          <p:cNvSpPr/>
          <p:nvPr/>
        </p:nvSpPr>
        <p:spPr>
          <a:xfrm>
            <a:off x="5902287" y="3438693"/>
            <a:ext cx="1350240" cy="559161"/>
          </a:xfrm>
          <a:prstGeom prst="rect">
            <a:avLst/>
          </a:prstGeom>
          <a:solidFill>
            <a:srgbClr val="559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latin typeface="Helvetica Neue"/>
                <a:cs typeface="Helvetica Neue"/>
              </a:rPr>
              <a:t>Auditors</a:t>
            </a:r>
            <a:endParaRPr lang="en-US" sz="1000" b="1" dirty="0">
              <a:solidFill>
                <a:schemeClr val="bg1"/>
              </a:solidFill>
              <a:latin typeface="Helvetica Neue"/>
              <a:cs typeface="Helvetica Neue"/>
            </a:endParaRPr>
          </a:p>
        </p:txBody>
      </p:sp>
      <p:sp>
        <p:nvSpPr>
          <p:cNvPr id="8" name="Rectangle 7"/>
          <p:cNvSpPr/>
          <p:nvPr/>
        </p:nvSpPr>
        <p:spPr>
          <a:xfrm>
            <a:off x="3862527" y="4019050"/>
            <a:ext cx="1350240" cy="559161"/>
          </a:xfrm>
          <a:prstGeom prst="rect">
            <a:avLst/>
          </a:prstGeom>
          <a:solidFill>
            <a:srgbClr val="559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latin typeface="Helvetica Neue"/>
                <a:cs typeface="Helvetica Neue"/>
              </a:rPr>
              <a:t>Party B</a:t>
            </a:r>
            <a:endParaRPr lang="en-US" sz="1000" b="1" dirty="0">
              <a:solidFill>
                <a:schemeClr val="bg1"/>
              </a:solidFill>
              <a:latin typeface="Helvetica Neue"/>
              <a:cs typeface="Helvetica Neue"/>
            </a:endParaRPr>
          </a:p>
        </p:txBody>
      </p:sp>
      <p:sp>
        <p:nvSpPr>
          <p:cNvPr id="9" name="Rectangle 8"/>
          <p:cNvSpPr/>
          <p:nvPr/>
        </p:nvSpPr>
        <p:spPr>
          <a:xfrm>
            <a:off x="3862527" y="1428473"/>
            <a:ext cx="1350240" cy="559161"/>
          </a:xfrm>
          <a:prstGeom prst="rect">
            <a:avLst/>
          </a:prstGeom>
          <a:solidFill>
            <a:srgbClr val="559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latin typeface="Helvetica Neue"/>
                <a:cs typeface="Helvetica Neue"/>
              </a:rPr>
              <a:t>Party A</a:t>
            </a:r>
            <a:endParaRPr lang="en-US" sz="1000" b="1" dirty="0">
              <a:solidFill>
                <a:schemeClr val="bg1"/>
              </a:solidFill>
              <a:latin typeface="Helvetica Neue"/>
              <a:cs typeface="Helvetica Neue"/>
            </a:endParaRPr>
          </a:p>
        </p:txBody>
      </p:sp>
      <p:sp>
        <p:nvSpPr>
          <p:cNvPr id="30" name="Frame 29"/>
          <p:cNvSpPr/>
          <p:nvPr/>
        </p:nvSpPr>
        <p:spPr>
          <a:xfrm>
            <a:off x="1145464" y="1203643"/>
            <a:ext cx="6764879" cy="3563060"/>
          </a:xfrm>
          <a:prstGeom prst="frame">
            <a:avLst>
              <a:gd name="adj1" fmla="val 2904"/>
            </a:avLst>
          </a:prstGeom>
          <a:noFill/>
          <a:ln w="12700" cmpd="sng">
            <a:solidFill>
              <a:srgbClr val="E71D3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w="28575" cmpd="sng">
                <a:solidFill>
                  <a:srgbClr val="E71D32"/>
                </a:solidFill>
              </a:ln>
              <a:solidFill>
                <a:schemeClr val="tx1"/>
              </a:solidFill>
              <a:latin typeface="Helvetica Neue"/>
              <a:cs typeface="Helvetica Neue"/>
            </a:endParaRPr>
          </a:p>
        </p:txBody>
      </p:sp>
      <p:sp>
        <p:nvSpPr>
          <p:cNvPr id="31" name="TextBox 30"/>
          <p:cNvSpPr txBox="1"/>
          <p:nvPr/>
        </p:nvSpPr>
        <p:spPr>
          <a:xfrm>
            <a:off x="4523754" y="3627508"/>
            <a:ext cx="1236311" cy="276999"/>
          </a:xfrm>
          <a:prstGeom prst="rect">
            <a:avLst/>
          </a:prstGeom>
          <a:noFill/>
        </p:spPr>
        <p:txBody>
          <a:bodyPr wrap="square" rtlCol="0">
            <a:spAutoFit/>
          </a:bodyPr>
          <a:lstStyle/>
          <a:p>
            <a:r>
              <a:rPr lang="en-US" sz="600" dirty="0" smtClean="0">
                <a:solidFill>
                  <a:srgbClr val="5AA700"/>
                </a:solidFill>
                <a:latin typeface="Helvetica Neue"/>
                <a:cs typeface="Helvetica Neue"/>
              </a:rPr>
              <a:t>Digitally Signed / Encrypted</a:t>
            </a:r>
          </a:p>
          <a:p>
            <a:r>
              <a:rPr lang="en-US" sz="600" dirty="0" smtClean="0">
                <a:solidFill>
                  <a:srgbClr val="5AA700"/>
                </a:solidFill>
                <a:latin typeface="Helvetica Neue"/>
                <a:cs typeface="Helvetica Neue"/>
              </a:rPr>
              <a:t>Transactions &amp; Ledger</a:t>
            </a:r>
            <a:endParaRPr lang="en-US" sz="600" dirty="0">
              <a:solidFill>
                <a:srgbClr val="5AA700"/>
              </a:solidFill>
              <a:latin typeface="Helvetica Neue"/>
              <a:cs typeface="Helvetica Neue"/>
            </a:endParaRPr>
          </a:p>
        </p:txBody>
      </p:sp>
      <p:sp>
        <p:nvSpPr>
          <p:cNvPr id="32" name="TextBox 31"/>
          <p:cNvSpPr txBox="1"/>
          <p:nvPr/>
        </p:nvSpPr>
        <p:spPr>
          <a:xfrm>
            <a:off x="7910343" y="2862819"/>
            <a:ext cx="979657" cy="276999"/>
          </a:xfrm>
          <a:prstGeom prst="rect">
            <a:avLst/>
          </a:prstGeom>
          <a:noFill/>
        </p:spPr>
        <p:txBody>
          <a:bodyPr wrap="square" rtlCol="0">
            <a:spAutoFit/>
          </a:bodyPr>
          <a:lstStyle/>
          <a:p>
            <a:r>
              <a:rPr lang="en-US" sz="600" dirty="0" smtClean="0">
                <a:solidFill>
                  <a:srgbClr val="5AA700"/>
                </a:solidFill>
                <a:latin typeface="Helvetica Neue"/>
                <a:cs typeface="Helvetica Neue"/>
              </a:rPr>
              <a:t>Can still have private – permissioned  network</a:t>
            </a:r>
            <a:endParaRPr lang="en-US" sz="600" dirty="0">
              <a:solidFill>
                <a:srgbClr val="5AA700"/>
              </a:solidFill>
              <a:latin typeface="Helvetica Neue"/>
              <a:cs typeface="Helvetica Neue"/>
            </a:endParaRPr>
          </a:p>
        </p:txBody>
      </p:sp>
      <p:sp>
        <p:nvSpPr>
          <p:cNvPr id="33" name="TextBox 32"/>
          <p:cNvSpPr txBox="1"/>
          <p:nvPr/>
        </p:nvSpPr>
        <p:spPr>
          <a:xfrm>
            <a:off x="3318387" y="3627508"/>
            <a:ext cx="1205367" cy="276999"/>
          </a:xfrm>
          <a:prstGeom prst="rect">
            <a:avLst/>
          </a:prstGeom>
          <a:noFill/>
        </p:spPr>
        <p:txBody>
          <a:bodyPr wrap="square" rtlCol="0">
            <a:spAutoFit/>
          </a:bodyPr>
          <a:lstStyle/>
          <a:p>
            <a:r>
              <a:rPr lang="en-US" sz="600" dirty="0" smtClean="0">
                <a:solidFill>
                  <a:srgbClr val="5AA700"/>
                </a:solidFill>
                <a:latin typeface="Helvetica Neue"/>
                <a:cs typeface="Helvetica Neue"/>
              </a:rPr>
              <a:t>Consensus Algorithm</a:t>
            </a:r>
          </a:p>
          <a:p>
            <a:r>
              <a:rPr lang="en-US" sz="600" dirty="0" smtClean="0">
                <a:solidFill>
                  <a:srgbClr val="5AA700"/>
                </a:solidFill>
                <a:latin typeface="Helvetica Neue"/>
                <a:cs typeface="Helvetica Neue"/>
              </a:rPr>
              <a:t>Prevents Double-spend </a:t>
            </a:r>
            <a:endParaRPr lang="en-US" sz="600" dirty="0">
              <a:solidFill>
                <a:srgbClr val="5AA700"/>
              </a:solidFill>
              <a:latin typeface="Helvetica Neue"/>
              <a:cs typeface="Helvetica Neue"/>
            </a:endParaRPr>
          </a:p>
        </p:txBody>
      </p:sp>
      <p:sp>
        <p:nvSpPr>
          <p:cNvPr id="41" name="TextBox 40"/>
          <p:cNvSpPr txBox="1"/>
          <p:nvPr/>
        </p:nvSpPr>
        <p:spPr>
          <a:xfrm>
            <a:off x="4665977" y="1980006"/>
            <a:ext cx="1236311" cy="276999"/>
          </a:xfrm>
          <a:prstGeom prst="rect">
            <a:avLst/>
          </a:prstGeom>
          <a:noFill/>
        </p:spPr>
        <p:txBody>
          <a:bodyPr wrap="square" rtlCol="0">
            <a:spAutoFit/>
          </a:bodyPr>
          <a:lstStyle/>
          <a:p>
            <a:r>
              <a:rPr lang="en-US" sz="600" dirty="0" smtClean="0">
                <a:solidFill>
                  <a:srgbClr val="5AA700"/>
                </a:solidFill>
                <a:latin typeface="Helvetica Neue"/>
                <a:cs typeface="Helvetica Neue"/>
              </a:rPr>
              <a:t>All Parties have</a:t>
            </a:r>
          </a:p>
          <a:p>
            <a:r>
              <a:rPr lang="en-US" sz="600" dirty="0" smtClean="0">
                <a:solidFill>
                  <a:srgbClr val="5AA700"/>
                </a:solidFill>
                <a:latin typeface="Helvetica Neue"/>
                <a:cs typeface="Helvetica Neue"/>
              </a:rPr>
              <a:t>Replicated Ledger</a:t>
            </a:r>
            <a:endParaRPr lang="en-US" sz="600" dirty="0">
              <a:solidFill>
                <a:srgbClr val="5AA700"/>
              </a:solidFill>
              <a:latin typeface="Helvetica Neue"/>
              <a:cs typeface="Helvetica Neue"/>
            </a:endParaRPr>
          </a:p>
        </p:txBody>
      </p:sp>
      <p:sp>
        <p:nvSpPr>
          <p:cNvPr id="43" name="Content Placeholder 2"/>
          <p:cNvSpPr>
            <a:spLocks noGrp="1"/>
          </p:cNvSpPr>
          <p:nvPr>
            <p:ph idx="1"/>
          </p:nvPr>
        </p:nvSpPr>
        <p:spPr>
          <a:xfrm>
            <a:off x="340659" y="292243"/>
            <a:ext cx="8346141" cy="852853"/>
          </a:xfrm>
        </p:spPr>
        <p:txBody>
          <a:bodyPr>
            <a:normAutofit/>
          </a:bodyPr>
          <a:lstStyle/>
          <a:p>
            <a:pPr marL="0" indent="0">
              <a:buNone/>
            </a:pPr>
            <a:r>
              <a:rPr lang="en-US" b="1" dirty="0" smtClean="0"/>
              <a:t>Solution: </a:t>
            </a:r>
            <a:r>
              <a:rPr lang="en-US" dirty="0" smtClean="0"/>
              <a:t>Blockchain networks — simpler; no centralized control points; spread risk = lowered costs; hardened inside (not just at perimeter). </a:t>
            </a:r>
            <a:endParaRPr lang="en-US" dirty="0"/>
          </a:p>
          <a:p>
            <a:pPr marL="0" indent="0">
              <a:buNone/>
            </a:pPr>
            <a:endParaRPr lang="en-US" dirty="0"/>
          </a:p>
        </p:txBody>
      </p:sp>
      <p:pic>
        <p:nvPicPr>
          <p:cNvPr id="64" name="pasted-image.pdf"/>
          <p:cNvPicPr/>
          <p:nvPr/>
        </p:nvPicPr>
        <p:blipFill>
          <a:blip r:embed="rId2">
            <a:extLst/>
          </a:blip>
          <a:stretch>
            <a:fillRect/>
          </a:stretch>
        </p:blipFill>
        <p:spPr>
          <a:xfrm>
            <a:off x="3855172" y="2378789"/>
            <a:ext cx="1337164" cy="983536"/>
          </a:xfrm>
          <a:prstGeom prst="rect">
            <a:avLst/>
          </a:prstGeom>
          <a:ln w="12700">
            <a:miter lim="400000"/>
          </a:ln>
        </p:spPr>
      </p:pic>
      <p:grpSp>
        <p:nvGrpSpPr>
          <p:cNvPr id="185" name="Group 184"/>
          <p:cNvGrpSpPr/>
          <p:nvPr/>
        </p:nvGrpSpPr>
        <p:grpSpPr>
          <a:xfrm>
            <a:off x="2431057" y="2564564"/>
            <a:ext cx="726381" cy="72644"/>
            <a:chOff x="4163354" y="2836022"/>
            <a:chExt cx="726381" cy="72644"/>
          </a:xfrm>
          <a:solidFill>
            <a:srgbClr val="FFFFFF"/>
          </a:solidFill>
        </p:grpSpPr>
        <p:sp>
          <p:nvSpPr>
            <p:cNvPr id="186" name="Rectangle 18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87" name="Group 186"/>
            <p:cNvGrpSpPr/>
            <p:nvPr/>
          </p:nvGrpSpPr>
          <p:grpSpPr>
            <a:xfrm>
              <a:off x="4236379" y="2836022"/>
              <a:ext cx="108712" cy="72644"/>
              <a:chOff x="3929202" y="2317750"/>
              <a:chExt cx="108712" cy="72644"/>
            </a:xfrm>
            <a:grpFill/>
          </p:grpSpPr>
          <p:sp>
            <p:nvSpPr>
              <p:cNvPr id="203" name="Rectangle 2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4" name="Rectangle 2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88" name="Group 187"/>
            <p:cNvGrpSpPr/>
            <p:nvPr/>
          </p:nvGrpSpPr>
          <p:grpSpPr>
            <a:xfrm>
              <a:off x="4343892" y="2836022"/>
              <a:ext cx="108712" cy="72644"/>
              <a:chOff x="3929202" y="2317750"/>
              <a:chExt cx="108712" cy="72644"/>
            </a:xfrm>
            <a:grpFill/>
          </p:grpSpPr>
          <p:sp>
            <p:nvSpPr>
              <p:cNvPr id="201" name="Rectangle 2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2" name="Rectangle 2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89" name="Group 188"/>
            <p:cNvGrpSpPr/>
            <p:nvPr/>
          </p:nvGrpSpPr>
          <p:grpSpPr>
            <a:xfrm>
              <a:off x="4452604" y="2836022"/>
              <a:ext cx="108712" cy="72644"/>
              <a:chOff x="3929202" y="2317750"/>
              <a:chExt cx="108712" cy="72644"/>
            </a:xfrm>
            <a:grpFill/>
          </p:grpSpPr>
          <p:sp>
            <p:nvSpPr>
              <p:cNvPr id="199" name="Rectangle 1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0" name="Rectangle 1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90" name="Group 189"/>
            <p:cNvGrpSpPr/>
            <p:nvPr/>
          </p:nvGrpSpPr>
          <p:grpSpPr>
            <a:xfrm>
              <a:off x="4561316" y="2836022"/>
              <a:ext cx="108712" cy="72644"/>
              <a:chOff x="3929202" y="2317750"/>
              <a:chExt cx="108712" cy="72644"/>
            </a:xfrm>
            <a:grpFill/>
          </p:grpSpPr>
          <p:sp>
            <p:nvSpPr>
              <p:cNvPr id="197" name="Rectangle 1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8" name="Rectangle 1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91" name="Group 190"/>
            <p:cNvGrpSpPr/>
            <p:nvPr/>
          </p:nvGrpSpPr>
          <p:grpSpPr>
            <a:xfrm>
              <a:off x="4672311" y="2836022"/>
              <a:ext cx="108712" cy="72644"/>
              <a:chOff x="3929202" y="2317750"/>
              <a:chExt cx="108712" cy="72644"/>
            </a:xfrm>
            <a:grpFill/>
          </p:grpSpPr>
          <p:sp>
            <p:nvSpPr>
              <p:cNvPr id="195" name="Rectangle 1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6" name="Rectangle 1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92" name="Group 191"/>
            <p:cNvGrpSpPr/>
            <p:nvPr/>
          </p:nvGrpSpPr>
          <p:grpSpPr>
            <a:xfrm>
              <a:off x="4781023" y="2836022"/>
              <a:ext cx="108712" cy="72644"/>
              <a:chOff x="3929202" y="2317750"/>
              <a:chExt cx="108712" cy="72644"/>
            </a:xfrm>
            <a:grpFill/>
          </p:grpSpPr>
          <p:sp>
            <p:nvSpPr>
              <p:cNvPr id="193" name="Rectangle 1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4" name="Rectangle 1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19" name="Group 18"/>
          <p:cNvGrpSpPr/>
          <p:nvPr/>
        </p:nvGrpSpPr>
        <p:grpSpPr>
          <a:xfrm>
            <a:off x="4182032" y="2803522"/>
            <a:ext cx="726381" cy="413382"/>
            <a:chOff x="4182032" y="2803522"/>
            <a:chExt cx="726381" cy="413382"/>
          </a:xfrm>
        </p:grpSpPr>
        <p:grpSp>
          <p:nvGrpSpPr>
            <p:cNvPr id="17" name="Group 16"/>
            <p:cNvGrpSpPr/>
            <p:nvPr/>
          </p:nvGrpSpPr>
          <p:grpSpPr>
            <a:xfrm>
              <a:off x="4182032" y="2917822"/>
              <a:ext cx="726381" cy="72644"/>
              <a:chOff x="4163354" y="2836022"/>
              <a:chExt cx="726381" cy="72644"/>
            </a:xfrm>
          </p:grpSpPr>
          <p:sp>
            <p:nvSpPr>
              <p:cNvPr id="12" name="Rectangle 11"/>
              <p:cNvSpPr>
                <a:spLocks noChangeAspect="1"/>
              </p:cNvSpPr>
              <p:nvPr/>
            </p:nvSpPr>
            <p:spPr>
              <a:xfrm>
                <a:off x="4163354" y="2836022"/>
                <a:ext cx="72644" cy="72644"/>
              </a:xfrm>
              <a:prstGeom prst="rect">
                <a:avLst/>
              </a:prstGeom>
              <a:no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4" name="Group 13"/>
              <p:cNvGrpSpPr/>
              <p:nvPr/>
            </p:nvGrpSpPr>
            <p:grpSpPr>
              <a:xfrm>
                <a:off x="4236379" y="2836022"/>
                <a:ext cx="108712" cy="72644"/>
                <a:chOff x="3929202" y="2317750"/>
                <a:chExt cx="108712" cy="72644"/>
              </a:xfrm>
              <a:noFill/>
            </p:grpSpPr>
            <p:sp>
              <p:nvSpPr>
                <p:cNvPr id="65" name="Rectangle 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7" name="Group 66"/>
              <p:cNvGrpSpPr/>
              <p:nvPr/>
            </p:nvGrpSpPr>
            <p:grpSpPr>
              <a:xfrm>
                <a:off x="4343892" y="2836022"/>
                <a:ext cx="108712" cy="72644"/>
                <a:chOff x="3929202" y="2317750"/>
                <a:chExt cx="108712" cy="72644"/>
              </a:xfrm>
              <a:noFill/>
            </p:grpSpPr>
            <p:sp>
              <p:nvSpPr>
                <p:cNvPr id="68" name="Rectangle 6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Rectangle 6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0" name="Group 69"/>
              <p:cNvGrpSpPr/>
              <p:nvPr/>
            </p:nvGrpSpPr>
            <p:grpSpPr>
              <a:xfrm>
                <a:off x="4452604" y="2836022"/>
                <a:ext cx="108712" cy="72644"/>
                <a:chOff x="3929202" y="2317750"/>
                <a:chExt cx="108712" cy="72644"/>
              </a:xfrm>
              <a:noFill/>
            </p:grpSpPr>
            <p:sp>
              <p:nvSpPr>
                <p:cNvPr id="71" name="Rectangle 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2" name="Rectangle 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3" name="Group 72"/>
              <p:cNvGrpSpPr/>
              <p:nvPr/>
            </p:nvGrpSpPr>
            <p:grpSpPr>
              <a:xfrm>
                <a:off x="4561316" y="2836022"/>
                <a:ext cx="108712" cy="72644"/>
                <a:chOff x="3929202" y="2317750"/>
                <a:chExt cx="108712" cy="72644"/>
              </a:xfrm>
              <a:noFill/>
            </p:grpSpPr>
            <p:sp>
              <p:nvSpPr>
                <p:cNvPr id="74" name="Rectangle 7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8" name="Group 77"/>
              <p:cNvGrpSpPr/>
              <p:nvPr/>
            </p:nvGrpSpPr>
            <p:grpSpPr>
              <a:xfrm>
                <a:off x="4672311" y="2836022"/>
                <a:ext cx="108712" cy="72644"/>
                <a:chOff x="3929202" y="2317750"/>
                <a:chExt cx="108712" cy="72644"/>
              </a:xfrm>
              <a:no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1" name="Group 80"/>
              <p:cNvGrpSpPr/>
              <p:nvPr/>
            </p:nvGrpSpPr>
            <p:grpSpPr>
              <a:xfrm>
                <a:off x="4781023" y="2836022"/>
                <a:ext cx="108712" cy="72644"/>
                <a:chOff x="3929202" y="2317750"/>
                <a:chExt cx="108712" cy="72644"/>
              </a:xfrm>
              <a:noFill/>
            </p:grpSpPr>
            <p:sp>
              <p:nvSpPr>
                <p:cNvPr id="82" name="Rectangle 8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Rectangle 8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142" name="Rectangle 141"/>
            <p:cNvSpPr/>
            <p:nvPr/>
          </p:nvSpPr>
          <p:spPr>
            <a:xfrm>
              <a:off x="4854224" y="2993641"/>
              <a:ext cx="36068" cy="36576"/>
            </a:xfrm>
            <a:prstGeom prst="rect">
              <a:avLst/>
            </a:prstGeom>
            <a:no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44" name="Group 143"/>
            <p:cNvGrpSpPr/>
            <p:nvPr/>
          </p:nvGrpSpPr>
          <p:grpSpPr>
            <a:xfrm>
              <a:off x="4182032" y="3030217"/>
              <a:ext cx="726381" cy="72644"/>
              <a:chOff x="4163354" y="2836022"/>
              <a:chExt cx="726381" cy="72644"/>
            </a:xfrm>
          </p:grpSpPr>
          <p:sp>
            <p:nvSpPr>
              <p:cNvPr id="145" name="Rectangle 144"/>
              <p:cNvSpPr>
                <a:spLocks noChangeAspect="1"/>
              </p:cNvSpPr>
              <p:nvPr/>
            </p:nvSpPr>
            <p:spPr>
              <a:xfrm>
                <a:off x="4163354" y="2836022"/>
                <a:ext cx="72644" cy="72644"/>
              </a:xfrm>
              <a:prstGeom prst="rect">
                <a:avLst/>
              </a:prstGeom>
              <a:no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46" name="Group 145"/>
              <p:cNvGrpSpPr/>
              <p:nvPr/>
            </p:nvGrpSpPr>
            <p:grpSpPr>
              <a:xfrm>
                <a:off x="4236379" y="2836022"/>
                <a:ext cx="108712" cy="72644"/>
                <a:chOff x="3929202" y="2317750"/>
                <a:chExt cx="108712" cy="72644"/>
              </a:xfrm>
              <a:noFill/>
            </p:grpSpPr>
            <p:sp>
              <p:nvSpPr>
                <p:cNvPr id="162" name="Rectangle 16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3" name="Rectangle 16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7" name="Group 146"/>
              <p:cNvGrpSpPr/>
              <p:nvPr/>
            </p:nvGrpSpPr>
            <p:grpSpPr>
              <a:xfrm>
                <a:off x="4343892" y="2836022"/>
                <a:ext cx="108712" cy="72644"/>
                <a:chOff x="3929202" y="2317750"/>
                <a:chExt cx="108712" cy="72644"/>
              </a:xfrm>
              <a:noFill/>
            </p:grpSpPr>
            <p:sp>
              <p:nvSpPr>
                <p:cNvPr id="160" name="Rectangle 1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1" name="Rectangle 1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8" name="Group 147"/>
              <p:cNvGrpSpPr/>
              <p:nvPr/>
            </p:nvGrpSpPr>
            <p:grpSpPr>
              <a:xfrm>
                <a:off x="4452604" y="2836022"/>
                <a:ext cx="108712" cy="72644"/>
                <a:chOff x="3929202" y="2317750"/>
                <a:chExt cx="108712" cy="72644"/>
              </a:xfrm>
              <a:noFill/>
            </p:grpSpPr>
            <p:sp>
              <p:nvSpPr>
                <p:cNvPr id="158" name="Rectangle 1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9" name="Rectangle 1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9" name="Group 148"/>
              <p:cNvGrpSpPr/>
              <p:nvPr/>
            </p:nvGrpSpPr>
            <p:grpSpPr>
              <a:xfrm>
                <a:off x="4561316" y="2836022"/>
                <a:ext cx="108712" cy="72644"/>
                <a:chOff x="3929202" y="2317750"/>
                <a:chExt cx="108712" cy="72644"/>
              </a:xfrm>
              <a:noFill/>
            </p:grpSpPr>
            <p:sp>
              <p:nvSpPr>
                <p:cNvPr id="156" name="Rectangle 15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7" name="Rectangle 15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0" name="Group 149"/>
              <p:cNvGrpSpPr/>
              <p:nvPr/>
            </p:nvGrpSpPr>
            <p:grpSpPr>
              <a:xfrm>
                <a:off x="4672311" y="2836022"/>
                <a:ext cx="108712" cy="72644"/>
                <a:chOff x="3929202" y="2317750"/>
                <a:chExt cx="108712" cy="72644"/>
              </a:xfrm>
              <a:noFill/>
            </p:grpSpPr>
            <p:sp>
              <p:nvSpPr>
                <p:cNvPr id="154" name="Rectangle 15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5" name="Rectangle 15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1" name="Group 150"/>
              <p:cNvGrpSpPr/>
              <p:nvPr/>
            </p:nvGrpSpPr>
            <p:grpSpPr>
              <a:xfrm>
                <a:off x="4781023" y="2836022"/>
                <a:ext cx="108712" cy="72644"/>
                <a:chOff x="3929202" y="2317750"/>
                <a:chExt cx="108712" cy="72644"/>
              </a:xfrm>
              <a:noFill/>
            </p:grpSpPr>
            <p:sp>
              <p:nvSpPr>
                <p:cNvPr id="152" name="Rectangle 15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3" name="Rectangle 15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164" name="Group 163"/>
            <p:cNvGrpSpPr/>
            <p:nvPr/>
          </p:nvGrpSpPr>
          <p:grpSpPr>
            <a:xfrm>
              <a:off x="4182032" y="3144260"/>
              <a:ext cx="726381" cy="72644"/>
              <a:chOff x="4163354" y="2836022"/>
              <a:chExt cx="726381" cy="72644"/>
            </a:xfrm>
          </p:grpSpPr>
          <p:sp>
            <p:nvSpPr>
              <p:cNvPr id="165" name="Rectangle 164"/>
              <p:cNvSpPr>
                <a:spLocks noChangeAspect="1"/>
              </p:cNvSpPr>
              <p:nvPr/>
            </p:nvSpPr>
            <p:spPr>
              <a:xfrm>
                <a:off x="4163354" y="2836022"/>
                <a:ext cx="72644" cy="72644"/>
              </a:xfrm>
              <a:prstGeom prst="rect">
                <a:avLst/>
              </a:prstGeom>
              <a:no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66" name="Group 165"/>
              <p:cNvGrpSpPr/>
              <p:nvPr/>
            </p:nvGrpSpPr>
            <p:grpSpPr>
              <a:xfrm>
                <a:off x="4236379" y="2836022"/>
                <a:ext cx="108712" cy="72644"/>
                <a:chOff x="3929202" y="2317750"/>
                <a:chExt cx="108712" cy="72644"/>
              </a:xfrm>
              <a:noFill/>
            </p:grpSpPr>
            <p:sp>
              <p:nvSpPr>
                <p:cNvPr id="182" name="Rectangle 18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3" name="Rectangle 18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67" name="Group 166"/>
              <p:cNvGrpSpPr/>
              <p:nvPr/>
            </p:nvGrpSpPr>
            <p:grpSpPr>
              <a:xfrm>
                <a:off x="4343892" y="2836022"/>
                <a:ext cx="108712" cy="72644"/>
                <a:chOff x="3929202" y="2317750"/>
                <a:chExt cx="108712" cy="72644"/>
              </a:xfrm>
              <a:noFill/>
            </p:grpSpPr>
            <p:sp>
              <p:nvSpPr>
                <p:cNvPr id="180" name="Rectangle 17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1" name="Rectangle 18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68" name="Group 167"/>
              <p:cNvGrpSpPr/>
              <p:nvPr/>
            </p:nvGrpSpPr>
            <p:grpSpPr>
              <a:xfrm>
                <a:off x="4452604" y="2836022"/>
                <a:ext cx="108712" cy="72644"/>
                <a:chOff x="3929202" y="2317750"/>
                <a:chExt cx="108712" cy="72644"/>
              </a:xfrm>
              <a:noFill/>
            </p:grpSpPr>
            <p:sp>
              <p:nvSpPr>
                <p:cNvPr id="178" name="Rectangle 17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9" name="Rectangle 17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69" name="Group 168"/>
              <p:cNvGrpSpPr/>
              <p:nvPr/>
            </p:nvGrpSpPr>
            <p:grpSpPr>
              <a:xfrm>
                <a:off x="4561316" y="2836022"/>
                <a:ext cx="108712" cy="72644"/>
                <a:chOff x="3929202" y="2317750"/>
                <a:chExt cx="108712" cy="72644"/>
              </a:xfrm>
              <a:noFill/>
            </p:grpSpPr>
            <p:sp>
              <p:nvSpPr>
                <p:cNvPr id="176" name="Rectangle 17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7" name="Rectangle 17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70" name="Group 169"/>
              <p:cNvGrpSpPr/>
              <p:nvPr/>
            </p:nvGrpSpPr>
            <p:grpSpPr>
              <a:xfrm>
                <a:off x="4672311" y="2836022"/>
                <a:ext cx="108712" cy="72644"/>
                <a:chOff x="3929202" y="2317750"/>
                <a:chExt cx="108712" cy="72644"/>
              </a:xfrm>
              <a:noFill/>
            </p:grpSpPr>
            <p:sp>
              <p:nvSpPr>
                <p:cNvPr id="174" name="Rectangle 17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5" name="Rectangle 1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71" name="Group 170"/>
              <p:cNvGrpSpPr/>
              <p:nvPr/>
            </p:nvGrpSpPr>
            <p:grpSpPr>
              <a:xfrm>
                <a:off x="4781023" y="2836022"/>
                <a:ext cx="108712" cy="72644"/>
                <a:chOff x="3929202" y="2317750"/>
                <a:chExt cx="108712" cy="72644"/>
              </a:xfrm>
              <a:noFill/>
            </p:grpSpPr>
            <p:sp>
              <p:nvSpPr>
                <p:cNvPr id="172" name="Rectangle 17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3" name="Rectangle 17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184" name="Rectangle 183"/>
            <p:cNvSpPr/>
            <p:nvPr/>
          </p:nvSpPr>
          <p:spPr>
            <a:xfrm>
              <a:off x="4199579" y="3102861"/>
              <a:ext cx="36068" cy="36576"/>
            </a:xfrm>
            <a:prstGeom prst="rect">
              <a:avLst/>
            </a:prstGeom>
            <a:no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05" name="Group 204"/>
            <p:cNvGrpSpPr/>
            <p:nvPr/>
          </p:nvGrpSpPr>
          <p:grpSpPr>
            <a:xfrm>
              <a:off x="4182032" y="2803522"/>
              <a:ext cx="726381" cy="72644"/>
              <a:chOff x="4163354" y="2836022"/>
              <a:chExt cx="726381" cy="72644"/>
            </a:xfrm>
          </p:grpSpPr>
          <p:sp>
            <p:nvSpPr>
              <p:cNvPr id="206" name="Rectangle 205"/>
              <p:cNvSpPr>
                <a:spLocks noChangeAspect="1"/>
              </p:cNvSpPr>
              <p:nvPr/>
            </p:nvSpPr>
            <p:spPr>
              <a:xfrm>
                <a:off x="4163354" y="2836022"/>
                <a:ext cx="72644" cy="72644"/>
              </a:xfrm>
              <a:prstGeom prst="rect">
                <a:avLst/>
              </a:prstGeom>
              <a:no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07" name="Group 206"/>
              <p:cNvGrpSpPr/>
              <p:nvPr/>
            </p:nvGrpSpPr>
            <p:grpSpPr>
              <a:xfrm>
                <a:off x="4236379" y="2836022"/>
                <a:ext cx="108712" cy="72644"/>
                <a:chOff x="3929202" y="2317750"/>
                <a:chExt cx="108712" cy="72644"/>
              </a:xfrm>
              <a:noFill/>
            </p:grpSpPr>
            <p:sp>
              <p:nvSpPr>
                <p:cNvPr id="223" name="Rectangle 2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4" name="Rectangle 2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08" name="Group 207"/>
              <p:cNvGrpSpPr/>
              <p:nvPr/>
            </p:nvGrpSpPr>
            <p:grpSpPr>
              <a:xfrm>
                <a:off x="4343892" y="2836022"/>
                <a:ext cx="108712" cy="72644"/>
                <a:chOff x="3929202" y="2317750"/>
                <a:chExt cx="108712" cy="72644"/>
              </a:xfrm>
              <a:noFill/>
            </p:grpSpPr>
            <p:sp>
              <p:nvSpPr>
                <p:cNvPr id="221" name="Rectangle 2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2" name="Rectangle 2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09" name="Group 208"/>
              <p:cNvGrpSpPr/>
              <p:nvPr/>
            </p:nvGrpSpPr>
            <p:grpSpPr>
              <a:xfrm>
                <a:off x="4452604" y="2836022"/>
                <a:ext cx="108712" cy="72644"/>
                <a:chOff x="3929202" y="2317750"/>
                <a:chExt cx="108712" cy="72644"/>
              </a:xfrm>
              <a:noFill/>
            </p:grpSpPr>
            <p:sp>
              <p:nvSpPr>
                <p:cNvPr id="219" name="Rectangle 2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0" name="Rectangle 2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10" name="Group 209"/>
              <p:cNvGrpSpPr/>
              <p:nvPr/>
            </p:nvGrpSpPr>
            <p:grpSpPr>
              <a:xfrm>
                <a:off x="4561316" y="2836022"/>
                <a:ext cx="108712" cy="72644"/>
                <a:chOff x="3929202" y="2317750"/>
                <a:chExt cx="108712" cy="72644"/>
              </a:xfrm>
              <a:noFill/>
            </p:grpSpPr>
            <p:sp>
              <p:nvSpPr>
                <p:cNvPr id="217" name="Rectangle 2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8" name="Rectangle 2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11" name="Group 210"/>
              <p:cNvGrpSpPr/>
              <p:nvPr/>
            </p:nvGrpSpPr>
            <p:grpSpPr>
              <a:xfrm>
                <a:off x="4672311" y="2836022"/>
                <a:ext cx="108712" cy="72644"/>
                <a:chOff x="3929202" y="2317750"/>
                <a:chExt cx="108712" cy="72644"/>
              </a:xfrm>
              <a:noFill/>
            </p:grpSpPr>
            <p:sp>
              <p:nvSpPr>
                <p:cNvPr id="215" name="Rectangle 21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6" name="Rectangle 21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12" name="Group 211"/>
              <p:cNvGrpSpPr/>
              <p:nvPr/>
            </p:nvGrpSpPr>
            <p:grpSpPr>
              <a:xfrm>
                <a:off x="4781023" y="2836022"/>
                <a:ext cx="108712" cy="72644"/>
                <a:chOff x="3929202" y="2317750"/>
                <a:chExt cx="108712" cy="72644"/>
              </a:xfrm>
              <a:noFill/>
            </p:grpSpPr>
            <p:sp>
              <p:nvSpPr>
                <p:cNvPr id="213" name="Rectangle 21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4" name="Rectangle 21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225" name="Rectangle 224"/>
            <p:cNvSpPr/>
            <p:nvPr/>
          </p:nvSpPr>
          <p:spPr>
            <a:xfrm>
              <a:off x="4200174" y="2879341"/>
              <a:ext cx="36068" cy="36576"/>
            </a:xfrm>
            <a:prstGeom prst="rect">
              <a:avLst/>
            </a:prstGeom>
            <a:no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26" name="Group 225"/>
          <p:cNvGrpSpPr/>
          <p:nvPr/>
        </p:nvGrpSpPr>
        <p:grpSpPr>
          <a:xfrm>
            <a:off x="2392092" y="3421303"/>
            <a:ext cx="726381" cy="72644"/>
            <a:chOff x="4163354" y="2836022"/>
            <a:chExt cx="726381" cy="72644"/>
          </a:xfrm>
          <a:solidFill>
            <a:srgbClr val="FFFFFF"/>
          </a:solidFill>
        </p:grpSpPr>
        <p:sp>
          <p:nvSpPr>
            <p:cNvPr id="227" name="Rectangle 2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28" name="Group 227"/>
            <p:cNvGrpSpPr/>
            <p:nvPr/>
          </p:nvGrpSpPr>
          <p:grpSpPr>
            <a:xfrm>
              <a:off x="4236379" y="2836022"/>
              <a:ext cx="108712" cy="72644"/>
              <a:chOff x="3929202" y="2317750"/>
              <a:chExt cx="108712" cy="72644"/>
            </a:xfrm>
            <a:grpFill/>
          </p:grpSpPr>
          <p:sp>
            <p:nvSpPr>
              <p:cNvPr id="244" name="Rectangle 2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5" name="Rectangle 2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29" name="Group 228"/>
            <p:cNvGrpSpPr/>
            <p:nvPr/>
          </p:nvGrpSpPr>
          <p:grpSpPr>
            <a:xfrm>
              <a:off x="4343892" y="2836022"/>
              <a:ext cx="108712" cy="72644"/>
              <a:chOff x="3929202" y="2317750"/>
              <a:chExt cx="108712" cy="72644"/>
            </a:xfrm>
            <a:grpFill/>
          </p:grpSpPr>
          <p:sp>
            <p:nvSpPr>
              <p:cNvPr id="242" name="Rectangle 2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3" name="Rectangle 2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30" name="Group 229"/>
            <p:cNvGrpSpPr/>
            <p:nvPr/>
          </p:nvGrpSpPr>
          <p:grpSpPr>
            <a:xfrm>
              <a:off x="4452604" y="2836022"/>
              <a:ext cx="108712" cy="72644"/>
              <a:chOff x="3929202" y="2317750"/>
              <a:chExt cx="108712" cy="72644"/>
            </a:xfrm>
            <a:grpFill/>
          </p:grpSpPr>
          <p:sp>
            <p:nvSpPr>
              <p:cNvPr id="240" name="Rectangle 2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1" name="Rectangle 2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31" name="Group 230"/>
            <p:cNvGrpSpPr/>
            <p:nvPr/>
          </p:nvGrpSpPr>
          <p:grpSpPr>
            <a:xfrm>
              <a:off x="4561316" y="2836022"/>
              <a:ext cx="108712" cy="72644"/>
              <a:chOff x="3929202" y="2317750"/>
              <a:chExt cx="108712" cy="72644"/>
            </a:xfrm>
            <a:grpFill/>
          </p:grpSpPr>
          <p:sp>
            <p:nvSpPr>
              <p:cNvPr id="238" name="Rectangle 2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9" name="Rectangle 2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32" name="Group 231"/>
            <p:cNvGrpSpPr/>
            <p:nvPr/>
          </p:nvGrpSpPr>
          <p:grpSpPr>
            <a:xfrm>
              <a:off x="4672311" y="2836022"/>
              <a:ext cx="108712" cy="72644"/>
              <a:chOff x="3929202" y="2317750"/>
              <a:chExt cx="108712" cy="72644"/>
            </a:xfrm>
            <a:grpFill/>
          </p:grpSpPr>
          <p:sp>
            <p:nvSpPr>
              <p:cNvPr id="236" name="Rectangle 2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7" name="Rectangle 2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33" name="Group 232"/>
            <p:cNvGrpSpPr/>
            <p:nvPr/>
          </p:nvGrpSpPr>
          <p:grpSpPr>
            <a:xfrm>
              <a:off x="4781023" y="2836022"/>
              <a:ext cx="108712" cy="72644"/>
              <a:chOff x="3929202" y="2317750"/>
              <a:chExt cx="108712" cy="72644"/>
            </a:xfrm>
            <a:grpFill/>
          </p:grpSpPr>
          <p:sp>
            <p:nvSpPr>
              <p:cNvPr id="234" name="Rectangle 2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5" name="Rectangle 2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246" name="Group 245"/>
          <p:cNvGrpSpPr/>
          <p:nvPr/>
        </p:nvGrpSpPr>
        <p:grpSpPr>
          <a:xfrm>
            <a:off x="4162766" y="1943684"/>
            <a:ext cx="726381" cy="72644"/>
            <a:chOff x="4163354" y="2836022"/>
            <a:chExt cx="726381" cy="72644"/>
          </a:xfrm>
          <a:solidFill>
            <a:srgbClr val="FFFFFF"/>
          </a:solidFill>
        </p:grpSpPr>
        <p:sp>
          <p:nvSpPr>
            <p:cNvPr id="247" name="Rectangle 24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48" name="Group 247"/>
            <p:cNvGrpSpPr/>
            <p:nvPr/>
          </p:nvGrpSpPr>
          <p:grpSpPr>
            <a:xfrm>
              <a:off x="4236379" y="2836022"/>
              <a:ext cx="108712" cy="72644"/>
              <a:chOff x="3929202" y="2317750"/>
              <a:chExt cx="108712" cy="72644"/>
            </a:xfrm>
            <a:grpFill/>
          </p:grpSpPr>
          <p:sp>
            <p:nvSpPr>
              <p:cNvPr id="264" name="Rectangle 26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5" name="Rectangle 26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49" name="Group 248"/>
            <p:cNvGrpSpPr/>
            <p:nvPr/>
          </p:nvGrpSpPr>
          <p:grpSpPr>
            <a:xfrm>
              <a:off x="4343892" y="2836022"/>
              <a:ext cx="108712" cy="72644"/>
              <a:chOff x="3929202" y="2317750"/>
              <a:chExt cx="108712" cy="72644"/>
            </a:xfrm>
            <a:grpFill/>
          </p:grpSpPr>
          <p:sp>
            <p:nvSpPr>
              <p:cNvPr id="262" name="Rectangle 26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3" name="Rectangle 26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50" name="Group 249"/>
            <p:cNvGrpSpPr/>
            <p:nvPr/>
          </p:nvGrpSpPr>
          <p:grpSpPr>
            <a:xfrm>
              <a:off x="4452604" y="2836022"/>
              <a:ext cx="108712" cy="72644"/>
              <a:chOff x="3929202" y="2317750"/>
              <a:chExt cx="108712" cy="72644"/>
            </a:xfrm>
            <a:grpFill/>
          </p:grpSpPr>
          <p:sp>
            <p:nvSpPr>
              <p:cNvPr id="260" name="Rectangle 2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1" name="Rectangle 2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51" name="Group 250"/>
            <p:cNvGrpSpPr/>
            <p:nvPr/>
          </p:nvGrpSpPr>
          <p:grpSpPr>
            <a:xfrm>
              <a:off x="4561316" y="2836022"/>
              <a:ext cx="108712" cy="72644"/>
              <a:chOff x="3929202" y="2317750"/>
              <a:chExt cx="108712" cy="72644"/>
            </a:xfrm>
            <a:grpFill/>
          </p:grpSpPr>
          <p:sp>
            <p:nvSpPr>
              <p:cNvPr id="258" name="Rectangle 2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9" name="Rectangle 2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52" name="Group 251"/>
            <p:cNvGrpSpPr/>
            <p:nvPr/>
          </p:nvGrpSpPr>
          <p:grpSpPr>
            <a:xfrm>
              <a:off x="4672311" y="2836022"/>
              <a:ext cx="108712" cy="72644"/>
              <a:chOff x="3929202" y="2317750"/>
              <a:chExt cx="108712" cy="72644"/>
            </a:xfrm>
            <a:grpFill/>
          </p:grpSpPr>
          <p:sp>
            <p:nvSpPr>
              <p:cNvPr id="256" name="Rectangle 25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7" name="Rectangle 25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53" name="Group 252"/>
            <p:cNvGrpSpPr/>
            <p:nvPr/>
          </p:nvGrpSpPr>
          <p:grpSpPr>
            <a:xfrm>
              <a:off x="4781023" y="2836022"/>
              <a:ext cx="108712" cy="72644"/>
              <a:chOff x="3929202" y="2317750"/>
              <a:chExt cx="108712" cy="72644"/>
            </a:xfrm>
            <a:grpFill/>
          </p:grpSpPr>
          <p:sp>
            <p:nvSpPr>
              <p:cNvPr id="254" name="Rectangle 25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5" name="Rectangle 25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266" name="Group 265"/>
          <p:cNvGrpSpPr/>
          <p:nvPr/>
        </p:nvGrpSpPr>
        <p:grpSpPr>
          <a:xfrm>
            <a:off x="5902288" y="2578723"/>
            <a:ext cx="726381" cy="72644"/>
            <a:chOff x="4163354" y="2836022"/>
            <a:chExt cx="726381" cy="72644"/>
          </a:xfrm>
          <a:solidFill>
            <a:srgbClr val="FFFFFF"/>
          </a:solidFill>
        </p:grpSpPr>
        <p:sp>
          <p:nvSpPr>
            <p:cNvPr id="267" name="Rectangle 26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68" name="Group 267"/>
            <p:cNvGrpSpPr/>
            <p:nvPr/>
          </p:nvGrpSpPr>
          <p:grpSpPr>
            <a:xfrm>
              <a:off x="4236379" y="2836022"/>
              <a:ext cx="108712" cy="72644"/>
              <a:chOff x="3929202" y="2317750"/>
              <a:chExt cx="108712" cy="72644"/>
            </a:xfrm>
            <a:grpFill/>
          </p:grpSpPr>
          <p:sp>
            <p:nvSpPr>
              <p:cNvPr id="284" name="Rectangle 2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5" name="Rectangle 2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69" name="Group 268"/>
            <p:cNvGrpSpPr/>
            <p:nvPr/>
          </p:nvGrpSpPr>
          <p:grpSpPr>
            <a:xfrm>
              <a:off x="4343892" y="2836022"/>
              <a:ext cx="108712" cy="72644"/>
              <a:chOff x="3929202" y="2317750"/>
              <a:chExt cx="108712" cy="72644"/>
            </a:xfrm>
            <a:grpFill/>
          </p:grpSpPr>
          <p:sp>
            <p:nvSpPr>
              <p:cNvPr id="282" name="Rectangle 28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3" name="Rectangle 28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70" name="Group 269"/>
            <p:cNvGrpSpPr/>
            <p:nvPr/>
          </p:nvGrpSpPr>
          <p:grpSpPr>
            <a:xfrm>
              <a:off x="4452604" y="2836022"/>
              <a:ext cx="108712" cy="72644"/>
              <a:chOff x="3929202" y="2317750"/>
              <a:chExt cx="108712" cy="72644"/>
            </a:xfrm>
            <a:grpFill/>
          </p:grpSpPr>
          <p:sp>
            <p:nvSpPr>
              <p:cNvPr id="280" name="Rectangle 27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1" name="Rectangle 28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71" name="Group 270"/>
            <p:cNvGrpSpPr/>
            <p:nvPr/>
          </p:nvGrpSpPr>
          <p:grpSpPr>
            <a:xfrm>
              <a:off x="4561316" y="2836022"/>
              <a:ext cx="108712" cy="72644"/>
              <a:chOff x="3929202" y="2317750"/>
              <a:chExt cx="108712" cy="72644"/>
            </a:xfrm>
            <a:grpFill/>
          </p:grpSpPr>
          <p:sp>
            <p:nvSpPr>
              <p:cNvPr id="278" name="Rectangle 27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9" name="Rectangle 27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72" name="Group 271"/>
            <p:cNvGrpSpPr/>
            <p:nvPr/>
          </p:nvGrpSpPr>
          <p:grpSpPr>
            <a:xfrm>
              <a:off x="4672311" y="2836022"/>
              <a:ext cx="108712" cy="72644"/>
              <a:chOff x="3929202" y="2317750"/>
              <a:chExt cx="108712" cy="72644"/>
            </a:xfrm>
            <a:grpFill/>
          </p:grpSpPr>
          <p:sp>
            <p:nvSpPr>
              <p:cNvPr id="276" name="Rectangle 27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7" name="Rectangle 27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73" name="Group 272"/>
            <p:cNvGrpSpPr/>
            <p:nvPr/>
          </p:nvGrpSpPr>
          <p:grpSpPr>
            <a:xfrm>
              <a:off x="4781023" y="2836022"/>
              <a:ext cx="108712" cy="72644"/>
              <a:chOff x="3929202" y="2317750"/>
              <a:chExt cx="108712" cy="72644"/>
            </a:xfrm>
            <a:grpFill/>
          </p:grpSpPr>
          <p:sp>
            <p:nvSpPr>
              <p:cNvPr id="274" name="Rectangle 27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5" name="Rectangle 2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286" name="Group 285"/>
          <p:cNvGrpSpPr/>
          <p:nvPr/>
        </p:nvGrpSpPr>
        <p:grpSpPr>
          <a:xfrm>
            <a:off x="5895091" y="3406804"/>
            <a:ext cx="726381" cy="72644"/>
            <a:chOff x="4163354" y="2836022"/>
            <a:chExt cx="726381" cy="72644"/>
          </a:xfrm>
          <a:solidFill>
            <a:srgbClr val="FFFFFF"/>
          </a:solidFill>
        </p:grpSpPr>
        <p:sp>
          <p:nvSpPr>
            <p:cNvPr id="287" name="Rectangle 28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288" name="Group 287"/>
            <p:cNvGrpSpPr/>
            <p:nvPr/>
          </p:nvGrpSpPr>
          <p:grpSpPr>
            <a:xfrm>
              <a:off x="4236379" y="2836022"/>
              <a:ext cx="108712" cy="72644"/>
              <a:chOff x="3929202" y="2317750"/>
              <a:chExt cx="108712" cy="72644"/>
            </a:xfrm>
            <a:grpFill/>
          </p:grpSpPr>
          <p:sp>
            <p:nvSpPr>
              <p:cNvPr id="304" name="Rectangle 3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5" name="Rectangle 3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89" name="Group 288"/>
            <p:cNvGrpSpPr/>
            <p:nvPr/>
          </p:nvGrpSpPr>
          <p:grpSpPr>
            <a:xfrm>
              <a:off x="4343892" y="2836022"/>
              <a:ext cx="108712" cy="72644"/>
              <a:chOff x="3929202" y="2317750"/>
              <a:chExt cx="108712" cy="72644"/>
            </a:xfrm>
            <a:grpFill/>
          </p:grpSpPr>
          <p:sp>
            <p:nvSpPr>
              <p:cNvPr id="302" name="Rectangle 3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3" name="Rectangle 3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90" name="Group 289"/>
            <p:cNvGrpSpPr/>
            <p:nvPr/>
          </p:nvGrpSpPr>
          <p:grpSpPr>
            <a:xfrm>
              <a:off x="4452604" y="2836022"/>
              <a:ext cx="108712" cy="72644"/>
              <a:chOff x="3929202" y="2317750"/>
              <a:chExt cx="108712" cy="72644"/>
            </a:xfrm>
            <a:grpFill/>
          </p:grpSpPr>
          <p:sp>
            <p:nvSpPr>
              <p:cNvPr id="300" name="Rectangle 2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1" name="Rectangle 3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91" name="Group 290"/>
            <p:cNvGrpSpPr/>
            <p:nvPr/>
          </p:nvGrpSpPr>
          <p:grpSpPr>
            <a:xfrm>
              <a:off x="4561316" y="2836022"/>
              <a:ext cx="108712" cy="72644"/>
              <a:chOff x="3929202" y="2317750"/>
              <a:chExt cx="108712" cy="72644"/>
            </a:xfrm>
            <a:grpFill/>
          </p:grpSpPr>
          <p:sp>
            <p:nvSpPr>
              <p:cNvPr id="298" name="Rectangle 2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9" name="Rectangle 2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92" name="Group 291"/>
            <p:cNvGrpSpPr/>
            <p:nvPr/>
          </p:nvGrpSpPr>
          <p:grpSpPr>
            <a:xfrm>
              <a:off x="4672311" y="2836022"/>
              <a:ext cx="108712" cy="72644"/>
              <a:chOff x="3929202" y="2317750"/>
              <a:chExt cx="108712" cy="72644"/>
            </a:xfrm>
            <a:grpFill/>
          </p:grpSpPr>
          <p:sp>
            <p:nvSpPr>
              <p:cNvPr id="296" name="Rectangle 29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7" name="Rectangle 29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293" name="Group 292"/>
            <p:cNvGrpSpPr/>
            <p:nvPr/>
          </p:nvGrpSpPr>
          <p:grpSpPr>
            <a:xfrm>
              <a:off x="4781023" y="2836022"/>
              <a:ext cx="108712" cy="72644"/>
              <a:chOff x="3929202" y="2317750"/>
              <a:chExt cx="108712" cy="72644"/>
            </a:xfrm>
            <a:grpFill/>
          </p:grpSpPr>
          <p:sp>
            <p:nvSpPr>
              <p:cNvPr id="294" name="Rectangle 2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5" name="Rectangle 29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306" name="Group 305"/>
          <p:cNvGrpSpPr/>
          <p:nvPr/>
        </p:nvGrpSpPr>
        <p:grpSpPr>
          <a:xfrm>
            <a:off x="4162766" y="3991629"/>
            <a:ext cx="726381" cy="72644"/>
            <a:chOff x="4163354" y="2836022"/>
            <a:chExt cx="726381" cy="72644"/>
          </a:xfrm>
          <a:solidFill>
            <a:srgbClr val="FFFFFF"/>
          </a:solidFill>
        </p:grpSpPr>
        <p:sp>
          <p:nvSpPr>
            <p:cNvPr id="307" name="Rectangle 30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308" name="Group 307"/>
            <p:cNvGrpSpPr/>
            <p:nvPr/>
          </p:nvGrpSpPr>
          <p:grpSpPr>
            <a:xfrm>
              <a:off x="4236379" y="2836022"/>
              <a:ext cx="108712" cy="72644"/>
              <a:chOff x="3929202" y="2317750"/>
              <a:chExt cx="108712" cy="72644"/>
            </a:xfrm>
            <a:grpFill/>
          </p:grpSpPr>
          <p:sp>
            <p:nvSpPr>
              <p:cNvPr id="324" name="Rectangle 32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5" name="Rectangle 32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09" name="Group 308"/>
            <p:cNvGrpSpPr/>
            <p:nvPr/>
          </p:nvGrpSpPr>
          <p:grpSpPr>
            <a:xfrm>
              <a:off x="4343892" y="2836022"/>
              <a:ext cx="108712" cy="72644"/>
              <a:chOff x="3929202" y="2317750"/>
              <a:chExt cx="108712" cy="72644"/>
            </a:xfrm>
            <a:grpFill/>
          </p:grpSpPr>
          <p:sp>
            <p:nvSpPr>
              <p:cNvPr id="322" name="Rectangle 32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10" name="Group 309"/>
            <p:cNvGrpSpPr/>
            <p:nvPr/>
          </p:nvGrpSpPr>
          <p:grpSpPr>
            <a:xfrm>
              <a:off x="4452604" y="2836022"/>
              <a:ext cx="108712" cy="72644"/>
              <a:chOff x="3929202" y="2317750"/>
              <a:chExt cx="108712" cy="72644"/>
            </a:xfrm>
            <a:grpFill/>
          </p:grpSpPr>
          <p:sp>
            <p:nvSpPr>
              <p:cNvPr id="320" name="Rectangle 31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1" name="Rectangle 32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11" name="Group 310"/>
            <p:cNvGrpSpPr/>
            <p:nvPr/>
          </p:nvGrpSpPr>
          <p:grpSpPr>
            <a:xfrm>
              <a:off x="4561316" y="2836022"/>
              <a:ext cx="108712" cy="72644"/>
              <a:chOff x="3929202" y="2317750"/>
              <a:chExt cx="108712" cy="72644"/>
            </a:xfrm>
            <a:grpFill/>
          </p:grpSpPr>
          <p:sp>
            <p:nvSpPr>
              <p:cNvPr id="318" name="Rectangle 31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9" name="Rectangle 31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12" name="Group 311"/>
            <p:cNvGrpSpPr/>
            <p:nvPr/>
          </p:nvGrpSpPr>
          <p:grpSpPr>
            <a:xfrm>
              <a:off x="4672311" y="2836022"/>
              <a:ext cx="108712" cy="72644"/>
              <a:chOff x="3929202" y="2317750"/>
              <a:chExt cx="108712" cy="72644"/>
            </a:xfrm>
            <a:grpFill/>
          </p:grpSpPr>
          <p:sp>
            <p:nvSpPr>
              <p:cNvPr id="316" name="Rectangle 31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7" name="Rectangle 31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13" name="Group 312"/>
            <p:cNvGrpSpPr/>
            <p:nvPr/>
          </p:nvGrpSpPr>
          <p:grpSpPr>
            <a:xfrm>
              <a:off x="4781023" y="2836022"/>
              <a:ext cx="108712" cy="72644"/>
              <a:chOff x="3929202" y="2317750"/>
              <a:chExt cx="108712" cy="72644"/>
            </a:xfrm>
            <a:grpFill/>
          </p:grpSpPr>
          <p:sp>
            <p:nvSpPr>
              <p:cNvPr id="314" name="Rectangle 31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5" name="Rectangle 31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Tree>
    <p:extLst>
      <p:ext uri="{BB962C8B-B14F-4D97-AF65-F5344CB8AC3E}">
        <p14:creationId xmlns="" xmlns:p14="http://schemas.microsoft.com/office/powerpoint/2010/main" val="9203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Blockchain in a Nutshell: Our Perspective</a:t>
            </a:r>
          </a:p>
        </p:txBody>
      </p:sp>
      <p:sp>
        <p:nvSpPr>
          <p:cNvPr id="5" name="Content Placeholder 2"/>
          <p:cNvSpPr>
            <a:spLocks noGrp="1"/>
          </p:cNvSpPr>
          <p:nvPr>
            <p:ph idx="1"/>
          </p:nvPr>
        </p:nvSpPr>
        <p:spPr>
          <a:xfrm>
            <a:off x="375019" y="1030428"/>
            <a:ext cx="8229600" cy="3733919"/>
          </a:xfrm>
        </p:spPr>
        <p:txBody>
          <a:bodyPr>
            <a:noAutofit/>
          </a:bodyPr>
          <a:lstStyle/>
          <a:p>
            <a:pPr>
              <a:lnSpc>
                <a:spcPct val="80000"/>
              </a:lnSpc>
            </a:pPr>
            <a:r>
              <a:rPr lang="en-US" sz="2100" dirty="0" smtClean="0">
                <a:solidFill>
                  <a:srgbClr val="4C4D53"/>
                </a:solidFill>
              </a:rPr>
              <a:t>Blockchain = Replicated ledger + Crypto + </a:t>
            </a:r>
            <a:r>
              <a:rPr lang="en-US" sz="2100" dirty="0" err="1" smtClean="0">
                <a:solidFill>
                  <a:srgbClr val="4C4D53"/>
                </a:solidFill>
              </a:rPr>
              <a:t>Concensus</a:t>
            </a:r>
            <a:r>
              <a:rPr lang="en-US" sz="2100" dirty="0" smtClean="0">
                <a:solidFill>
                  <a:srgbClr val="4C4D53"/>
                </a:solidFill>
              </a:rPr>
              <a:t> + Logic</a:t>
            </a:r>
            <a:endParaRPr lang="en-US" sz="2100" dirty="0">
              <a:solidFill>
                <a:srgbClr val="4C4D53"/>
              </a:solidFill>
            </a:endParaRPr>
          </a:p>
          <a:p>
            <a:pPr lvl="1"/>
            <a:r>
              <a:rPr lang="en-US" sz="1500" b="1" dirty="0">
                <a:solidFill>
                  <a:srgbClr val="4C4D53"/>
                </a:solidFill>
                <a:cs typeface="Helvetica Neue"/>
              </a:rPr>
              <a:t>Shared replicated ledger</a:t>
            </a:r>
            <a:r>
              <a:rPr lang="en-US" sz="1500" dirty="0">
                <a:solidFill>
                  <a:srgbClr val="4C4D53"/>
                </a:solidFill>
                <a:cs typeface="Helvetica Neue"/>
              </a:rPr>
              <a:t>: </a:t>
            </a:r>
            <a:r>
              <a:rPr lang="en-US" sz="1500" dirty="0">
                <a:solidFill>
                  <a:srgbClr val="4C4D53"/>
                </a:solidFill>
                <a:cs typeface="Helvetica Neue"/>
                <a:sym typeface="Wingdings"/>
              </a:rPr>
              <a:t>a peer-to-peer append-only transaction database that is replicated and shared across organizational boundaries/legal entities</a:t>
            </a:r>
          </a:p>
          <a:p>
            <a:pPr lvl="1"/>
            <a:r>
              <a:rPr lang="en-US" sz="1500" b="1" dirty="0">
                <a:solidFill>
                  <a:srgbClr val="4C4D53"/>
                </a:solidFill>
                <a:cs typeface="Helvetica Neue"/>
                <a:sym typeface="Wingdings"/>
              </a:rPr>
              <a:t>Embedded crypto layer</a:t>
            </a:r>
            <a:r>
              <a:rPr lang="en-US" sz="1500" dirty="0">
                <a:solidFill>
                  <a:srgbClr val="4C4D53"/>
                </a:solidFill>
                <a:cs typeface="Helvetica Neue"/>
                <a:sym typeface="Wingdings"/>
              </a:rPr>
              <a:t>: supporting secure authenticated verifiable multi-party transactions via tokenization, digital identity, digital signatures, and other </a:t>
            </a:r>
          </a:p>
          <a:p>
            <a:pPr lvl="1"/>
            <a:r>
              <a:rPr lang="en-US" sz="1500" b="1" dirty="0">
                <a:solidFill>
                  <a:srgbClr val="4C4D53"/>
                </a:solidFill>
                <a:cs typeface="Helvetica Neue"/>
                <a:sym typeface="Wingdings"/>
              </a:rPr>
              <a:t>Business rules </a:t>
            </a:r>
            <a:r>
              <a:rPr lang="en-US" sz="1500" dirty="0">
                <a:solidFill>
                  <a:srgbClr val="4C4D53"/>
                </a:solidFill>
                <a:cs typeface="Helvetica Neue"/>
                <a:sym typeface="Wingdings"/>
              </a:rPr>
              <a:t>(evolving to Smart Contracts): ability to specify business logic, embed it in the transaction database, and couple execution of the logic with transaction processing</a:t>
            </a:r>
            <a:endParaRPr lang="en-US" sz="1500" dirty="0">
              <a:solidFill>
                <a:srgbClr val="4C4D53"/>
              </a:solidFill>
              <a:cs typeface="Helvetica Neue"/>
            </a:endParaRPr>
          </a:p>
        </p:txBody>
      </p:sp>
      <p:sp>
        <p:nvSpPr>
          <p:cNvPr id="6" name="Rounded Rectangle 5"/>
          <p:cNvSpPr/>
          <p:nvPr/>
        </p:nvSpPr>
        <p:spPr>
          <a:xfrm>
            <a:off x="2132420" y="4420068"/>
            <a:ext cx="4535298" cy="240995"/>
          </a:xfrm>
          <a:prstGeom prst="roundRect">
            <a:avLst>
              <a:gd name="adj" fmla="val 0"/>
            </a:avLst>
          </a:prstGeom>
          <a:solidFill>
            <a:srgbClr val="1F947F"/>
          </a:solidFill>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anchor="ctr"/>
          <a:lstStyle/>
          <a:p>
            <a:pPr algn="ctr">
              <a:defRPr/>
            </a:pPr>
            <a:r>
              <a:rPr lang="en-US" sz="1000" dirty="0">
                <a:solidFill>
                  <a:schemeClr val="bg1"/>
                </a:solidFill>
                <a:latin typeface="Helvetica Neue"/>
                <a:cs typeface="Helvetica Neue"/>
              </a:rPr>
              <a:t>Replicated shared state</a:t>
            </a:r>
          </a:p>
        </p:txBody>
      </p:sp>
      <p:sp>
        <p:nvSpPr>
          <p:cNvPr id="23" name="Rounded Rectangle 22"/>
          <p:cNvSpPr/>
          <p:nvPr/>
        </p:nvSpPr>
        <p:spPr>
          <a:xfrm>
            <a:off x="2132420" y="4127303"/>
            <a:ext cx="4535298" cy="283025"/>
          </a:xfrm>
          <a:prstGeom prst="roundRect">
            <a:avLst>
              <a:gd name="adj" fmla="val 0"/>
            </a:avLst>
          </a:prstGeom>
          <a:solidFill>
            <a:srgbClr val="1F947F"/>
          </a:solidFill>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anchor="ctr"/>
          <a:lstStyle/>
          <a:p>
            <a:pPr algn="ctr">
              <a:defRPr/>
            </a:pPr>
            <a:r>
              <a:rPr lang="en-US" sz="1000" dirty="0">
                <a:solidFill>
                  <a:schemeClr val="bg1"/>
                </a:solidFill>
                <a:latin typeface="Helvetica Neue"/>
                <a:cs typeface="Helvetica Neue"/>
              </a:rPr>
              <a:t>Secure authenticated updates to shared state</a:t>
            </a:r>
          </a:p>
        </p:txBody>
      </p:sp>
      <p:sp>
        <p:nvSpPr>
          <p:cNvPr id="24" name="Rounded Rectangle 23"/>
          <p:cNvSpPr/>
          <p:nvPr/>
        </p:nvSpPr>
        <p:spPr>
          <a:xfrm>
            <a:off x="2132420" y="3465300"/>
            <a:ext cx="4535298" cy="320595"/>
          </a:xfrm>
          <a:prstGeom prst="roundRect">
            <a:avLst>
              <a:gd name="adj" fmla="val 0"/>
            </a:avLst>
          </a:prstGeom>
          <a:solidFill>
            <a:srgbClr val="1F947F"/>
          </a:solidFill>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anchor="ctr"/>
          <a:lstStyle/>
          <a:p>
            <a:pPr algn="ctr">
              <a:defRPr/>
            </a:pPr>
            <a:r>
              <a:rPr lang="en-US" sz="1000" dirty="0">
                <a:solidFill>
                  <a:schemeClr val="bg1"/>
                </a:solidFill>
                <a:latin typeface="Helvetica Neue"/>
                <a:cs typeface="Helvetica Neue"/>
              </a:rPr>
              <a:t>Business rules derived from contracts trigger actions &amp; workflows</a:t>
            </a:r>
          </a:p>
        </p:txBody>
      </p:sp>
      <p:sp>
        <p:nvSpPr>
          <p:cNvPr id="29" name="Rounded Rectangle 28"/>
          <p:cNvSpPr/>
          <p:nvPr/>
        </p:nvSpPr>
        <p:spPr>
          <a:xfrm>
            <a:off x="2132420" y="3795959"/>
            <a:ext cx="4535298" cy="323100"/>
          </a:xfrm>
          <a:prstGeom prst="roundRect">
            <a:avLst>
              <a:gd name="adj" fmla="val 0"/>
            </a:avLst>
          </a:prstGeom>
          <a:solidFill>
            <a:srgbClr val="1F947F"/>
          </a:solidFill>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anchor="ctr"/>
          <a:lstStyle/>
          <a:p>
            <a:pPr algn="ctr">
              <a:defRPr/>
            </a:pPr>
            <a:r>
              <a:rPr lang="en-US" sz="1000" dirty="0">
                <a:solidFill>
                  <a:schemeClr val="bg1"/>
                </a:solidFill>
                <a:latin typeface="Helvetica Neue"/>
                <a:cs typeface="Helvetica Neue"/>
              </a:rPr>
              <a:t>Multi-party contracts defined around shared state &amp; state changes</a:t>
            </a:r>
          </a:p>
        </p:txBody>
      </p:sp>
      <p:sp>
        <p:nvSpPr>
          <p:cNvPr id="28" name="Rounded Rectangle 27"/>
          <p:cNvSpPr/>
          <p:nvPr/>
        </p:nvSpPr>
        <p:spPr>
          <a:xfrm>
            <a:off x="838792" y="3952586"/>
            <a:ext cx="821068" cy="320595"/>
          </a:xfrm>
          <a:prstGeom prst="roundRect">
            <a:avLst>
              <a:gd name="adj" fmla="val 0"/>
            </a:avLst>
          </a:prstGeom>
          <a:solidFill>
            <a:srgbClr val="5596E6"/>
          </a:solidFill>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anchor="ctr"/>
          <a:lstStyle/>
          <a:p>
            <a:pPr algn="ctr">
              <a:defRPr/>
            </a:pPr>
            <a:r>
              <a:rPr lang="en-US" sz="1000" dirty="0" smtClean="0">
                <a:solidFill>
                  <a:schemeClr val="bg1"/>
                </a:solidFill>
                <a:latin typeface="Helvetica Neue"/>
                <a:cs typeface="Helvetica Neue"/>
              </a:rPr>
              <a:t>Org A</a:t>
            </a:r>
            <a:endParaRPr lang="en-US" sz="1000" dirty="0">
              <a:solidFill>
                <a:schemeClr val="bg1"/>
              </a:solidFill>
              <a:latin typeface="Helvetica Neue"/>
              <a:cs typeface="Helvetica Neue"/>
            </a:endParaRPr>
          </a:p>
        </p:txBody>
      </p:sp>
      <p:sp>
        <p:nvSpPr>
          <p:cNvPr id="30" name="Rounded Rectangle 29"/>
          <p:cNvSpPr/>
          <p:nvPr/>
        </p:nvSpPr>
        <p:spPr>
          <a:xfrm>
            <a:off x="838792" y="4297286"/>
            <a:ext cx="821068" cy="320595"/>
          </a:xfrm>
          <a:prstGeom prst="roundRect">
            <a:avLst>
              <a:gd name="adj" fmla="val 0"/>
            </a:avLst>
          </a:prstGeom>
          <a:solidFill>
            <a:srgbClr val="5596E6"/>
          </a:solidFill>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anchor="ctr"/>
          <a:lstStyle/>
          <a:p>
            <a:pPr algn="ctr">
              <a:defRPr/>
            </a:pPr>
            <a:r>
              <a:rPr lang="en-US" sz="1000" dirty="0" smtClean="0">
                <a:solidFill>
                  <a:schemeClr val="bg1"/>
                </a:solidFill>
                <a:latin typeface="Helvetica Neue"/>
                <a:cs typeface="Helvetica Neue"/>
              </a:rPr>
              <a:t>Org B</a:t>
            </a:r>
            <a:endParaRPr lang="en-US" sz="1000" dirty="0">
              <a:solidFill>
                <a:schemeClr val="bg1"/>
              </a:solidFill>
              <a:latin typeface="Helvetica Neue"/>
              <a:cs typeface="Helvetica Neue"/>
            </a:endParaRPr>
          </a:p>
        </p:txBody>
      </p:sp>
      <p:cxnSp>
        <p:nvCxnSpPr>
          <p:cNvPr id="15" name="Elbow Connector 14"/>
          <p:cNvCxnSpPr>
            <a:stCxn id="23" idx="1"/>
            <a:endCxn id="28" idx="3"/>
          </p:cNvCxnSpPr>
          <p:nvPr/>
        </p:nvCxnSpPr>
        <p:spPr>
          <a:xfrm rot="10800000">
            <a:off x="1659860" y="4112884"/>
            <a:ext cx="472560" cy="155932"/>
          </a:xfrm>
          <a:prstGeom prst="bentConnector3">
            <a:avLst/>
          </a:prstGeom>
          <a:ln>
            <a:solidFill>
              <a:srgbClr val="94A3AB"/>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endCxn id="30" idx="3"/>
          </p:cNvCxnSpPr>
          <p:nvPr/>
        </p:nvCxnSpPr>
        <p:spPr>
          <a:xfrm rot="10800000" flipV="1">
            <a:off x="1659861" y="4313170"/>
            <a:ext cx="472561" cy="144413"/>
          </a:xfrm>
          <a:prstGeom prst="bentConnector3">
            <a:avLst/>
          </a:prstGeom>
          <a:ln>
            <a:solidFill>
              <a:srgbClr val="94A3AB"/>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Elbow Connector 40"/>
          <p:cNvCxnSpPr/>
          <p:nvPr/>
        </p:nvCxnSpPr>
        <p:spPr>
          <a:xfrm rot="10800000" flipH="1">
            <a:off x="6667718" y="4112884"/>
            <a:ext cx="472560" cy="155932"/>
          </a:xfrm>
          <a:prstGeom prst="bentConnector3">
            <a:avLst/>
          </a:prstGeom>
          <a:ln>
            <a:solidFill>
              <a:srgbClr val="94A3AB"/>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rot="10800000" flipH="1" flipV="1">
            <a:off x="6667719" y="4313170"/>
            <a:ext cx="472561" cy="144413"/>
          </a:xfrm>
          <a:prstGeom prst="bentConnector3">
            <a:avLst/>
          </a:prstGeom>
          <a:ln>
            <a:solidFill>
              <a:srgbClr val="94A3AB"/>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7140278" y="3952586"/>
            <a:ext cx="821068" cy="320595"/>
          </a:xfrm>
          <a:prstGeom prst="roundRect">
            <a:avLst>
              <a:gd name="adj" fmla="val 0"/>
            </a:avLst>
          </a:prstGeom>
          <a:solidFill>
            <a:srgbClr val="5596E6"/>
          </a:solidFill>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anchor="ctr"/>
          <a:lstStyle/>
          <a:p>
            <a:pPr algn="ctr">
              <a:defRPr/>
            </a:pPr>
            <a:r>
              <a:rPr lang="en-US" sz="1000" dirty="0" smtClean="0">
                <a:solidFill>
                  <a:schemeClr val="bg1"/>
                </a:solidFill>
                <a:latin typeface="Helvetica Neue"/>
                <a:cs typeface="Helvetica Neue"/>
              </a:rPr>
              <a:t>Org C</a:t>
            </a:r>
            <a:endParaRPr lang="en-US" sz="1000" dirty="0">
              <a:solidFill>
                <a:schemeClr val="bg1"/>
              </a:solidFill>
              <a:latin typeface="Helvetica Neue"/>
              <a:cs typeface="Helvetica Neue"/>
            </a:endParaRPr>
          </a:p>
        </p:txBody>
      </p:sp>
      <p:sp>
        <p:nvSpPr>
          <p:cNvPr id="44" name="Rounded Rectangle 43"/>
          <p:cNvSpPr/>
          <p:nvPr/>
        </p:nvSpPr>
        <p:spPr>
          <a:xfrm>
            <a:off x="7140278" y="4297286"/>
            <a:ext cx="821068" cy="320595"/>
          </a:xfrm>
          <a:prstGeom prst="roundRect">
            <a:avLst>
              <a:gd name="adj" fmla="val 0"/>
            </a:avLst>
          </a:prstGeom>
          <a:solidFill>
            <a:srgbClr val="5596E6"/>
          </a:solidFill>
          <a:ln>
            <a:noFill/>
          </a:ln>
        </p:spPr>
        <p:style>
          <a:lnRef idx="2">
            <a:schemeClr val="accent3">
              <a:shade val="50000"/>
            </a:schemeClr>
          </a:lnRef>
          <a:fillRef idx="1">
            <a:schemeClr val="accent3"/>
          </a:fillRef>
          <a:effectRef idx="0">
            <a:schemeClr val="accent3"/>
          </a:effectRef>
          <a:fontRef idx="minor">
            <a:schemeClr val="lt1"/>
          </a:fontRef>
        </p:style>
        <p:txBody>
          <a:bodyPr lIns="68589" tIns="34295" rIns="68589" bIns="34295" anchor="ctr"/>
          <a:lstStyle/>
          <a:p>
            <a:pPr algn="ctr">
              <a:defRPr/>
            </a:pPr>
            <a:r>
              <a:rPr lang="en-US" sz="1000" dirty="0" smtClean="0">
                <a:solidFill>
                  <a:schemeClr val="bg1"/>
                </a:solidFill>
                <a:latin typeface="Helvetica Neue"/>
                <a:cs typeface="Helvetica Neue"/>
              </a:rPr>
              <a:t>Org D</a:t>
            </a:r>
            <a:endParaRPr lang="en-US" sz="1000" dirty="0">
              <a:solidFill>
                <a:schemeClr val="bg1"/>
              </a:solidFill>
              <a:latin typeface="Helvetica Neue"/>
              <a:cs typeface="Helvetica Neue"/>
            </a:endParaRPr>
          </a:p>
        </p:txBody>
      </p:sp>
    </p:spTree>
    <p:extLst>
      <p:ext uri="{BB962C8B-B14F-4D97-AF65-F5344CB8AC3E}">
        <p14:creationId xmlns="" xmlns:p14="http://schemas.microsoft.com/office/powerpoint/2010/main" val="1892471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53" y="205979"/>
            <a:ext cx="8227255" cy="857250"/>
          </a:xfrm>
        </p:spPr>
        <p:txBody>
          <a:bodyPr/>
          <a:lstStyle/>
          <a:p>
            <a:r>
              <a:rPr lang="en-US" dirty="0" smtClean="0"/>
              <a:t>Blockchain</a:t>
            </a:r>
            <a:r>
              <a:rPr lang="en-US" dirty="0"/>
              <a:t> </a:t>
            </a:r>
            <a:r>
              <a:rPr lang="en-US" dirty="0" smtClean="0"/>
              <a:t>is not cryptocurrency:</a:t>
            </a:r>
            <a:endParaRPr lang="en-US" dirty="0"/>
          </a:p>
        </p:txBody>
      </p:sp>
      <p:pic>
        <p:nvPicPr>
          <p:cNvPr id="4" name="pasted-image.tif"/>
          <p:cNvPicPr/>
          <p:nvPr/>
        </p:nvPicPr>
        <p:blipFill>
          <a:blip r:embed="rId2" cstate="screen">
            <a:extLst>
              <a:ext uri="{28A0092B-C50C-407E-A947-70E740481C1C}">
                <a14:useLocalDpi xmlns="" xmlns:a14="http://schemas.microsoft.com/office/drawing/2010/main"/>
              </a:ext>
            </a:extLst>
          </a:blip>
          <a:stretch>
            <a:fillRect/>
          </a:stretch>
        </p:blipFill>
        <p:spPr>
          <a:xfrm>
            <a:off x="19581806" y="1549991"/>
            <a:ext cx="3509408" cy="1981118"/>
          </a:xfrm>
          <a:prstGeom prst="rect">
            <a:avLst/>
          </a:prstGeom>
          <a:ln w="12700">
            <a:miter lim="400000"/>
          </a:ln>
        </p:spPr>
      </p:pic>
      <p:sp>
        <p:nvSpPr>
          <p:cNvPr id="5" name="Shape 353"/>
          <p:cNvSpPr/>
          <p:nvPr/>
        </p:nvSpPr>
        <p:spPr>
          <a:xfrm>
            <a:off x="15250312" y="1550834"/>
            <a:ext cx="4440600" cy="1979432"/>
          </a:xfrm>
          <a:prstGeom prst="rect">
            <a:avLst/>
          </a:prstGeom>
          <a:solidFill>
            <a:srgbClr val="578992"/>
          </a:solidFill>
          <a:ln w="12700">
            <a:miter lim="400000"/>
          </a:ln>
        </p:spPr>
        <p:txBody>
          <a:bodyPr lIns="0" tIns="0" rIns="0" bIns="0" anchor="ctr"/>
          <a:lstStyle/>
          <a:p>
            <a:pPr lvl="0">
              <a:defRPr sz="5600">
                <a:solidFill>
                  <a:srgbClr val="FFFFFF"/>
                </a:solidFill>
                <a:effectLst>
                  <a:outerShdw blurRad="38100" dist="12700" dir="5400000" rotWithShape="0">
                    <a:srgbClr val="000000">
                      <a:alpha val="50000"/>
                    </a:srgbClr>
                  </a:outerShdw>
                </a:effectLst>
              </a:defRPr>
            </a:pPr>
            <a:endParaRPr/>
          </a:p>
        </p:txBody>
      </p:sp>
      <p:sp>
        <p:nvSpPr>
          <p:cNvPr id="7" name="Title 1"/>
          <p:cNvSpPr txBox="1">
            <a:spLocks/>
          </p:cNvSpPr>
          <p:nvPr/>
        </p:nvSpPr>
        <p:spPr>
          <a:xfrm>
            <a:off x="391647" y="812213"/>
            <a:ext cx="2448414" cy="3771062"/>
          </a:xfrm>
          <a:prstGeom prst="rect">
            <a:avLst/>
          </a:prstGeom>
        </p:spPr>
        <p:txBody>
          <a:bodyPr vert="horz" lIns="91440" tIns="45720" rIns="91440" bIns="45720" rtlCol="0" anchor="t">
            <a:noAutofit/>
          </a:bodyPr>
          <a:lstStyle>
            <a:lvl1pPr algn="l" defTabSz="457200" rtl="0" eaLnBrk="1" latinLnBrk="0" hangingPunct="1">
              <a:spcBef>
                <a:spcPct val="0"/>
              </a:spcBef>
              <a:buNone/>
              <a:defRPr sz="2400" b="1" i="0" kern="1200">
                <a:solidFill>
                  <a:schemeClr val="tx1">
                    <a:lumMod val="50000"/>
                    <a:lumOff val="50000"/>
                  </a:schemeClr>
                </a:solidFill>
                <a:latin typeface="Helvetica Neue"/>
                <a:ea typeface="+mj-ea"/>
                <a:cs typeface="Helvetica Neue"/>
              </a:defRPr>
            </a:lvl1pPr>
          </a:lstStyle>
          <a:p>
            <a:r>
              <a:rPr lang="en-US" sz="1200" b="0" dirty="0" smtClean="0"/>
              <a:t>Blockchain makes the popular cryptocurrency, Bitcoin possible, ensuring that ‘coins’ passed between parties are cash-like: </a:t>
            </a:r>
            <a:br>
              <a:rPr lang="en-US" sz="1200" b="0" dirty="0" smtClean="0"/>
            </a:br>
            <a:r>
              <a:rPr lang="en-US" sz="1200" dirty="0" smtClean="0"/>
              <a:t>unique</a:t>
            </a:r>
            <a:r>
              <a:rPr lang="en-US" sz="1200" b="0" dirty="0" smtClean="0"/>
              <a:t>, </a:t>
            </a:r>
            <a:r>
              <a:rPr lang="en-US" sz="1200" dirty="0" smtClean="0"/>
              <a:t>immutable</a:t>
            </a:r>
            <a:r>
              <a:rPr lang="en-US" sz="1200" b="0" dirty="0" smtClean="0"/>
              <a:t> and </a:t>
            </a:r>
            <a:r>
              <a:rPr lang="en-US" sz="1200" dirty="0" smtClean="0"/>
              <a:t>final</a:t>
            </a:r>
            <a:r>
              <a:rPr lang="en-US" sz="1200" b="0" dirty="0" smtClean="0"/>
              <a:t>.</a:t>
            </a:r>
          </a:p>
          <a:p>
            <a:endParaRPr lang="en-US" sz="1200" b="0" dirty="0"/>
          </a:p>
          <a:p>
            <a:r>
              <a:rPr lang="en-US" sz="1200" b="0" dirty="0" smtClean="0"/>
              <a:t>But the way Bitcoin implements blockchain makes bitcoins an unregulated, censorship-resistant shadow currency. </a:t>
            </a:r>
            <a:br>
              <a:rPr lang="en-US" sz="1200" b="0" dirty="0" smtClean="0"/>
            </a:br>
            <a:r>
              <a:rPr lang="en-US" sz="1200" dirty="0" smtClean="0"/>
              <a:t>IBM does not support this use.</a:t>
            </a:r>
          </a:p>
          <a:p>
            <a:endParaRPr lang="en-US" sz="1200" b="0" dirty="0"/>
          </a:p>
          <a:p>
            <a:r>
              <a:rPr lang="en-US" sz="1200" b="0" dirty="0" smtClean="0"/>
              <a:t>Many aspects of Bitcoin, such as miners solving cryptographic puzzles, are unnecessary for </a:t>
            </a:r>
            <a:r>
              <a:rPr lang="en-US" sz="1200" dirty="0" smtClean="0"/>
              <a:t>industrial uses </a:t>
            </a:r>
            <a:r>
              <a:rPr lang="en-US" sz="1200" b="0" dirty="0" smtClean="0"/>
              <a:t>of blockchain, while many industrial requirements, like </a:t>
            </a:r>
            <a:r>
              <a:rPr lang="en-US" sz="1200" dirty="0" smtClean="0"/>
              <a:t>private transactions</a:t>
            </a:r>
            <a:r>
              <a:rPr lang="en-US" sz="1200" b="0" dirty="0" smtClean="0"/>
              <a:t>, are missing from Bitcoin and other current fabrics.</a:t>
            </a:r>
          </a:p>
        </p:txBody>
      </p:sp>
      <p:sp>
        <p:nvSpPr>
          <p:cNvPr id="8" name="Rectangle 7"/>
          <p:cNvSpPr/>
          <p:nvPr/>
        </p:nvSpPr>
        <p:spPr>
          <a:xfrm>
            <a:off x="5014431" y="4834135"/>
            <a:ext cx="2409874" cy="184666"/>
          </a:xfrm>
          <a:prstGeom prst="rect">
            <a:avLst/>
          </a:prstGeom>
        </p:spPr>
        <p:txBody>
          <a:bodyPr wrap="square">
            <a:spAutoFit/>
          </a:bodyPr>
          <a:lstStyle/>
          <a:p>
            <a:r>
              <a:rPr lang="en-US" sz="600" dirty="0"/>
              <a:t>http://</a:t>
            </a:r>
            <a:r>
              <a:rPr lang="en-US" sz="600" dirty="0" err="1"/>
              <a:t>cdn.americanbanker.com</a:t>
            </a:r>
            <a:r>
              <a:rPr lang="en-US" sz="600" dirty="0"/>
              <a:t>/media/</a:t>
            </a:r>
            <a:r>
              <a:rPr lang="en-US" sz="600" dirty="0" err="1"/>
              <a:t>ui</a:t>
            </a:r>
            <a:r>
              <a:rPr lang="en-US" sz="600" dirty="0"/>
              <a:t>/how-bit-works-</a:t>
            </a:r>
            <a:r>
              <a:rPr lang="en-US" sz="600" dirty="0" err="1"/>
              <a:t>big.jpg</a:t>
            </a:r>
            <a:endParaRPr lang="en-US" sz="600" dirty="0"/>
          </a:p>
        </p:txBody>
      </p:sp>
      <p:pic>
        <p:nvPicPr>
          <p:cNvPr id="9" name="Picture 2" descr="ttp://cdn.americanbanker.com/media/ui/how-bit-works-big.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05613" y="812211"/>
            <a:ext cx="5778841" cy="39085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64047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Blockchain</a:t>
            </a:r>
            <a:endParaRPr lang="en-US" dirty="0"/>
          </a:p>
        </p:txBody>
      </p:sp>
      <p:sp>
        <p:nvSpPr>
          <p:cNvPr id="3" name="Content Placeholder 2"/>
          <p:cNvSpPr>
            <a:spLocks noGrp="1"/>
          </p:cNvSpPr>
          <p:nvPr>
            <p:ph sz="half" idx="1"/>
          </p:nvPr>
        </p:nvSpPr>
        <p:spPr/>
        <p:txBody>
          <a:bodyPr>
            <a:normAutofit/>
          </a:bodyPr>
          <a:lstStyle/>
          <a:p>
            <a:r>
              <a:rPr lang="en-US" dirty="0" smtClean="0"/>
              <a:t>Reduce costs and complexity</a:t>
            </a:r>
          </a:p>
          <a:p>
            <a:pPr marL="230188" lvl="1" indent="0">
              <a:buNone/>
            </a:pPr>
            <a:r>
              <a:rPr lang="en-US" sz="1050" dirty="0"/>
              <a:t>With a distributed ledger, information can be shared between any participant on the network, eliminating the cost and complexity of involving intermediary layers to interconnect participants. When such a market-level approach can be achieved, we eliminate the need to implement bilateral API-to-API transactions with each party we want to trade with</a:t>
            </a:r>
            <a:r>
              <a:rPr lang="en-US" sz="1050" dirty="0" smtClean="0"/>
              <a:t>.</a:t>
            </a:r>
          </a:p>
          <a:p>
            <a:pPr marL="230188" lvl="1" indent="0">
              <a:buNone/>
            </a:pPr>
            <a:endParaRPr lang="en-US" sz="100" dirty="0"/>
          </a:p>
          <a:p>
            <a:r>
              <a:rPr lang="en-US" dirty="0" smtClean="0"/>
              <a:t>Improve discoverability</a:t>
            </a:r>
          </a:p>
          <a:p>
            <a:pPr marL="230188" lvl="1" indent="0">
              <a:buNone/>
            </a:pPr>
            <a:r>
              <a:rPr lang="en-US" sz="1100" dirty="0"/>
              <a:t>When everyone on an exchange can view the same ledger, it is easy to broadcast an intention (or offer) by appending it. For example, in a trading network, all asks and bids would be visible to every network participant</a:t>
            </a:r>
            <a:r>
              <a:rPr lang="en-US" sz="1100" dirty="0" smtClean="0"/>
              <a:t>.</a:t>
            </a:r>
            <a:endParaRPr lang="en-US" sz="1100" dirty="0"/>
          </a:p>
        </p:txBody>
      </p:sp>
      <p:sp>
        <p:nvSpPr>
          <p:cNvPr id="4" name="Content Placeholder 3"/>
          <p:cNvSpPr>
            <a:spLocks noGrp="1"/>
          </p:cNvSpPr>
          <p:nvPr>
            <p:ph sz="half" idx="2"/>
          </p:nvPr>
        </p:nvSpPr>
        <p:spPr/>
        <p:txBody>
          <a:bodyPr>
            <a:normAutofit/>
          </a:bodyPr>
          <a:lstStyle/>
          <a:p>
            <a:r>
              <a:rPr lang="en-US" dirty="0" smtClean="0"/>
              <a:t>Automate trusted processes</a:t>
            </a:r>
          </a:p>
          <a:p>
            <a:pPr marL="230188" lvl="1" indent="0">
              <a:buNone/>
            </a:pPr>
            <a:r>
              <a:rPr lang="en-US" sz="1100" dirty="0"/>
              <a:t>Unlike a centralized system where only the network operator can create a generalized solution that fits every user’s needs, Blockchain networks allow each participant to create customized solutions using their own proprietary business logic while running on the same common ledger</a:t>
            </a:r>
            <a:r>
              <a:rPr lang="en-US" sz="1100" dirty="0" smtClean="0"/>
              <a:t>.</a:t>
            </a:r>
            <a:r>
              <a:rPr lang="en-US" sz="1100" dirty="0"/>
              <a:t/>
            </a:r>
            <a:br>
              <a:rPr lang="en-US" sz="1100" dirty="0"/>
            </a:br>
            <a:endParaRPr lang="en-US" sz="1400" dirty="0"/>
          </a:p>
          <a:p>
            <a:r>
              <a:rPr lang="en-US" dirty="0" smtClean="0"/>
              <a:t>Ensure trusted record-keeping</a:t>
            </a:r>
          </a:p>
          <a:p>
            <a:pPr marL="230188" lvl="1" indent="0">
              <a:buNone/>
            </a:pPr>
            <a:r>
              <a:rPr lang="en-US" sz="1100" dirty="0"/>
              <a:t>By design, no one party can modify, delete, or even append any record to the ledger without the consensus from others on the network, making the system useful for ensuring the immutability of contracts and other legal documents.</a:t>
            </a:r>
            <a:endParaRPr lang="en-US" sz="1100" dirty="0" smtClean="0"/>
          </a:p>
        </p:txBody>
      </p:sp>
    </p:spTree>
    <p:extLst>
      <p:ext uri="{BB962C8B-B14F-4D97-AF65-F5344CB8AC3E}">
        <p14:creationId xmlns="" xmlns:p14="http://schemas.microsoft.com/office/powerpoint/2010/main" val="294179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1258418" y="1115578"/>
            <a:ext cx="7704628" cy="3007874"/>
          </a:xfrm>
          <a:custGeom>
            <a:avLst/>
            <a:gdLst/>
            <a:ahLst/>
            <a:cxnLst>
              <a:cxn ang="0">
                <a:pos x="wd2" y="hd2"/>
              </a:cxn>
              <a:cxn ang="5400000">
                <a:pos x="wd2" y="hd2"/>
              </a:cxn>
              <a:cxn ang="10800000">
                <a:pos x="wd2" y="hd2"/>
              </a:cxn>
              <a:cxn ang="16200000">
                <a:pos x="wd2" y="hd2"/>
              </a:cxn>
            </a:cxnLst>
            <a:rect l="0" t="0" r="r" b="b"/>
            <a:pathLst>
              <a:path w="21600" h="21600" extrusionOk="0">
                <a:moveTo>
                  <a:pt x="20720" y="0"/>
                </a:moveTo>
                <a:lnTo>
                  <a:pt x="21600" y="0"/>
                </a:lnTo>
                <a:lnTo>
                  <a:pt x="21600" y="21600"/>
                </a:lnTo>
                <a:lnTo>
                  <a:pt x="0" y="21600"/>
                </a:lnTo>
                <a:lnTo>
                  <a:pt x="0" y="20554"/>
                </a:lnTo>
              </a:path>
            </a:pathLst>
          </a:custGeom>
          <a:ln w="28575" cmpd="sng">
            <a:solidFill>
              <a:srgbClr val="2C9CCB"/>
            </a:solidFill>
            <a:miter lim="400000"/>
            <a:tailEnd type="triangle"/>
          </a:ln>
        </p:spPr>
        <p:txBody>
          <a:bodyPr lIns="0" tIns="0" rIns="0" bIns="0" anchor="ctr"/>
          <a:lstStyle/>
          <a:p>
            <a:pPr lvl="0">
              <a:defRPr sz="3200">
                <a:solidFill>
                  <a:srgbClr val="2C9CCB"/>
                </a:solidFill>
              </a:defRPr>
            </a:pPr>
            <a:endParaRPr/>
          </a:p>
        </p:txBody>
      </p:sp>
      <p:sp>
        <p:nvSpPr>
          <p:cNvPr id="79" name="Shape 79"/>
          <p:cNvSpPr/>
          <p:nvPr/>
        </p:nvSpPr>
        <p:spPr>
          <a:xfrm>
            <a:off x="5561858" y="2100818"/>
            <a:ext cx="0" cy="629793"/>
          </a:xfrm>
          <a:prstGeom prst="line">
            <a:avLst/>
          </a:prstGeom>
          <a:ln w="28575" cmpd="sng">
            <a:solidFill>
              <a:srgbClr val="5E6066"/>
            </a:solidFill>
            <a:miter lim="400000"/>
            <a:tailEnd type="triangle"/>
          </a:ln>
        </p:spPr>
        <p:txBody>
          <a:bodyPr lIns="0" tIns="0" rIns="0" bIns="0" anchor="ctr"/>
          <a:lstStyle/>
          <a:p>
            <a:pPr lvl="0">
              <a:defRPr sz="3200"/>
            </a:pPr>
            <a:endParaRPr/>
          </a:p>
        </p:txBody>
      </p:sp>
      <p:sp>
        <p:nvSpPr>
          <p:cNvPr id="80" name="Shape 80"/>
          <p:cNvSpPr/>
          <p:nvPr/>
        </p:nvSpPr>
        <p:spPr>
          <a:xfrm>
            <a:off x="5561858" y="1329996"/>
            <a:ext cx="0" cy="287129"/>
          </a:xfrm>
          <a:prstGeom prst="line">
            <a:avLst/>
          </a:prstGeom>
          <a:ln w="28575" cmpd="sng">
            <a:solidFill>
              <a:srgbClr val="00ACD5"/>
            </a:solidFill>
            <a:miter lim="400000"/>
            <a:tailEnd type="triangle"/>
          </a:ln>
        </p:spPr>
        <p:txBody>
          <a:bodyPr lIns="0" tIns="0" rIns="0" bIns="0" anchor="ctr"/>
          <a:lstStyle/>
          <a:p>
            <a:pPr lvl="0">
              <a:defRPr sz="3200"/>
            </a:pPr>
            <a:endParaRPr/>
          </a:p>
        </p:txBody>
      </p:sp>
      <p:sp>
        <p:nvSpPr>
          <p:cNvPr id="83" name="Shape 83"/>
          <p:cNvSpPr/>
          <p:nvPr/>
        </p:nvSpPr>
        <p:spPr>
          <a:xfrm>
            <a:off x="7766844" y="1329997"/>
            <a:ext cx="0" cy="287128"/>
          </a:xfrm>
          <a:prstGeom prst="line">
            <a:avLst/>
          </a:prstGeom>
          <a:ln w="28575" cmpd="sng">
            <a:solidFill>
              <a:srgbClr val="00ACD5"/>
            </a:solidFill>
            <a:miter lim="400000"/>
            <a:tailEnd type="triangle"/>
          </a:ln>
        </p:spPr>
        <p:txBody>
          <a:bodyPr lIns="0" tIns="0" rIns="0" bIns="0" anchor="ctr"/>
          <a:lstStyle/>
          <a:p>
            <a:pPr lvl="0">
              <a:defRPr sz="3200"/>
            </a:pPr>
            <a:endParaRPr/>
          </a:p>
        </p:txBody>
      </p:sp>
      <p:sp>
        <p:nvSpPr>
          <p:cNvPr id="84" name="Shape 84"/>
          <p:cNvSpPr/>
          <p:nvPr/>
        </p:nvSpPr>
        <p:spPr>
          <a:xfrm>
            <a:off x="7766844" y="2082761"/>
            <a:ext cx="0" cy="287129"/>
          </a:xfrm>
          <a:prstGeom prst="line">
            <a:avLst/>
          </a:prstGeom>
          <a:ln w="28575" cmpd="sng">
            <a:solidFill>
              <a:srgbClr val="5E6066"/>
            </a:solidFill>
            <a:miter lim="400000"/>
            <a:tailEnd type="triangle"/>
          </a:ln>
        </p:spPr>
        <p:txBody>
          <a:bodyPr lIns="0" tIns="0" rIns="0" bIns="0" anchor="ctr"/>
          <a:lstStyle/>
          <a:p>
            <a:pPr lvl="0">
              <a:defRPr sz="3200"/>
            </a:pPr>
            <a:endParaRPr/>
          </a:p>
        </p:txBody>
      </p:sp>
      <p:sp>
        <p:nvSpPr>
          <p:cNvPr id="85" name="Shape 85"/>
          <p:cNvSpPr/>
          <p:nvPr/>
        </p:nvSpPr>
        <p:spPr>
          <a:xfrm>
            <a:off x="7766844" y="2850616"/>
            <a:ext cx="0" cy="287129"/>
          </a:xfrm>
          <a:prstGeom prst="line">
            <a:avLst/>
          </a:prstGeom>
          <a:ln w="28575" cmpd="sng">
            <a:solidFill>
              <a:srgbClr val="5E6066"/>
            </a:solidFill>
            <a:miter lim="400000"/>
            <a:tailEnd type="triangle"/>
          </a:ln>
        </p:spPr>
        <p:txBody>
          <a:bodyPr lIns="0" tIns="0" rIns="0" bIns="0" anchor="ctr"/>
          <a:lstStyle/>
          <a:p>
            <a:pPr lvl="0">
              <a:defRPr sz="3200"/>
            </a:pPr>
            <a:endParaRPr/>
          </a:p>
        </p:txBody>
      </p:sp>
      <p:sp>
        <p:nvSpPr>
          <p:cNvPr id="90" name="Shape 90"/>
          <p:cNvSpPr/>
          <p:nvPr/>
        </p:nvSpPr>
        <p:spPr>
          <a:xfrm flipH="1">
            <a:off x="6155350" y="3387161"/>
            <a:ext cx="726704" cy="0"/>
          </a:xfrm>
          <a:prstGeom prst="line">
            <a:avLst/>
          </a:prstGeom>
          <a:ln w="28575" cmpd="sng">
            <a:solidFill>
              <a:srgbClr val="5E6066"/>
            </a:solidFill>
            <a:miter lim="400000"/>
            <a:tailEnd type="triangle"/>
          </a:ln>
        </p:spPr>
        <p:txBody>
          <a:bodyPr lIns="0" tIns="0" rIns="0" bIns="0" anchor="ctr"/>
          <a:lstStyle/>
          <a:p>
            <a:pPr lvl="0">
              <a:defRPr sz="3200"/>
            </a:pPr>
            <a:endParaRPr/>
          </a:p>
        </p:txBody>
      </p:sp>
      <p:sp>
        <p:nvSpPr>
          <p:cNvPr id="96" name="Shape 96"/>
          <p:cNvSpPr/>
          <p:nvPr/>
        </p:nvSpPr>
        <p:spPr>
          <a:xfrm>
            <a:off x="5869464" y="2632857"/>
            <a:ext cx="1004138" cy="194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28575" cmpd="sng">
            <a:solidFill>
              <a:srgbClr val="5E6066"/>
            </a:solidFill>
            <a:miter lim="400000"/>
            <a:tailEnd type="triangle"/>
          </a:ln>
        </p:spPr>
        <p:txBody>
          <a:bodyPr lIns="0" tIns="0" rIns="0" bIns="0" anchor="ctr"/>
          <a:lstStyle/>
          <a:p>
            <a:pPr lvl="0">
              <a:defRPr sz="3200"/>
            </a:pPr>
            <a:endParaRPr/>
          </a:p>
        </p:txBody>
      </p:sp>
      <p:sp>
        <p:nvSpPr>
          <p:cNvPr id="103" name="Shape 103"/>
          <p:cNvSpPr/>
          <p:nvPr/>
        </p:nvSpPr>
        <p:spPr>
          <a:xfrm>
            <a:off x="3461894" y="1329997"/>
            <a:ext cx="0" cy="287128"/>
          </a:xfrm>
          <a:prstGeom prst="line">
            <a:avLst/>
          </a:prstGeom>
          <a:ln w="28575" cmpd="sng">
            <a:solidFill>
              <a:srgbClr val="00ACD5"/>
            </a:solidFill>
            <a:miter lim="400000"/>
            <a:tailEnd type="triangle"/>
          </a:ln>
        </p:spPr>
        <p:txBody>
          <a:bodyPr lIns="0" tIns="0" rIns="0" bIns="0" anchor="ctr"/>
          <a:lstStyle/>
          <a:p>
            <a:pPr lvl="0">
              <a:defRPr sz="3200"/>
            </a:pPr>
            <a:endParaRPr>
              <a:ln w="12700" cmpd="sng">
                <a:solidFill>
                  <a:srgbClr val="FFFFFF"/>
                </a:solidFill>
              </a:ln>
            </a:endParaRPr>
          </a:p>
        </p:txBody>
      </p:sp>
      <p:sp>
        <p:nvSpPr>
          <p:cNvPr id="106" name="Shape 106"/>
          <p:cNvSpPr/>
          <p:nvPr/>
        </p:nvSpPr>
        <p:spPr>
          <a:xfrm>
            <a:off x="3469627" y="2082762"/>
            <a:ext cx="1470084" cy="13167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8575" cmpd="sng">
            <a:solidFill>
              <a:srgbClr val="5E6066"/>
            </a:solidFill>
            <a:miter lim="400000"/>
            <a:tailEnd type="triangle"/>
          </a:ln>
        </p:spPr>
        <p:txBody>
          <a:bodyPr lIns="0" tIns="0" rIns="0" bIns="0" anchor="ctr"/>
          <a:lstStyle/>
          <a:p>
            <a:pPr lvl="0">
              <a:defRPr sz="3200"/>
            </a:pPr>
            <a:endParaRPr/>
          </a:p>
        </p:txBody>
      </p:sp>
      <p:sp>
        <p:nvSpPr>
          <p:cNvPr id="109" name="Shape 109"/>
          <p:cNvSpPr/>
          <p:nvPr/>
        </p:nvSpPr>
        <p:spPr>
          <a:xfrm flipH="1">
            <a:off x="1251476" y="1329997"/>
            <a:ext cx="0" cy="1357997"/>
          </a:xfrm>
          <a:prstGeom prst="line">
            <a:avLst/>
          </a:prstGeom>
          <a:ln w="28575" cmpd="sng">
            <a:solidFill>
              <a:srgbClr val="00ACD5"/>
            </a:solidFill>
            <a:miter lim="400000"/>
            <a:tailEnd type="triangle"/>
          </a:ln>
        </p:spPr>
        <p:txBody>
          <a:bodyPr lIns="0" tIns="0" rIns="0" bIns="0" anchor="ctr"/>
          <a:lstStyle/>
          <a:p>
            <a:pPr lvl="0">
              <a:defRPr sz="3200"/>
            </a:pPr>
            <a:endParaRPr>
              <a:ln w="6350" cmpd="sng">
                <a:solidFill>
                  <a:srgbClr val="FFFFFF"/>
                </a:solidFill>
              </a:ln>
            </a:endParaRPr>
          </a:p>
        </p:txBody>
      </p:sp>
      <p:sp>
        <p:nvSpPr>
          <p:cNvPr id="112" name="Shape 112"/>
          <p:cNvSpPr/>
          <p:nvPr/>
        </p:nvSpPr>
        <p:spPr>
          <a:xfrm>
            <a:off x="8627875" y="1874603"/>
            <a:ext cx="323444" cy="0"/>
          </a:xfrm>
          <a:prstGeom prst="line">
            <a:avLst/>
          </a:prstGeom>
          <a:ln w="28575" cmpd="sng">
            <a:solidFill>
              <a:srgbClr val="5E6066"/>
            </a:solidFill>
            <a:miter lim="400000"/>
            <a:tailEnd type="triangle"/>
          </a:ln>
        </p:spPr>
        <p:txBody>
          <a:bodyPr lIns="0" tIns="0" rIns="0" bIns="0" anchor="ctr"/>
          <a:lstStyle/>
          <a:p>
            <a:pPr lvl="0">
              <a:defRPr sz="3200"/>
            </a:pPr>
            <a:endParaRPr/>
          </a:p>
        </p:txBody>
      </p:sp>
      <p:sp>
        <p:nvSpPr>
          <p:cNvPr id="37" name="Shape 37"/>
          <p:cNvSpPr/>
          <p:nvPr/>
        </p:nvSpPr>
        <p:spPr>
          <a:xfrm>
            <a:off x="0" y="4286250"/>
            <a:ext cx="9144000" cy="857250"/>
          </a:xfrm>
          <a:prstGeom prst="rect">
            <a:avLst/>
          </a:prstGeom>
          <a:solidFill>
            <a:srgbClr val="FFFFFF"/>
          </a:solidFill>
          <a:ln w="12700">
            <a:miter lim="400000"/>
          </a:ln>
        </p:spPr>
        <p:txBody>
          <a:bodyPr lIns="0" tIns="0" rIns="0" bIns="0" anchor="ct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 name="Title 1"/>
          <p:cNvSpPr>
            <a:spLocks noGrp="1"/>
          </p:cNvSpPr>
          <p:nvPr>
            <p:ph type="title"/>
          </p:nvPr>
        </p:nvSpPr>
        <p:spPr/>
        <p:txBody>
          <a:bodyPr/>
          <a:lstStyle/>
          <a:p>
            <a:r>
              <a:rPr lang="en-US" dirty="0"/>
              <a:t>How to decide when to use </a:t>
            </a:r>
            <a:r>
              <a:rPr lang="en-US" dirty="0" err="1"/>
              <a:t>blockchain</a:t>
            </a:r>
            <a:endParaRPr lang="en-US" dirty="0"/>
          </a:p>
        </p:txBody>
      </p:sp>
      <p:sp>
        <p:nvSpPr>
          <p:cNvPr id="39" name="Shape 39"/>
          <p:cNvSpPr>
            <a:spLocks noGrp="1"/>
          </p:cNvSpPr>
          <p:nvPr>
            <p:ph type="sldNum" sz="quarter" idx="4294967295"/>
          </p:nvPr>
        </p:nvSpPr>
        <p:spPr>
          <a:xfrm>
            <a:off x="9096375" y="4933950"/>
            <a:ext cx="47625" cy="68263"/>
          </a:xfrm>
          <a:prstGeom prst="rect">
            <a:avLst/>
          </a:prstGeom>
          <a:extLst>
            <a:ext uri="{C572A759-6A51-4108-AA02-DFA0A04FC94B}">
              <ma14:wrappingTextBoxFlag xmlns="" xmlns:ma14="http://schemas.microsoft.com/office/mac/drawingml/2011/main" val="1"/>
            </a:ext>
          </a:extLst>
        </p:spPr>
        <p:txBody>
          <a:bodyPr>
            <a:normAutofit fontScale="25000" lnSpcReduction="20000"/>
          </a:bodyPr>
          <a:lstStyle/>
          <a:p>
            <a:pPr lvl="0">
              <a:defRPr sz="1800" spc="0">
                <a:solidFill>
                  <a:srgbClr val="000000"/>
                </a:solidFill>
                <a:uFillTx/>
              </a:defRPr>
            </a:pPr>
            <a:fld id="{86CB4B4D-7CA3-9044-876B-883B54F8677D}" type="slidenum">
              <a:rPr sz="500" spc="-11">
                <a:solidFill>
                  <a:srgbClr val="6F6F6F"/>
                </a:solidFill>
                <a:uFill>
                  <a:solidFill/>
                </a:uFill>
              </a:rPr>
              <a:pPr lvl="0">
                <a:defRPr sz="1800" spc="0">
                  <a:solidFill>
                    <a:srgbClr val="000000"/>
                  </a:solidFill>
                  <a:uFillTx/>
                </a:defRPr>
              </a:pPr>
              <a:t>9</a:t>
            </a:fld>
            <a:endParaRPr sz="500" spc="-11">
              <a:solidFill>
                <a:srgbClr val="6F6F6F"/>
              </a:solidFill>
              <a:uFill>
                <a:solidFill/>
              </a:uFill>
            </a:endParaRPr>
          </a:p>
        </p:txBody>
      </p:sp>
      <p:sp>
        <p:nvSpPr>
          <p:cNvPr id="40" name="Shape 40"/>
          <p:cNvSpPr/>
          <p:nvPr/>
        </p:nvSpPr>
        <p:spPr>
          <a:xfrm>
            <a:off x="431362" y="4476375"/>
            <a:ext cx="388581" cy="2871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marR="55562" algn="l" defTabSz="1244600">
              <a:spcBef>
                <a:spcPts val="2500"/>
              </a:spcBef>
              <a:defRPr sz="4800" b="1" spc="-96">
                <a:solidFill>
                  <a:srgbClr val="70BF41"/>
                </a:solidFill>
                <a:uFill>
                  <a:solidFill>
                    <a:srgbClr val="424242"/>
                  </a:solidFill>
                </a:uFill>
                <a:latin typeface="Helvetica Neue"/>
                <a:ea typeface="Helvetica Neue"/>
                <a:cs typeface="Helvetica Neue"/>
                <a:sym typeface="Helvetica Neue"/>
              </a:defRPr>
            </a:lvl1pPr>
          </a:lstStyle>
          <a:p>
            <a:pPr lvl="0">
              <a:defRPr sz="1800" b="0" spc="0">
                <a:solidFill>
                  <a:srgbClr val="000000"/>
                </a:solidFill>
                <a:uFillTx/>
              </a:defRPr>
            </a:pPr>
            <a:r>
              <a:rPr sz="1800" spc="-36">
                <a:solidFill>
                  <a:srgbClr val="5E5F64"/>
                </a:solidFill>
              </a:rPr>
              <a:t>1</a:t>
            </a:r>
          </a:p>
        </p:txBody>
      </p:sp>
      <p:sp>
        <p:nvSpPr>
          <p:cNvPr id="41" name="Shape 41"/>
          <p:cNvSpPr/>
          <p:nvPr/>
        </p:nvSpPr>
        <p:spPr>
          <a:xfrm>
            <a:off x="654159" y="4461548"/>
            <a:ext cx="8316948" cy="629793"/>
          </a:xfrm>
          <a:prstGeom prst="rect">
            <a:avLst/>
          </a:prstGeom>
          <a:ln w="12700">
            <a:miter lim="400000"/>
          </a:ln>
          <a:extLst>
            <a:ext uri="{C572A759-6A51-4108-AA02-DFA0A04FC94B}">
              <ma14:wrappingTextBoxFlag xmlns="" xmlns:ma14="http://schemas.microsoft.com/office/mac/drawingml/2011/main" val="1"/>
            </a:ext>
          </a:extLst>
        </p:spPr>
        <p:txBody>
          <a:bodyPr lIns="0" tIns="0" rIns="0" bIns="0" numCol="4" spcCol="415847"/>
          <a:lstStyle/>
          <a:p>
            <a:pPr marR="20836" defTabSz="466725">
              <a:spcBef>
                <a:spcPts val="938"/>
              </a:spcBef>
              <a:defRPr sz="1800"/>
            </a:pPr>
            <a:r>
              <a:rPr sz="700" spc="-14" dirty="0">
                <a:solidFill>
                  <a:srgbClr val="4C4D53"/>
                </a:solidFill>
                <a:uFill>
                  <a:solidFill>
                    <a:srgbClr val="424242"/>
                  </a:solidFill>
                </a:uFill>
                <a:latin typeface="Helvetica Neue"/>
                <a:ea typeface="Helvetica Neue"/>
                <a:cs typeface="Helvetica Neue"/>
                <a:sym typeface="Helvetica Neue"/>
              </a:rPr>
              <a:t>By design, no one party can modify, delete, or even append any record without consensus, making the system useful for ensuring the immutability of contracts and other legal documents.</a:t>
            </a:r>
          </a:p>
          <a:p>
            <a:pPr marR="20836" defTabSz="466725">
              <a:spcBef>
                <a:spcPts val="938"/>
              </a:spcBef>
              <a:defRPr sz="1800"/>
            </a:pPr>
            <a:r>
              <a:rPr sz="700" spc="-14" dirty="0">
                <a:solidFill>
                  <a:srgbClr val="4C4D53"/>
                </a:solidFill>
                <a:uFill>
                  <a:solidFill>
                    <a:srgbClr val="424242"/>
                  </a:solidFill>
                </a:uFill>
                <a:latin typeface="Helvetica Neue"/>
                <a:ea typeface="Helvetica Neue"/>
                <a:cs typeface="Helvetica Neue"/>
                <a:sym typeface="Helvetica Neue"/>
              </a:rPr>
              <a:t>Smart contracts aim to provide security superior to traditional contract law and to reduce other transaction costs associated with contracting.</a:t>
            </a:r>
            <a:endParaRPr lang="en-US" sz="700" spc="-14" dirty="0">
              <a:solidFill>
                <a:srgbClr val="4C4D53"/>
              </a:solidFill>
              <a:uFill>
                <a:solidFill>
                  <a:srgbClr val="424242"/>
                </a:solidFill>
              </a:uFill>
              <a:latin typeface="Helvetica Neue"/>
              <a:ea typeface="Helvetica Neue"/>
              <a:cs typeface="Helvetica Neue"/>
              <a:sym typeface="Helvetica Neue"/>
            </a:endParaRPr>
          </a:p>
          <a:p>
            <a:pPr marR="20836" defTabSz="466725">
              <a:spcBef>
                <a:spcPts val="938"/>
              </a:spcBef>
              <a:defRPr sz="1800"/>
            </a:pPr>
            <a:r>
              <a:rPr sz="700" spc="-14" dirty="0" smtClean="0">
                <a:solidFill>
                  <a:srgbClr val="4C4D53"/>
                </a:solidFill>
                <a:uFill>
                  <a:solidFill>
                    <a:srgbClr val="424242"/>
                  </a:solidFill>
                </a:uFill>
                <a:latin typeface="Helvetica Neue"/>
                <a:ea typeface="Helvetica Neue"/>
                <a:cs typeface="Helvetica Neue"/>
                <a:sym typeface="Helvetica Neue"/>
              </a:rPr>
              <a:t>When </a:t>
            </a:r>
            <a:r>
              <a:rPr sz="700" spc="-14" dirty="0">
                <a:solidFill>
                  <a:srgbClr val="4C4D53"/>
                </a:solidFill>
                <a:uFill>
                  <a:solidFill>
                    <a:srgbClr val="424242"/>
                  </a:solidFill>
                </a:uFill>
                <a:latin typeface="Helvetica Neue"/>
                <a:ea typeface="Helvetica Neue"/>
                <a:cs typeface="Helvetica Neue"/>
                <a:sym typeface="Helvetica Neue"/>
              </a:rPr>
              <a:t>everyone on an exchange can view the same ledger, it is easy to broadcast an intention (or offer) by appending it. For example, in a trading network, all ask and bids would be visible to every network participant.</a:t>
            </a:r>
          </a:p>
          <a:p>
            <a:pPr marR="20836" defTabSz="466725">
              <a:spcBef>
                <a:spcPts val="938"/>
              </a:spcBef>
              <a:defRPr sz="1800"/>
            </a:pPr>
            <a:r>
              <a:rPr sz="700" spc="-14" dirty="0">
                <a:solidFill>
                  <a:srgbClr val="4C4D53"/>
                </a:solidFill>
                <a:uFill>
                  <a:solidFill>
                    <a:srgbClr val="424242"/>
                  </a:solidFill>
                </a:uFill>
                <a:latin typeface="Helvetica Neue"/>
                <a:ea typeface="Helvetica Neue"/>
                <a:cs typeface="Helvetica Neue"/>
                <a:sym typeface="Helvetica Neue"/>
              </a:rPr>
              <a:t>Blockchain networks allow each participant to create customized solutions using their own proprietary business logic while running on the same common ledger.</a:t>
            </a:r>
          </a:p>
        </p:txBody>
      </p:sp>
      <p:sp>
        <p:nvSpPr>
          <p:cNvPr id="42" name="Shape 42"/>
          <p:cNvSpPr/>
          <p:nvPr/>
        </p:nvSpPr>
        <p:spPr>
          <a:xfrm>
            <a:off x="2600763" y="4476375"/>
            <a:ext cx="262744" cy="2871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marR="55562" algn="l" defTabSz="1244600">
              <a:spcBef>
                <a:spcPts val="2500"/>
              </a:spcBef>
              <a:defRPr sz="4800" b="1" spc="-96">
                <a:solidFill>
                  <a:srgbClr val="70BF41"/>
                </a:solidFill>
                <a:uFill>
                  <a:solidFill>
                    <a:srgbClr val="424242"/>
                  </a:solidFill>
                </a:uFill>
                <a:latin typeface="Helvetica Neue"/>
                <a:ea typeface="Helvetica Neue"/>
                <a:cs typeface="Helvetica Neue"/>
                <a:sym typeface="Helvetica Neue"/>
              </a:defRPr>
            </a:lvl1pPr>
          </a:lstStyle>
          <a:p>
            <a:pPr lvl="0">
              <a:defRPr sz="1800" b="0" spc="0">
                <a:solidFill>
                  <a:srgbClr val="000000"/>
                </a:solidFill>
                <a:uFillTx/>
              </a:defRPr>
            </a:pPr>
            <a:r>
              <a:rPr sz="1800" spc="-36">
                <a:solidFill>
                  <a:srgbClr val="5E5F64"/>
                </a:solidFill>
              </a:rPr>
              <a:t>2</a:t>
            </a:r>
          </a:p>
        </p:txBody>
      </p:sp>
      <p:sp>
        <p:nvSpPr>
          <p:cNvPr id="43" name="Shape 43"/>
          <p:cNvSpPr/>
          <p:nvPr/>
        </p:nvSpPr>
        <p:spPr>
          <a:xfrm>
            <a:off x="4786422" y="4476375"/>
            <a:ext cx="388581" cy="2871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marR="55562" algn="l" defTabSz="1244600">
              <a:spcBef>
                <a:spcPts val="2500"/>
              </a:spcBef>
              <a:defRPr sz="4800" b="1" spc="-96">
                <a:solidFill>
                  <a:srgbClr val="70BF41"/>
                </a:solidFill>
                <a:uFill>
                  <a:solidFill>
                    <a:srgbClr val="424242"/>
                  </a:solidFill>
                </a:uFill>
                <a:latin typeface="Helvetica Neue"/>
                <a:ea typeface="Helvetica Neue"/>
                <a:cs typeface="Helvetica Neue"/>
                <a:sym typeface="Helvetica Neue"/>
              </a:defRPr>
            </a:lvl1pPr>
          </a:lstStyle>
          <a:p>
            <a:pPr lvl="0">
              <a:defRPr sz="1800" b="0" spc="0">
                <a:solidFill>
                  <a:srgbClr val="000000"/>
                </a:solidFill>
                <a:uFillTx/>
              </a:defRPr>
            </a:pPr>
            <a:r>
              <a:rPr sz="1800" spc="-36" dirty="0">
                <a:solidFill>
                  <a:srgbClr val="5E5F64"/>
                </a:solidFill>
              </a:rPr>
              <a:t>3</a:t>
            </a:r>
          </a:p>
        </p:txBody>
      </p:sp>
      <p:sp>
        <p:nvSpPr>
          <p:cNvPr id="44" name="Shape 44"/>
          <p:cNvSpPr/>
          <p:nvPr/>
        </p:nvSpPr>
        <p:spPr>
          <a:xfrm>
            <a:off x="7003448" y="4476375"/>
            <a:ext cx="262745" cy="2871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marR="55562" algn="l" defTabSz="1244600">
              <a:spcBef>
                <a:spcPts val="2500"/>
              </a:spcBef>
              <a:defRPr sz="4800" b="1" spc="-96">
                <a:solidFill>
                  <a:srgbClr val="70BF41"/>
                </a:solidFill>
                <a:uFill>
                  <a:solidFill>
                    <a:srgbClr val="424242"/>
                  </a:solidFill>
                </a:uFill>
                <a:latin typeface="Helvetica Neue"/>
                <a:ea typeface="Helvetica Neue"/>
                <a:cs typeface="Helvetica Neue"/>
                <a:sym typeface="Helvetica Neue"/>
              </a:defRPr>
            </a:lvl1pPr>
          </a:lstStyle>
          <a:p>
            <a:pPr lvl="0">
              <a:defRPr sz="1800" b="0" spc="0">
                <a:solidFill>
                  <a:srgbClr val="000000"/>
                </a:solidFill>
                <a:uFillTx/>
              </a:defRPr>
            </a:pPr>
            <a:r>
              <a:rPr sz="1800" spc="-36">
                <a:solidFill>
                  <a:srgbClr val="5E5F64"/>
                </a:solidFill>
              </a:rPr>
              <a:t>4</a:t>
            </a:r>
          </a:p>
        </p:txBody>
      </p:sp>
      <p:grpSp>
        <p:nvGrpSpPr>
          <p:cNvPr id="48" name="Group 48"/>
          <p:cNvGrpSpPr/>
          <p:nvPr/>
        </p:nvGrpSpPr>
        <p:grpSpPr>
          <a:xfrm>
            <a:off x="390729" y="873125"/>
            <a:ext cx="1785938" cy="476251"/>
            <a:chOff x="0" y="0"/>
            <a:chExt cx="4762502" cy="1270002"/>
          </a:xfrm>
        </p:grpSpPr>
        <p:sp>
          <p:nvSpPr>
            <p:cNvPr id="45" name="Shape 45"/>
            <p:cNvSpPr/>
            <p:nvPr/>
          </p:nvSpPr>
          <p:spPr>
            <a:xfrm>
              <a:off x="952500" y="0"/>
              <a:ext cx="3810002" cy="1270001"/>
            </a:xfrm>
            <a:prstGeom prst="rect">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defRPr sz="1800"/>
              </a:pPr>
              <a:r>
                <a:rPr sz="800" b="1" dirty="0">
                  <a:solidFill>
                    <a:srgbClr val="FFFFFF"/>
                  </a:solidFill>
                  <a:latin typeface="Helvetica"/>
                  <a:ea typeface="Helvetica"/>
                  <a:cs typeface="Helvetica"/>
                  <a:sym typeface="Helvetica"/>
                </a:rPr>
                <a:t>High Performance,</a:t>
              </a:r>
            </a:p>
            <a:p>
              <a:pPr lvl="0" algn="ctr">
                <a:defRPr sz="1800"/>
              </a:pPr>
              <a:r>
                <a:rPr sz="800" b="1" dirty="0">
                  <a:solidFill>
                    <a:srgbClr val="FFFFFF"/>
                  </a:solidFill>
                  <a:latin typeface="Helvetica"/>
                  <a:ea typeface="Helvetica"/>
                  <a:cs typeface="Helvetica"/>
                  <a:sym typeface="Helvetica"/>
                </a:rPr>
                <a:t>Millisecond Transactions?</a:t>
              </a:r>
            </a:p>
          </p:txBody>
        </p:sp>
        <p:sp>
          <p:nvSpPr>
            <p:cNvPr id="46" name="Shape 46"/>
            <p:cNvSpPr/>
            <p:nvPr/>
          </p:nvSpPr>
          <p:spPr>
            <a:xfrm>
              <a:off x="0" y="0"/>
              <a:ext cx="1016000" cy="1270002"/>
            </a:xfrm>
            <a:prstGeom prst="rect">
              <a:avLst/>
            </a:prstGeom>
            <a:blipFill rotWithShape="1">
              <a:blip r:embed="rId3"/>
              <a:srcRect/>
              <a:tile tx="0" ty="0" sx="100000" sy="100000" flip="none" algn="tl"/>
            </a:blipFill>
            <a:ln w="12700" cap="flat">
              <a:noFill/>
              <a:miter lim="400000"/>
            </a:ln>
            <a:effectLst/>
          </p:spPr>
          <p:txBody>
            <a:bodyPr wrap="square" lIns="0" tIns="0" rIns="0" bIns="0" numCol="1" anchor="ctr">
              <a:noAutofit/>
            </a:bodyPr>
            <a:lstStyle/>
            <a:p>
              <a:pPr lvl="0">
                <a:defRPr sz="2000">
                  <a:solidFill>
                    <a:srgbClr val="FFFFFF"/>
                  </a:solidFill>
                  <a:latin typeface="Helvetica"/>
                  <a:ea typeface="Helvetica"/>
                  <a:cs typeface="Helvetica"/>
                  <a:sym typeface="Helvetica"/>
                </a:defRPr>
              </a:pPr>
              <a:endParaRPr/>
            </a:p>
          </p:txBody>
        </p:sp>
        <p:pic>
          <p:nvPicPr>
            <p:cNvPr id="47" name="pasted-image.pdf"/>
            <p:cNvPicPr/>
            <p:nvPr/>
          </p:nvPicPr>
          <p:blipFill>
            <a:blip r:embed="rId4">
              <a:extLst/>
            </a:blip>
            <a:stretch>
              <a:fillRect/>
            </a:stretch>
          </p:blipFill>
          <p:spPr>
            <a:xfrm>
              <a:off x="254000" y="381000"/>
              <a:ext cx="508001" cy="508001"/>
            </a:xfrm>
            <a:prstGeom prst="rect">
              <a:avLst/>
            </a:prstGeom>
            <a:ln w="12700" cap="flat">
              <a:noFill/>
              <a:miter lim="400000"/>
            </a:ln>
            <a:effectLst/>
          </p:spPr>
        </p:pic>
      </p:grpSp>
      <p:grpSp>
        <p:nvGrpSpPr>
          <p:cNvPr id="52" name="Group 52"/>
          <p:cNvGrpSpPr/>
          <p:nvPr/>
        </p:nvGrpSpPr>
        <p:grpSpPr>
          <a:xfrm>
            <a:off x="2529809" y="873125"/>
            <a:ext cx="1785938" cy="476250"/>
            <a:chOff x="0" y="0"/>
            <a:chExt cx="4762502" cy="1270001"/>
          </a:xfrm>
        </p:grpSpPr>
        <p:sp>
          <p:nvSpPr>
            <p:cNvPr id="49" name="Shape 49"/>
            <p:cNvSpPr/>
            <p:nvPr/>
          </p:nvSpPr>
          <p:spPr>
            <a:xfrm>
              <a:off x="952499" y="0"/>
              <a:ext cx="3810003" cy="1270001"/>
            </a:xfrm>
            <a:prstGeom prst="rect">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defRPr sz="1800"/>
              </a:pPr>
              <a:r>
                <a:rPr sz="800" b="1" dirty="0">
                  <a:solidFill>
                    <a:srgbClr val="FFFFFF"/>
                  </a:solidFill>
                  <a:latin typeface="Helvetica"/>
                  <a:ea typeface="Helvetica"/>
                  <a:cs typeface="Helvetica"/>
                  <a:sym typeface="Helvetica"/>
                </a:rPr>
                <a:t>Are You Managing </a:t>
              </a:r>
            </a:p>
            <a:p>
              <a:pPr lvl="0" algn="ctr">
                <a:defRPr sz="1800"/>
              </a:pPr>
              <a:r>
                <a:rPr sz="800" b="1" dirty="0">
                  <a:solidFill>
                    <a:srgbClr val="FFFFFF"/>
                  </a:solidFill>
                  <a:latin typeface="Helvetica"/>
                  <a:ea typeface="Helvetica"/>
                  <a:cs typeface="Helvetica"/>
                  <a:sym typeface="Helvetica"/>
                </a:rPr>
                <a:t>Contractual Relationships?</a:t>
              </a:r>
            </a:p>
          </p:txBody>
        </p:sp>
        <p:sp>
          <p:nvSpPr>
            <p:cNvPr id="50" name="Shape 50"/>
            <p:cNvSpPr/>
            <p:nvPr/>
          </p:nvSpPr>
          <p:spPr>
            <a:xfrm>
              <a:off x="0" y="0"/>
              <a:ext cx="1016000" cy="1270001"/>
            </a:xfrm>
            <a:prstGeom prst="rect">
              <a:avLst/>
            </a:prstGeom>
            <a:blipFill rotWithShape="1">
              <a:blip r:embed="rId3"/>
              <a:srcRect/>
              <a:tile tx="0" ty="0" sx="100000" sy="100000" flip="none" algn="tl"/>
            </a:blipFill>
            <a:ln w="12700" cap="flat">
              <a:noFill/>
              <a:miter lim="400000"/>
            </a:ln>
            <a:effectLst/>
          </p:spPr>
          <p:txBody>
            <a:bodyPr wrap="square" lIns="0" tIns="0" rIns="0" bIns="0" numCol="1" anchor="ctr">
              <a:noAutofit/>
            </a:bodyPr>
            <a:lstStyle/>
            <a:p>
              <a:pPr lvl="0">
                <a:defRPr sz="2000">
                  <a:solidFill>
                    <a:srgbClr val="FFFFFF"/>
                  </a:solidFill>
                  <a:latin typeface="Helvetica"/>
                  <a:ea typeface="Helvetica"/>
                  <a:cs typeface="Helvetica"/>
                  <a:sym typeface="Helvetica"/>
                </a:defRPr>
              </a:pPr>
              <a:endParaRPr/>
            </a:p>
          </p:txBody>
        </p:sp>
        <p:pic>
          <p:nvPicPr>
            <p:cNvPr id="51" name="pasted-image.pdf"/>
            <p:cNvPicPr/>
            <p:nvPr/>
          </p:nvPicPr>
          <p:blipFill>
            <a:blip r:embed="rId5">
              <a:extLst/>
            </a:blip>
            <a:stretch>
              <a:fillRect/>
            </a:stretch>
          </p:blipFill>
          <p:spPr>
            <a:xfrm>
              <a:off x="254000" y="444554"/>
              <a:ext cx="508001" cy="380892"/>
            </a:xfrm>
            <a:prstGeom prst="rect">
              <a:avLst/>
            </a:prstGeom>
            <a:ln w="12700" cap="flat">
              <a:noFill/>
              <a:miter lim="400000"/>
            </a:ln>
            <a:effectLst/>
          </p:spPr>
        </p:pic>
      </p:grpSp>
      <p:sp>
        <p:nvSpPr>
          <p:cNvPr id="53" name="Shape 53"/>
          <p:cNvSpPr/>
          <p:nvPr/>
        </p:nvSpPr>
        <p:spPr>
          <a:xfrm>
            <a:off x="682027" y="2716359"/>
            <a:ext cx="1203342" cy="12033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2A3A9"/>
          </a:solidFill>
          <a:ln w="12700">
            <a:miter lim="400000"/>
          </a:ln>
          <a:extLst>
            <a:ext uri="{C572A759-6A51-4108-AA02-DFA0A04FC94B}">
              <ma14:wrappingTextBoxFlag xmlns="" xmlns:ma14="http://schemas.microsoft.com/office/mac/drawingml/2011/main" val="1"/>
            </a:ext>
          </a:extLst>
        </p:spPr>
        <p:txBody>
          <a:bodyPr lIns="0" tIns="0" rIns="0" bIns="0" anchor="ctr"/>
          <a:lstStyle/>
          <a:p>
            <a:pPr lvl="0" algn="ctr">
              <a:defRPr sz="1800"/>
            </a:pPr>
            <a:endParaRPr sz="1200" b="1" dirty="0">
              <a:solidFill>
                <a:srgbClr val="FFFFFF"/>
              </a:solidFill>
              <a:latin typeface="Helvetica Neue"/>
              <a:ea typeface="Helvetica Neue"/>
              <a:cs typeface="Helvetica Neue"/>
              <a:sym typeface="Helvetica Neue"/>
            </a:endParaRPr>
          </a:p>
          <a:p>
            <a:pPr lvl="0" algn="ctr">
              <a:defRPr sz="1800"/>
            </a:pPr>
            <a:r>
              <a:rPr sz="1100" b="1" dirty="0">
                <a:solidFill>
                  <a:srgbClr val="FFFFFF"/>
                </a:solidFill>
                <a:latin typeface="Helvetica Neue"/>
                <a:ea typeface="Helvetica Neue"/>
                <a:cs typeface="Helvetica Neue"/>
                <a:sym typeface="Helvetica Neue"/>
              </a:rPr>
              <a:t>Consider Alternative Approaches</a:t>
            </a:r>
          </a:p>
        </p:txBody>
      </p:sp>
      <p:grpSp>
        <p:nvGrpSpPr>
          <p:cNvPr id="56" name="Group 56"/>
          <p:cNvGrpSpPr/>
          <p:nvPr/>
        </p:nvGrpSpPr>
        <p:grpSpPr>
          <a:xfrm>
            <a:off x="4668889" y="1627258"/>
            <a:ext cx="1785938" cy="476250"/>
            <a:chOff x="0" y="0"/>
            <a:chExt cx="4762501" cy="1270000"/>
          </a:xfrm>
        </p:grpSpPr>
        <p:sp>
          <p:nvSpPr>
            <p:cNvPr id="54" name="Shape 54"/>
            <p:cNvSpPr/>
            <p:nvPr/>
          </p:nvSpPr>
          <p:spPr>
            <a:xfrm>
              <a:off x="952500" y="0"/>
              <a:ext cx="3810001" cy="1270000"/>
            </a:xfrm>
            <a:prstGeom prst="rect">
              <a:avLst/>
            </a:prstGeom>
            <a:blipFill rotWithShape="1">
              <a:blip r:embed="rId6"/>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b="1">
                  <a:solidFill>
                    <a:srgbClr val="FFFFFF"/>
                  </a:solidFill>
                  <a:latin typeface="Helvetica"/>
                  <a:ea typeface="Helvetica"/>
                  <a:cs typeface="Helvetica"/>
                  <a:sym typeface="Helvetica"/>
                </a:defRPr>
              </a:lvl1pPr>
            </a:lstStyle>
            <a:p>
              <a:pPr lvl="0" algn="ctr">
                <a:defRPr sz="1800" b="0">
                  <a:solidFill>
                    <a:srgbClr val="000000"/>
                  </a:solidFill>
                </a:defRPr>
              </a:pPr>
              <a:r>
                <a:rPr sz="800" dirty="0">
                  <a:solidFill>
                    <a:schemeClr val="bg1"/>
                  </a:solidFill>
                </a:rPr>
                <a:t>Do You Need to Keep Your Transactions Private?</a:t>
              </a:r>
            </a:p>
          </p:txBody>
        </p:sp>
        <p:sp>
          <p:nvSpPr>
            <p:cNvPr id="55" name="Shape 55"/>
            <p:cNvSpPr/>
            <p:nvPr/>
          </p:nvSpPr>
          <p:spPr>
            <a:xfrm>
              <a:off x="0" y="0"/>
              <a:ext cx="1016000" cy="1270000"/>
            </a:xfrm>
            <a:prstGeom prst="rect">
              <a:avLst/>
            </a:prstGeom>
            <a:blipFill rotWithShape="1">
              <a:blip r:embed="rId7"/>
              <a:srcRect/>
              <a:tile tx="0" ty="0" sx="100000" sy="100000" flip="none" algn="tl"/>
            </a:blipFill>
            <a:ln w="12700" cap="flat">
              <a:noFill/>
              <a:miter lim="400000"/>
            </a:ln>
            <a:effectLst/>
          </p:spPr>
          <p:txBody>
            <a:bodyPr wrap="square" lIns="0" tIns="0" rIns="0" bIns="0" numCol="1" anchor="ctr">
              <a:noAutofit/>
            </a:bodyPr>
            <a:lstStyle/>
            <a:p>
              <a:pPr lvl="0">
                <a:defRPr sz="2000">
                  <a:solidFill>
                    <a:srgbClr val="FFFFFF"/>
                  </a:solidFill>
                  <a:latin typeface="Helvetica"/>
                  <a:ea typeface="Helvetica"/>
                  <a:cs typeface="Helvetica"/>
                  <a:sym typeface="Helvetica"/>
                </a:defRPr>
              </a:pPr>
              <a:endParaRPr/>
            </a:p>
          </p:txBody>
        </p:sp>
      </p:grpSp>
      <p:grpSp>
        <p:nvGrpSpPr>
          <p:cNvPr id="59" name="Group 59"/>
          <p:cNvGrpSpPr/>
          <p:nvPr/>
        </p:nvGrpSpPr>
        <p:grpSpPr>
          <a:xfrm>
            <a:off x="4668889" y="873125"/>
            <a:ext cx="1785938" cy="476250"/>
            <a:chOff x="0" y="0"/>
            <a:chExt cx="4762501" cy="1270000"/>
          </a:xfrm>
        </p:grpSpPr>
        <p:sp>
          <p:nvSpPr>
            <p:cNvPr id="57" name="Shape 57"/>
            <p:cNvSpPr/>
            <p:nvPr/>
          </p:nvSpPr>
          <p:spPr>
            <a:xfrm>
              <a:off x="952500" y="0"/>
              <a:ext cx="3810001" cy="1270000"/>
            </a:xfrm>
            <a:prstGeom prst="rect">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defRPr sz="1800"/>
              </a:pPr>
              <a:r>
                <a:rPr sz="800" b="1" dirty="0">
                  <a:solidFill>
                    <a:srgbClr val="FFFFFF"/>
                  </a:solidFill>
                  <a:latin typeface="Helvetica"/>
                  <a:ea typeface="Helvetica"/>
                  <a:cs typeface="Helvetica"/>
                  <a:sym typeface="Helvetica"/>
                </a:rPr>
                <a:t>Does Identity </a:t>
              </a:r>
            </a:p>
            <a:p>
              <a:pPr lvl="0" algn="ctr">
                <a:defRPr sz="1800"/>
              </a:pPr>
              <a:r>
                <a:rPr sz="800" b="1" dirty="0">
                  <a:solidFill>
                    <a:srgbClr val="FFFFFF"/>
                  </a:solidFill>
                  <a:latin typeface="Helvetica"/>
                  <a:ea typeface="Helvetica"/>
                  <a:cs typeface="Helvetica"/>
                  <a:sym typeface="Helvetica"/>
                </a:rPr>
                <a:t>Matter?</a:t>
              </a:r>
            </a:p>
          </p:txBody>
        </p:sp>
        <p:sp>
          <p:nvSpPr>
            <p:cNvPr id="58" name="Shape 58"/>
            <p:cNvSpPr/>
            <p:nvPr/>
          </p:nvSpPr>
          <p:spPr>
            <a:xfrm>
              <a:off x="0" y="0"/>
              <a:ext cx="1016000" cy="1270000"/>
            </a:xfrm>
            <a:prstGeom prst="rect">
              <a:avLst/>
            </a:prstGeom>
            <a:blipFill rotWithShape="1">
              <a:blip r:embed="rId3"/>
              <a:srcRect/>
              <a:tile tx="0" ty="0" sx="100000" sy="100000" flip="none" algn="tl"/>
            </a:blipFill>
            <a:ln w="12700" cap="flat">
              <a:noFill/>
              <a:miter lim="400000"/>
            </a:ln>
            <a:effectLst/>
          </p:spPr>
          <p:txBody>
            <a:bodyPr wrap="square" lIns="0" tIns="0" rIns="0" bIns="0" numCol="1" anchor="ctr">
              <a:noAutofit/>
            </a:bodyPr>
            <a:lstStyle/>
            <a:p>
              <a:pPr lvl="0">
                <a:defRPr sz="2000">
                  <a:solidFill>
                    <a:srgbClr val="FFFFFF"/>
                  </a:solidFill>
                  <a:latin typeface="Helvetica"/>
                  <a:ea typeface="Helvetica"/>
                  <a:cs typeface="Helvetica"/>
                  <a:sym typeface="Helvetica"/>
                </a:defRPr>
              </a:pPr>
              <a:endParaRPr/>
            </a:p>
          </p:txBody>
        </p:sp>
      </p:grpSp>
      <p:grpSp>
        <p:nvGrpSpPr>
          <p:cNvPr id="62" name="Group 62"/>
          <p:cNvGrpSpPr/>
          <p:nvPr/>
        </p:nvGrpSpPr>
        <p:grpSpPr>
          <a:xfrm>
            <a:off x="6873875" y="1627258"/>
            <a:ext cx="1785938" cy="476250"/>
            <a:chOff x="0" y="0"/>
            <a:chExt cx="4762501" cy="1270000"/>
          </a:xfrm>
        </p:grpSpPr>
        <p:sp>
          <p:nvSpPr>
            <p:cNvPr id="60" name="Shape 60"/>
            <p:cNvSpPr/>
            <p:nvPr/>
          </p:nvSpPr>
          <p:spPr>
            <a:xfrm>
              <a:off x="952500" y="0"/>
              <a:ext cx="3810001" cy="1270000"/>
            </a:xfrm>
            <a:prstGeom prst="rect">
              <a:avLst/>
            </a:prstGeom>
            <a:blipFill rotWithShape="1">
              <a:blip r:embed="rId6"/>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defRPr sz="1800"/>
              </a:pPr>
              <a:r>
                <a:rPr sz="800" b="1" dirty="0">
                  <a:solidFill>
                    <a:srgbClr val="FFFFFF"/>
                  </a:solidFill>
                  <a:latin typeface="Helvetica"/>
                  <a:ea typeface="Helvetica"/>
                  <a:cs typeface="Helvetica"/>
                  <a:sym typeface="Helvetica"/>
                </a:rPr>
                <a:t>Does it Require Greater </a:t>
              </a:r>
            </a:p>
            <a:p>
              <a:pPr lvl="0" algn="ctr">
                <a:defRPr sz="1800"/>
              </a:pPr>
              <a:r>
                <a:rPr sz="800" b="1" dirty="0">
                  <a:solidFill>
                    <a:srgbClr val="FFFFFF"/>
                  </a:solidFill>
                  <a:latin typeface="Helvetica"/>
                  <a:ea typeface="Helvetica"/>
                  <a:cs typeface="Helvetica"/>
                  <a:sym typeface="Helvetica"/>
                </a:rPr>
                <a:t>Than Two Parties?</a:t>
              </a:r>
            </a:p>
          </p:txBody>
        </p:sp>
        <p:sp>
          <p:nvSpPr>
            <p:cNvPr id="61" name="Shape 61"/>
            <p:cNvSpPr/>
            <p:nvPr/>
          </p:nvSpPr>
          <p:spPr>
            <a:xfrm>
              <a:off x="0" y="0"/>
              <a:ext cx="1016000" cy="1270000"/>
            </a:xfrm>
            <a:prstGeom prst="rect">
              <a:avLst/>
            </a:prstGeom>
            <a:blipFill rotWithShape="1">
              <a:blip r:embed="rId7"/>
              <a:srcRect/>
              <a:tile tx="0" ty="0" sx="100000" sy="100000" flip="none" algn="tl"/>
            </a:blipFill>
            <a:ln w="12700" cap="flat">
              <a:noFill/>
              <a:miter lim="400000"/>
            </a:ln>
            <a:effectLst/>
          </p:spPr>
          <p:txBody>
            <a:bodyPr wrap="square" lIns="0" tIns="0" rIns="0" bIns="0" numCol="1" anchor="ctr">
              <a:noAutofit/>
            </a:bodyPr>
            <a:lstStyle/>
            <a:p>
              <a:pPr lvl="0">
                <a:defRPr sz="2000">
                  <a:solidFill>
                    <a:srgbClr val="FFFFFF"/>
                  </a:solidFill>
                  <a:latin typeface="Helvetica"/>
                  <a:ea typeface="Helvetica"/>
                  <a:cs typeface="Helvetica"/>
                  <a:sym typeface="Helvetica"/>
                </a:defRPr>
              </a:pPr>
              <a:endParaRPr/>
            </a:p>
          </p:txBody>
        </p:sp>
      </p:grpSp>
      <p:grpSp>
        <p:nvGrpSpPr>
          <p:cNvPr id="65" name="Group 65"/>
          <p:cNvGrpSpPr/>
          <p:nvPr/>
        </p:nvGrpSpPr>
        <p:grpSpPr>
          <a:xfrm>
            <a:off x="6873875" y="873125"/>
            <a:ext cx="1785938" cy="476250"/>
            <a:chOff x="0" y="0"/>
            <a:chExt cx="4762501" cy="1270000"/>
          </a:xfrm>
        </p:grpSpPr>
        <p:sp>
          <p:nvSpPr>
            <p:cNvPr id="63" name="Shape 63"/>
            <p:cNvSpPr/>
            <p:nvPr/>
          </p:nvSpPr>
          <p:spPr>
            <a:xfrm>
              <a:off x="952500" y="0"/>
              <a:ext cx="3810001" cy="1270000"/>
            </a:xfrm>
            <a:prstGeom prst="rect">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defRPr sz="1800"/>
              </a:pPr>
              <a:r>
                <a:rPr sz="800" b="1" dirty="0">
                  <a:solidFill>
                    <a:srgbClr val="FFFFFF"/>
                  </a:solidFill>
                  <a:latin typeface="Helvetica"/>
                  <a:ea typeface="Helvetica"/>
                  <a:cs typeface="Helvetica"/>
                  <a:sym typeface="Helvetica"/>
                </a:rPr>
                <a:t>Does This Require </a:t>
              </a:r>
            </a:p>
            <a:p>
              <a:pPr lvl="0" algn="ctr">
                <a:defRPr sz="1800"/>
              </a:pPr>
              <a:r>
                <a:rPr sz="800" b="1" dirty="0">
                  <a:solidFill>
                    <a:srgbClr val="FFFFFF"/>
                  </a:solidFill>
                  <a:latin typeface="Helvetica"/>
                  <a:ea typeface="Helvetica"/>
                  <a:cs typeface="Helvetica"/>
                  <a:sym typeface="Helvetica"/>
                </a:rPr>
                <a:t>a Market Approach?</a:t>
              </a:r>
            </a:p>
          </p:txBody>
        </p:sp>
        <p:sp>
          <p:nvSpPr>
            <p:cNvPr id="64" name="Shape 64"/>
            <p:cNvSpPr/>
            <p:nvPr/>
          </p:nvSpPr>
          <p:spPr>
            <a:xfrm>
              <a:off x="0" y="0"/>
              <a:ext cx="1016000" cy="1270000"/>
            </a:xfrm>
            <a:prstGeom prst="rect">
              <a:avLst/>
            </a:prstGeom>
            <a:blipFill rotWithShape="1">
              <a:blip r:embed="rId3"/>
              <a:srcRect/>
              <a:tile tx="0" ty="0" sx="100000" sy="100000" flip="none" algn="tl"/>
            </a:blipFill>
            <a:ln w="12700" cap="flat">
              <a:noFill/>
              <a:miter lim="400000"/>
            </a:ln>
            <a:effectLst/>
          </p:spPr>
          <p:txBody>
            <a:bodyPr wrap="square" lIns="0" tIns="0" rIns="0" bIns="0" numCol="1" anchor="ctr">
              <a:noAutofit/>
            </a:bodyPr>
            <a:lstStyle/>
            <a:p>
              <a:pPr lvl="0">
                <a:defRPr sz="2000">
                  <a:solidFill>
                    <a:srgbClr val="FFFFFF"/>
                  </a:solidFill>
                  <a:latin typeface="Helvetica"/>
                  <a:ea typeface="Helvetica"/>
                  <a:cs typeface="Helvetica"/>
                  <a:sym typeface="Helvetica"/>
                </a:defRPr>
              </a:pPr>
              <a:endParaRPr/>
            </a:p>
          </p:txBody>
        </p:sp>
      </p:grpSp>
      <p:grpSp>
        <p:nvGrpSpPr>
          <p:cNvPr id="68" name="Group 68"/>
          <p:cNvGrpSpPr/>
          <p:nvPr/>
        </p:nvGrpSpPr>
        <p:grpSpPr>
          <a:xfrm>
            <a:off x="6873875" y="2381390"/>
            <a:ext cx="1785938" cy="476250"/>
            <a:chOff x="0" y="0"/>
            <a:chExt cx="4762501" cy="1270000"/>
          </a:xfrm>
        </p:grpSpPr>
        <p:sp>
          <p:nvSpPr>
            <p:cNvPr id="66" name="Shape 66"/>
            <p:cNvSpPr/>
            <p:nvPr/>
          </p:nvSpPr>
          <p:spPr>
            <a:xfrm>
              <a:off x="952500" y="0"/>
              <a:ext cx="3810001" cy="1270000"/>
            </a:xfrm>
            <a:prstGeom prst="rect">
              <a:avLst/>
            </a:prstGeom>
            <a:blipFill rotWithShape="1">
              <a:blip r:embed="rId6"/>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defRPr sz="1800"/>
              </a:pPr>
              <a:r>
                <a:rPr sz="800" b="1" dirty="0">
                  <a:solidFill>
                    <a:srgbClr val="FFFFFF"/>
                  </a:solidFill>
                  <a:latin typeface="Helvetica"/>
                  <a:ea typeface="Helvetica"/>
                  <a:cs typeface="Helvetica"/>
                  <a:sym typeface="Helvetica"/>
                </a:rPr>
                <a:t>Are You Looking </a:t>
              </a:r>
            </a:p>
            <a:p>
              <a:pPr lvl="0" algn="ctr">
                <a:defRPr sz="1800"/>
              </a:pPr>
              <a:r>
                <a:rPr sz="800" b="1" dirty="0">
                  <a:solidFill>
                    <a:srgbClr val="FFFFFF"/>
                  </a:solidFill>
                  <a:latin typeface="Helvetica"/>
                  <a:ea typeface="Helvetica"/>
                  <a:cs typeface="Helvetica"/>
                  <a:sym typeface="Helvetica"/>
                </a:rPr>
                <a:t>to Reduce Costs?</a:t>
              </a:r>
            </a:p>
          </p:txBody>
        </p:sp>
        <p:sp>
          <p:nvSpPr>
            <p:cNvPr id="67" name="Shape 67"/>
            <p:cNvSpPr/>
            <p:nvPr/>
          </p:nvSpPr>
          <p:spPr>
            <a:xfrm>
              <a:off x="0" y="0"/>
              <a:ext cx="1016000" cy="1270000"/>
            </a:xfrm>
            <a:prstGeom prst="rect">
              <a:avLst/>
            </a:prstGeom>
            <a:blipFill rotWithShape="1">
              <a:blip r:embed="rId7"/>
              <a:srcRect/>
              <a:tile tx="0" ty="0" sx="100000" sy="100000" flip="none" algn="tl"/>
            </a:blipFill>
            <a:ln w="12700" cap="flat">
              <a:noFill/>
              <a:miter lim="400000"/>
            </a:ln>
            <a:effectLst/>
          </p:spPr>
          <p:txBody>
            <a:bodyPr wrap="square" lIns="0" tIns="0" rIns="0" bIns="0" numCol="1" anchor="ctr">
              <a:noAutofit/>
            </a:bodyPr>
            <a:lstStyle/>
            <a:p>
              <a:pPr lvl="0">
                <a:defRPr sz="2000">
                  <a:solidFill>
                    <a:srgbClr val="FFFFFF"/>
                  </a:solidFill>
                  <a:latin typeface="Helvetica"/>
                  <a:ea typeface="Helvetica"/>
                  <a:cs typeface="Helvetica"/>
                  <a:sym typeface="Helvetica"/>
                </a:defRPr>
              </a:pPr>
              <a:endParaRPr/>
            </a:p>
          </p:txBody>
        </p:sp>
      </p:grpSp>
      <p:grpSp>
        <p:nvGrpSpPr>
          <p:cNvPr id="71" name="Group 71"/>
          <p:cNvGrpSpPr/>
          <p:nvPr/>
        </p:nvGrpSpPr>
        <p:grpSpPr>
          <a:xfrm>
            <a:off x="6873875" y="3146580"/>
            <a:ext cx="1785938" cy="476250"/>
            <a:chOff x="0" y="0"/>
            <a:chExt cx="4762501" cy="1270000"/>
          </a:xfrm>
        </p:grpSpPr>
        <p:sp>
          <p:nvSpPr>
            <p:cNvPr id="69" name="Shape 69"/>
            <p:cNvSpPr/>
            <p:nvPr/>
          </p:nvSpPr>
          <p:spPr>
            <a:xfrm>
              <a:off x="952500" y="0"/>
              <a:ext cx="3810001" cy="1270000"/>
            </a:xfrm>
            <a:prstGeom prst="rect">
              <a:avLst/>
            </a:prstGeom>
            <a:blipFill rotWithShape="1">
              <a:blip r:embed="rId6"/>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defRPr sz="1800"/>
              </a:pPr>
              <a:r>
                <a:rPr sz="800" b="1" dirty="0">
                  <a:solidFill>
                    <a:srgbClr val="FFFFFF"/>
                  </a:solidFill>
                  <a:latin typeface="Helvetica"/>
                  <a:ea typeface="Helvetica"/>
                  <a:cs typeface="Helvetica"/>
                  <a:sym typeface="Helvetica"/>
                </a:rPr>
                <a:t>Are You Looking to </a:t>
              </a:r>
            </a:p>
            <a:p>
              <a:pPr lvl="0" algn="ctr">
                <a:defRPr sz="1800"/>
              </a:pPr>
              <a:r>
                <a:rPr sz="800" b="1" dirty="0">
                  <a:solidFill>
                    <a:srgbClr val="FFFFFF"/>
                  </a:solidFill>
                  <a:latin typeface="Helvetica"/>
                  <a:ea typeface="Helvetica"/>
                  <a:cs typeface="Helvetica"/>
                  <a:sym typeface="Helvetica"/>
                </a:rPr>
                <a:t>Improve Discoverability?</a:t>
              </a:r>
            </a:p>
          </p:txBody>
        </p:sp>
        <p:sp>
          <p:nvSpPr>
            <p:cNvPr id="70" name="Shape 70"/>
            <p:cNvSpPr/>
            <p:nvPr/>
          </p:nvSpPr>
          <p:spPr>
            <a:xfrm>
              <a:off x="0" y="0"/>
              <a:ext cx="1016000" cy="1270000"/>
            </a:xfrm>
            <a:prstGeom prst="rect">
              <a:avLst/>
            </a:prstGeom>
            <a:blipFill rotWithShape="1">
              <a:blip r:embed="rId7"/>
              <a:srcRect/>
              <a:tile tx="0" ty="0" sx="100000" sy="100000" flip="none" algn="tl"/>
            </a:blipFill>
            <a:ln w="12700" cap="flat">
              <a:noFill/>
              <a:miter lim="400000"/>
            </a:ln>
            <a:effectLst/>
          </p:spPr>
          <p:txBody>
            <a:bodyPr wrap="square" lIns="0" tIns="0" rIns="0" bIns="0" numCol="1" anchor="ctr">
              <a:noAutofit/>
            </a:bodyPr>
            <a:lstStyle/>
            <a:p>
              <a:pPr lvl="0">
                <a:defRPr sz="2000">
                  <a:solidFill>
                    <a:srgbClr val="FFFFFF"/>
                  </a:solidFill>
                  <a:latin typeface="Helvetica"/>
                  <a:ea typeface="Helvetica"/>
                  <a:cs typeface="Helvetica"/>
                  <a:sym typeface="Helvetica"/>
                </a:defRPr>
              </a:pPr>
              <a:endParaRPr/>
            </a:p>
          </p:txBody>
        </p:sp>
      </p:grpSp>
      <p:sp>
        <p:nvSpPr>
          <p:cNvPr id="72" name="Shape 72"/>
          <p:cNvSpPr/>
          <p:nvPr/>
        </p:nvSpPr>
        <p:spPr>
          <a:xfrm>
            <a:off x="4960187" y="2780720"/>
            <a:ext cx="1203342" cy="12033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8883"/>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800" b="1">
                <a:solidFill>
                  <a:srgbClr val="FFFFFF"/>
                </a:solidFill>
                <a:latin typeface="Helvetica Neue"/>
                <a:ea typeface="Helvetica Neue"/>
                <a:cs typeface="Helvetica Neue"/>
                <a:sym typeface="Helvetica Neue"/>
              </a:defRPr>
            </a:lvl1pPr>
          </a:lstStyle>
          <a:p>
            <a:pPr lvl="0" algn="ctr">
              <a:defRPr sz="1800" b="0">
                <a:solidFill>
                  <a:srgbClr val="000000"/>
                </a:solidFill>
              </a:defRPr>
            </a:pPr>
            <a:r>
              <a:rPr sz="1100" dirty="0">
                <a:solidFill>
                  <a:schemeClr val="bg1"/>
                </a:solidFill>
                <a:latin typeface="Helvetica"/>
                <a:cs typeface="Helvetica"/>
              </a:rPr>
              <a:t>Let’s Talk</a:t>
            </a:r>
          </a:p>
        </p:txBody>
      </p:sp>
      <p:grpSp>
        <p:nvGrpSpPr>
          <p:cNvPr id="75" name="Group 75"/>
          <p:cNvGrpSpPr/>
          <p:nvPr/>
        </p:nvGrpSpPr>
        <p:grpSpPr>
          <a:xfrm>
            <a:off x="2529809" y="1627258"/>
            <a:ext cx="1785938" cy="476250"/>
            <a:chOff x="0" y="0"/>
            <a:chExt cx="4762501" cy="1270000"/>
          </a:xfrm>
        </p:grpSpPr>
        <p:sp>
          <p:nvSpPr>
            <p:cNvPr id="73" name="Shape 73"/>
            <p:cNvSpPr/>
            <p:nvPr/>
          </p:nvSpPr>
          <p:spPr>
            <a:xfrm>
              <a:off x="952500" y="0"/>
              <a:ext cx="3810001" cy="1270000"/>
            </a:xfrm>
            <a:prstGeom prst="rect">
              <a:avLst/>
            </a:prstGeom>
            <a:blipFill rotWithShape="1">
              <a:blip r:embed="rId6"/>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b="1">
                  <a:solidFill>
                    <a:srgbClr val="FFFFFF"/>
                  </a:solidFill>
                  <a:latin typeface="Helvetica"/>
                  <a:ea typeface="Helvetica"/>
                  <a:cs typeface="Helvetica"/>
                  <a:sym typeface="Helvetica"/>
                </a:defRPr>
              </a:lvl1pPr>
            </a:lstStyle>
            <a:p>
              <a:pPr lvl="0" algn="ctr">
                <a:defRPr sz="1800" b="0">
                  <a:solidFill>
                    <a:srgbClr val="000000"/>
                  </a:solidFill>
                </a:defRPr>
              </a:pPr>
              <a:r>
                <a:rPr sz="800" dirty="0">
                  <a:solidFill>
                    <a:schemeClr val="bg1"/>
                  </a:solidFill>
                </a:rPr>
                <a:t>Are you working with Complex Business Logic?</a:t>
              </a:r>
            </a:p>
          </p:txBody>
        </p:sp>
        <p:sp>
          <p:nvSpPr>
            <p:cNvPr id="74" name="Shape 74"/>
            <p:cNvSpPr/>
            <p:nvPr/>
          </p:nvSpPr>
          <p:spPr>
            <a:xfrm>
              <a:off x="0" y="0"/>
              <a:ext cx="1016000" cy="1270000"/>
            </a:xfrm>
            <a:prstGeom prst="rect">
              <a:avLst/>
            </a:prstGeom>
            <a:blipFill rotWithShape="1">
              <a:blip r:embed="rId7"/>
              <a:srcRect/>
              <a:tile tx="0" ty="0" sx="100000" sy="100000" flip="none" algn="tl"/>
            </a:blipFill>
            <a:ln w="12700" cap="flat">
              <a:noFill/>
              <a:miter lim="400000"/>
            </a:ln>
            <a:effectLst/>
          </p:spPr>
          <p:txBody>
            <a:bodyPr wrap="square" lIns="0" tIns="0" rIns="0" bIns="0" numCol="1" anchor="ctr">
              <a:noAutofit/>
            </a:bodyPr>
            <a:lstStyle/>
            <a:p>
              <a:pPr lvl="0">
                <a:defRPr sz="2000">
                  <a:solidFill>
                    <a:srgbClr val="FFFFFF"/>
                  </a:solidFill>
                  <a:latin typeface="Helvetica"/>
                  <a:ea typeface="Helvetica"/>
                  <a:cs typeface="Helvetica"/>
                  <a:sym typeface="Helvetica"/>
                </a:defRPr>
              </a:pPr>
              <a:endParaRPr/>
            </a:p>
          </p:txBody>
        </p:sp>
      </p:grpSp>
      <p:pic>
        <p:nvPicPr>
          <p:cNvPr id="77" name="pasted-image.pdf"/>
          <p:cNvPicPr/>
          <p:nvPr/>
        </p:nvPicPr>
        <p:blipFill>
          <a:blip r:embed="rId8" cstate="screen">
            <a:extLst>
              <a:ext uri="{28A0092B-C50C-407E-A947-70E740481C1C}">
                <a14:useLocalDpi xmlns="" xmlns:a14="http://schemas.microsoft.com/office/drawing/2010/main"/>
              </a:ext>
            </a:extLst>
          </a:blip>
          <a:stretch>
            <a:fillRect/>
          </a:stretch>
        </p:blipFill>
        <p:spPr>
          <a:xfrm>
            <a:off x="1188448" y="2898930"/>
            <a:ext cx="190500" cy="190500"/>
          </a:xfrm>
          <a:prstGeom prst="rect">
            <a:avLst/>
          </a:prstGeom>
          <a:ln w="12700">
            <a:miter lim="400000"/>
          </a:ln>
        </p:spPr>
      </p:pic>
      <p:pic>
        <p:nvPicPr>
          <p:cNvPr id="78" name="pasted-image.pdf"/>
          <p:cNvPicPr/>
          <p:nvPr/>
        </p:nvPicPr>
        <p:blipFill>
          <a:blip r:embed="rId9" cstate="screen">
            <a:extLst>
              <a:ext uri="{28A0092B-C50C-407E-A947-70E740481C1C}">
                <a14:useLocalDpi xmlns="" xmlns:a14="http://schemas.microsoft.com/office/drawing/2010/main"/>
              </a:ext>
            </a:extLst>
          </a:blip>
          <a:stretch>
            <a:fillRect/>
          </a:stretch>
        </p:blipFill>
        <p:spPr>
          <a:xfrm>
            <a:off x="5466608" y="2930031"/>
            <a:ext cx="190500" cy="190500"/>
          </a:xfrm>
          <a:prstGeom prst="rect">
            <a:avLst/>
          </a:prstGeom>
          <a:ln w="12700">
            <a:miter lim="400000"/>
          </a:ln>
        </p:spPr>
      </p:pic>
      <p:sp>
        <p:nvSpPr>
          <p:cNvPr id="81" name="Shape 81"/>
          <p:cNvSpPr/>
          <p:nvPr/>
        </p:nvSpPr>
        <p:spPr>
          <a:xfrm>
            <a:off x="7817625" y="1385075"/>
            <a:ext cx="243656"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00ACD5"/>
                </a:solidFill>
                <a:latin typeface="Helvetica Neue"/>
                <a:ea typeface="Helvetica Neue"/>
                <a:cs typeface="Helvetica Neue"/>
                <a:sym typeface="Helvetica Neue"/>
              </a:defRPr>
            </a:lvl1pPr>
          </a:lstStyle>
          <a:p>
            <a:pPr lvl="0">
              <a:defRPr sz="1800" b="0">
                <a:solidFill>
                  <a:srgbClr val="000000"/>
                </a:solidFill>
              </a:defRPr>
            </a:pPr>
            <a:r>
              <a:rPr sz="900">
                <a:solidFill>
                  <a:srgbClr val="009CCB"/>
                </a:solidFill>
              </a:rPr>
              <a:t>Yes</a:t>
            </a:r>
          </a:p>
        </p:txBody>
      </p:sp>
      <p:sp>
        <p:nvSpPr>
          <p:cNvPr id="82" name="Shape 82"/>
          <p:cNvSpPr/>
          <p:nvPr/>
        </p:nvSpPr>
        <p:spPr>
          <a:xfrm>
            <a:off x="5626875" y="2168718"/>
            <a:ext cx="243656"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Yes</a:t>
            </a:r>
          </a:p>
        </p:txBody>
      </p:sp>
      <p:sp>
        <p:nvSpPr>
          <p:cNvPr id="86" name="Shape 86"/>
          <p:cNvSpPr/>
          <p:nvPr/>
        </p:nvSpPr>
        <p:spPr>
          <a:xfrm>
            <a:off x="7817625" y="2137840"/>
            <a:ext cx="243656"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Yes</a:t>
            </a:r>
          </a:p>
        </p:txBody>
      </p:sp>
      <p:pic>
        <p:nvPicPr>
          <p:cNvPr id="87" name="pasted-image.pdf"/>
          <p:cNvPicPr/>
          <p:nvPr/>
        </p:nvPicPr>
        <p:blipFill>
          <a:blip r:embed="rId10">
            <a:extLst/>
          </a:blip>
          <a:stretch>
            <a:fillRect/>
          </a:stretch>
        </p:blipFill>
        <p:spPr>
          <a:xfrm>
            <a:off x="6990948" y="1770133"/>
            <a:ext cx="190500" cy="190500"/>
          </a:xfrm>
          <a:prstGeom prst="rect">
            <a:avLst/>
          </a:prstGeom>
          <a:ln w="12700">
            <a:miter lim="400000"/>
          </a:ln>
        </p:spPr>
      </p:pic>
      <p:pic>
        <p:nvPicPr>
          <p:cNvPr id="88" name="pasted-image.pdf"/>
          <p:cNvPicPr/>
          <p:nvPr/>
        </p:nvPicPr>
        <p:blipFill>
          <a:blip r:embed="rId11">
            <a:extLst/>
          </a:blip>
          <a:stretch>
            <a:fillRect/>
          </a:stretch>
        </p:blipFill>
        <p:spPr>
          <a:xfrm>
            <a:off x="6990948" y="2553970"/>
            <a:ext cx="190500" cy="142147"/>
          </a:xfrm>
          <a:prstGeom prst="rect">
            <a:avLst/>
          </a:prstGeom>
          <a:ln w="12700">
            <a:miter lim="400000"/>
          </a:ln>
        </p:spPr>
      </p:pic>
      <p:pic>
        <p:nvPicPr>
          <p:cNvPr id="89" name="pasted-image.pdf"/>
          <p:cNvPicPr/>
          <p:nvPr/>
        </p:nvPicPr>
        <p:blipFill>
          <a:blip r:embed="rId12">
            <a:extLst/>
          </a:blip>
          <a:stretch>
            <a:fillRect/>
          </a:stretch>
        </p:blipFill>
        <p:spPr>
          <a:xfrm>
            <a:off x="6990948" y="3291911"/>
            <a:ext cx="190500" cy="190500"/>
          </a:xfrm>
          <a:prstGeom prst="rect">
            <a:avLst/>
          </a:prstGeom>
          <a:ln w="12700">
            <a:miter lim="400000"/>
          </a:ln>
        </p:spPr>
      </p:pic>
      <p:sp>
        <p:nvSpPr>
          <p:cNvPr id="91" name="Shape 91"/>
          <p:cNvSpPr/>
          <p:nvPr/>
        </p:nvSpPr>
        <p:spPr>
          <a:xfrm>
            <a:off x="8690899" y="1923382"/>
            <a:ext cx="188048"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No</a:t>
            </a:r>
          </a:p>
        </p:txBody>
      </p:sp>
      <p:sp>
        <p:nvSpPr>
          <p:cNvPr id="92" name="Shape 92"/>
          <p:cNvSpPr/>
          <p:nvPr/>
        </p:nvSpPr>
        <p:spPr>
          <a:xfrm>
            <a:off x="7595287" y="2137840"/>
            <a:ext cx="102643"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4</a:t>
            </a:r>
          </a:p>
        </p:txBody>
      </p:sp>
      <p:sp>
        <p:nvSpPr>
          <p:cNvPr id="93" name="Shape 93"/>
          <p:cNvSpPr/>
          <p:nvPr/>
        </p:nvSpPr>
        <p:spPr>
          <a:xfrm>
            <a:off x="7835627" y="2921093"/>
            <a:ext cx="188048"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No</a:t>
            </a:r>
          </a:p>
        </p:txBody>
      </p:sp>
      <p:sp>
        <p:nvSpPr>
          <p:cNvPr id="94" name="Shape 94"/>
          <p:cNvSpPr/>
          <p:nvPr/>
        </p:nvSpPr>
        <p:spPr>
          <a:xfrm>
            <a:off x="6402001" y="3194042"/>
            <a:ext cx="243656"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Yes</a:t>
            </a:r>
          </a:p>
        </p:txBody>
      </p:sp>
      <p:sp>
        <p:nvSpPr>
          <p:cNvPr id="95" name="Shape 95"/>
          <p:cNvSpPr/>
          <p:nvPr/>
        </p:nvSpPr>
        <p:spPr>
          <a:xfrm>
            <a:off x="6465495" y="3411050"/>
            <a:ext cx="102643"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3</a:t>
            </a:r>
          </a:p>
        </p:txBody>
      </p:sp>
      <p:sp>
        <p:nvSpPr>
          <p:cNvPr id="97" name="Shape 97"/>
          <p:cNvSpPr/>
          <p:nvPr/>
        </p:nvSpPr>
        <p:spPr>
          <a:xfrm>
            <a:off x="6402001" y="2442498"/>
            <a:ext cx="243656"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Yes</a:t>
            </a:r>
          </a:p>
        </p:txBody>
      </p:sp>
      <p:sp>
        <p:nvSpPr>
          <p:cNvPr id="98" name="Shape 98"/>
          <p:cNvSpPr/>
          <p:nvPr/>
        </p:nvSpPr>
        <p:spPr>
          <a:xfrm>
            <a:off x="5627827" y="1385076"/>
            <a:ext cx="243656"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00ACD5"/>
                </a:solidFill>
                <a:latin typeface="Helvetica Neue"/>
                <a:ea typeface="Helvetica Neue"/>
                <a:cs typeface="Helvetica Neue"/>
                <a:sym typeface="Helvetica Neue"/>
              </a:defRPr>
            </a:lvl1pPr>
          </a:lstStyle>
          <a:p>
            <a:pPr lvl="0">
              <a:defRPr sz="1800" b="0">
                <a:solidFill>
                  <a:srgbClr val="000000"/>
                </a:solidFill>
              </a:defRPr>
            </a:pPr>
            <a:r>
              <a:rPr sz="900">
                <a:solidFill>
                  <a:srgbClr val="009CCB"/>
                </a:solidFill>
              </a:rPr>
              <a:t>Yes</a:t>
            </a:r>
          </a:p>
        </p:txBody>
      </p:sp>
      <p:pic>
        <p:nvPicPr>
          <p:cNvPr id="99" name="pasted-image.pdf"/>
          <p:cNvPicPr/>
          <p:nvPr/>
        </p:nvPicPr>
        <p:blipFill>
          <a:blip r:embed="rId13">
            <a:extLst/>
          </a:blip>
          <a:stretch>
            <a:fillRect/>
          </a:stretch>
        </p:blipFill>
        <p:spPr>
          <a:xfrm>
            <a:off x="4765983" y="1808233"/>
            <a:ext cx="190500" cy="114300"/>
          </a:xfrm>
          <a:prstGeom prst="rect">
            <a:avLst/>
          </a:prstGeom>
          <a:ln w="12700">
            <a:miter lim="400000"/>
          </a:ln>
        </p:spPr>
      </p:pic>
      <p:pic>
        <p:nvPicPr>
          <p:cNvPr id="100" name="pasted-image.pdf"/>
          <p:cNvPicPr/>
          <p:nvPr/>
        </p:nvPicPr>
        <p:blipFill>
          <a:blip r:embed="rId14">
            <a:extLst/>
          </a:blip>
          <a:stretch>
            <a:fillRect/>
          </a:stretch>
        </p:blipFill>
        <p:spPr>
          <a:xfrm>
            <a:off x="6971898" y="1063760"/>
            <a:ext cx="190500" cy="139701"/>
          </a:xfrm>
          <a:prstGeom prst="rect">
            <a:avLst/>
          </a:prstGeom>
          <a:ln w="12700">
            <a:miter lim="400000"/>
          </a:ln>
        </p:spPr>
      </p:pic>
      <p:pic>
        <p:nvPicPr>
          <p:cNvPr id="101" name="pasted-image.pdf"/>
          <p:cNvPicPr/>
          <p:nvPr/>
        </p:nvPicPr>
        <p:blipFill>
          <a:blip r:embed="rId15">
            <a:extLst/>
          </a:blip>
          <a:stretch>
            <a:fillRect/>
          </a:stretch>
        </p:blipFill>
        <p:spPr>
          <a:xfrm>
            <a:off x="4797733" y="1016000"/>
            <a:ext cx="127001" cy="190500"/>
          </a:xfrm>
          <a:prstGeom prst="rect">
            <a:avLst/>
          </a:prstGeom>
          <a:ln w="12700">
            <a:miter lim="400000"/>
          </a:ln>
        </p:spPr>
      </p:pic>
      <p:pic>
        <p:nvPicPr>
          <p:cNvPr id="102" name="pasted-image.pdf"/>
          <p:cNvPicPr/>
          <p:nvPr/>
        </p:nvPicPr>
        <p:blipFill>
          <a:blip r:embed="rId16">
            <a:extLst/>
          </a:blip>
          <a:stretch>
            <a:fillRect/>
          </a:stretch>
        </p:blipFill>
        <p:spPr>
          <a:xfrm>
            <a:off x="2657810" y="1770133"/>
            <a:ext cx="139700" cy="190500"/>
          </a:xfrm>
          <a:prstGeom prst="rect">
            <a:avLst/>
          </a:prstGeom>
          <a:ln w="12700">
            <a:miter lim="400000"/>
          </a:ln>
        </p:spPr>
      </p:pic>
      <p:sp>
        <p:nvSpPr>
          <p:cNvPr id="104" name="Shape 104"/>
          <p:cNvSpPr/>
          <p:nvPr/>
        </p:nvSpPr>
        <p:spPr>
          <a:xfrm>
            <a:off x="3527863" y="1385076"/>
            <a:ext cx="243656"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00ACD5"/>
                </a:solidFill>
                <a:latin typeface="Helvetica Neue"/>
                <a:ea typeface="Helvetica Neue"/>
                <a:cs typeface="Helvetica Neue"/>
                <a:sym typeface="Helvetica Neue"/>
              </a:defRPr>
            </a:lvl1pPr>
          </a:lstStyle>
          <a:p>
            <a:pPr lvl="0">
              <a:defRPr sz="1800" b="0">
                <a:solidFill>
                  <a:srgbClr val="000000"/>
                </a:solidFill>
              </a:defRPr>
            </a:pPr>
            <a:r>
              <a:rPr sz="900">
                <a:solidFill>
                  <a:srgbClr val="009CCB"/>
                </a:solidFill>
              </a:rPr>
              <a:t>Yes</a:t>
            </a:r>
          </a:p>
        </p:txBody>
      </p:sp>
      <p:sp>
        <p:nvSpPr>
          <p:cNvPr id="105" name="Shape 105"/>
          <p:cNvSpPr/>
          <p:nvPr/>
        </p:nvSpPr>
        <p:spPr>
          <a:xfrm>
            <a:off x="3274594" y="1385076"/>
            <a:ext cx="102643"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00ACD5"/>
                </a:solidFill>
                <a:latin typeface="Helvetica Neue"/>
                <a:ea typeface="Helvetica Neue"/>
                <a:cs typeface="Helvetica Neue"/>
                <a:sym typeface="Helvetica Neue"/>
              </a:defRPr>
            </a:lvl1pPr>
          </a:lstStyle>
          <a:p>
            <a:pPr lvl="0">
              <a:defRPr sz="1800" b="0">
                <a:solidFill>
                  <a:srgbClr val="000000"/>
                </a:solidFill>
              </a:defRPr>
            </a:pPr>
            <a:r>
              <a:rPr sz="900" dirty="0">
                <a:solidFill>
                  <a:srgbClr val="009CCB"/>
                </a:solidFill>
              </a:rPr>
              <a:t>1</a:t>
            </a:r>
          </a:p>
        </p:txBody>
      </p:sp>
      <p:sp>
        <p:nvSpPr>
          <p:cNvPr id="107" name="Shape 107"/>
          <p:cNvSpPr/>
          <p:nvPr/>
        </p:nvSpPr>
        <p:spPr>
          <a:xfrm>
            <a:off x="3527863" y="2461690"/>
            <a:ext cx="243656"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Yes</a:t>
            </a:r>
          </a:p>
        </p:txBody>
      </p:sp>
      <p:sp>
        <p:nvSpPr>
          <p:cNvPr id="108" name="Shape 108"/>
          <p:cNvSpPr/>
          <p:nvPr/>
        </p:nvSpPr>
        <p:spPr>
          <a:xfrm>
            <a:off x="3274594" y="2461690"/>
            <a:ext cx="115467"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5E6066"/>
                </a:solidFill>
                <a:latin typeface="Helvetica Neue"/>
                <a:ea typeface="Helvetica Neue"/>
                <a:cs typeface="Helvetica Neue"/>
                <a:sym typeface="Helvetica Neue"/>
              </a:defRPr>
            </a:lvl1pPr>
          </a:lstStyle>
          <a:p>
            <a:pPr lvl="0">
              <a:defRPr sz="1800" b="0">
                <a:solidFill>
                  <a:srgbClr val="000000"/>
                </a:solidFill>
              </a:defRPr>
            </a:pPr>
            <a:r>
              <a:rPr sz="900"/>
              <a:t>2</a:t>
            </a:r>
          </a:p>
        </p:txBody>
      </p:sp>
      <p:sp>
        <p:nvSpPr>
          <p:cNvPr id="110" name="Shape 110"/>
          <p:cNvSpPr/>
          <p:nvPr/>
        </p:nvSpPr>
        <p:spPr>
          <a:xfrm>
            <a:off x="1317445" y="1385076"/>
            <a:ext cx="243656"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00ACD5"/>
                </a:solidFill>
                <a:latin typeface="Helvetica Neue"/>
                <a:ea typeface="Helvetica Neue"/>
                <a:cs typeface="Helvetica Neue"/>
                <a:sym typeface="Helvetica Neue"/>
              </a:defRPr>
            </a:lvl1pPr>
          </a:lstStyle>
          <a:p>
            <a:pPr lvl="0">
              <a:defRPr sz="1800" b="0">
                <a:solidFill>
                  <a:srgbClr val="000000"/>
                </a:solidFill>
              </a:defRPr>
            </a:pPr>
            <a:r>
              <a:rPr sz="900" dirty="0">
                <a:solidFill>
                  <a:srgbClr val="009CCB"/>
                </a:solidFill>
              </a:rPr>
              <a:t>Yes</a:t>
            </a:r>
          </a:p>
        </p:txBody>
      </p:sp>
      <p:sp>
        <p:nvSpPr>
          <p:cNvPr id="111" name="Shape 111"/>
          <p:cNvSpPr/>
          <p:nvPr/>
        </p:nvSpPr>
        <p:spPr>
          <a:xfrm>
            <a:off x="8690899" y="928680"/>
            <a:ext cx="188048" cy="176972"/>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lvl1pPr>
              <a:defRPr sz="2400" b="1">
                <a:solidFill>
                  <a:srgbClr val="00ACD5"/>
                </a:solidFill>
                <a:latin typeface="Helvetica Neue"/>
                <a:ea typeface="Helvetica Neue"/>
                <a:cs typeface="Helvetica Neue"/>
                <a:sym typeface="Helvetica Neue"/>
              </a:defRPr>
            </a:lvl1pPr>
          </a:lstStyle>
          <a:p>
            <a:pPr lvl="0">
              <a:defRPr sz="1800" b="0">
                <a:solidFill>
                  <a:srgbClr val="000000"/>
                </a:solidFill>
              </a:defRPr>
            </a:pPr>
            <a:r>
              <a:rPr sz="900">
                <a:solidFill>
                  <a:srgbClr val="009CCB"/>
                </a:solidFill>
              </a:rPr>
              <a:t>No</a:t>
            </a:r>
          </a:p>
        </p:txBody>
      </p:sp>
    </p:spTree>
    <p:extLst>
      <p:ext uri="{BB962C8B-B14F-4D97-AF65-F5344CB8AC3E}">
        <p14:creationId xmlns="" xmlns:p14="http://schemas.microsoft.com/office/powerpoint/2010/main" val="315503842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8117</TotalTime>
  <Words>2332</Words>
  <Application>Microsoft Office PowerPoint</Application>
  <PresentationFormat>On-screen Show (16:9)</PresentationFormat>
  <Paragraphs>257</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Making Blockchain  Real for Business</vt:lpstr>
      <vt:lpstr>Slide 2</vt:lpstr>
      <vt:lpstr>Why blockchain?</vt:lpstr>
      <vt:lpstr>Slide 4</vt:lpstr>
      <vt:lpstr>Slide 5</vt:lpstr>
      <vt:lpstr>Blockchain in a Nutshell: Our Perspective</vt:lpstr>
      <vt:lpstr>Blockchain is not cryptocurrency:</vt:lpstr>
      <vt:lpstr>Benefits of Blockchain</vt:lpstr>
      <vt:lpstr>How to decide when to use blockchain</vt:lpstr>
      <vt:lpstr>Compelling topics for blockchain</vt:lpstr>
      <vt:lpstr>Blockchain use cases</vt:lpstr>
      <vt:lpstr>Blockchain use cases</vt:lpstr>
      <vt:lpstr>Slide 13</vt:lpstr>
      <vt:lpstr>Slide 14</vt:lpstr>
      <vt:lpstr>Industrial use cases clarify need for an industrial fabric</vt:lpstr>
      <vt:lpstr>What can we do about it?</vt:lpstr>
      <vt:lpstr>Objectives of an industrial open source community</vt:lpstr>
      <vt:lpstr>Essential properties of an industrial blockchain</vt:lpstr>
      <vt:lpstr>Additional priorities and attributes </vt:lpstr>
      <vt:lpstr>Even more priorities and attributes</vt:lpstr>
      <vt:lpstr>Key non-functional requirements</vt:lpstr>
      <vt:lpstr>More non-functional requirements</vt:lpstr>
      <vt:lpstr>Join the movement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ADMINIBM</cp:lastModifiedBy>
  <cp:revision>434</cp:revision>
  <dcterms:created xsi:type="dcterms:W3CDTF">2010-04-12T23:12:02Z</dcterms:created>
  <dcterms:modified xsi:type="dcterms:W3CDTF">2015-09-28T22:56:40Z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