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Josefin Sans Bold" charset="1" panose="00000800000000000000"/>
      <p:regular r:id="rId10"/>
    </p:embeddedFont>
    <p:embeddedFont>
      <p:font typeface="Josefin Sans Bold Italics" charset="1" panose="00000800000000000000"/>
      <p:regular r:id="rId11"/>
    </p:embeddedFont>
    <p:embeddedFont>
      <p:font typeface="Josefin Sans Regular" charset="1" panose="00000500000000000000"/>
      <p:regular r:id="rId12"/>
    </p:embeddedFont>
    <p:embeddedFont>
      <p:font typeface="Josefin Sans Regular Bold" charset="1" panose="00000700000000000000"/>
      <p:regular r:id="rId13"/>
    </p:embeddedFont>
    <p:embeddedFont>
      <p:font typeface="Josefin Sans Regular Italics" charset="1" panose="00000500000000000000"/>
      <p:regular r:id="rId14"/>
    </p:embeddedFont>
    <p:embeddedFont>
      <p:font typeface="Josefin Sans Regular Bold Italics" charset="1" panose="000007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32" Target="slides/slide17.xml" Type="http://schemas.openxmlformats.org/officeDocument/2006/relationships/slide"/><Relationship Id="rId33" Target="slides/slide18.xml" Type="http://schemas.openxmlformats.org/officeDocument/2006/relationships/slide"/><Relationship Id="rId34" Target="slides/slide19.xml" Type="http://schemas.openxmlformats.org/officeDocument/2006/relationships/slide"/><Relationship Id="rId35" Target="slides/slide20.xml" Type="http://schemas.openxmlformats.org/officeDocument/2006/relationships/slide"/><Relationship Id="rId36" Target="slides/slide2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png" Type="http://schemas.openxmlformats.org/officeDocument/2006/relationships/image"/><Relationship Id="rId4" Target="../media/image38.png" Type="http://schemas.openxmlformats.org/officeDocument/2006/relationships/image"/><Relationship Id="rId5" Target="../media/image39.png" Type="http://schemas.openxmlformats.org/officeDocument/2006/relationships/image"/><Relationship Id="rId6" Target="../media/image40.png" Type="http://schemas.openxmlformats.org/officeDocument/2006/relationships/image"/><Relationship Id="rId7" Target="../media/image4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png" Type="http://schemas.openxmlformats.org/officeDocument/2006/relationships/image"/><Relationship Id="rId4" Target="../media/image4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84130" y="-1830101"/>
            <a:ext cx="6755642" cy="411480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836870" y="1882355"/>
            <a:ext cx="1194327" cy="2586142"/>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371774" y="2112798"/>
            <a:ext cx="5357753" cy="5591583"/>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842092" y="5097444"/>
            <a:ext cx="1894295" cy="4252500"/>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544839" y="7704381"/>
            <a:ext cx="3486358" cy="4114800"/>
          </a:xfrm>
          <a:prstGeom prst="rect">
            <a:avLst/>
          </a:prstGeom>
        </p:spPr>
      </p:pic>
      <p:pic>
        <p:nvPicPr>
          <p:cNvPr name="Picture 7" id="7"/>
          <p:cNvPicPr>
            <a:picLocks noChangeAspect="true"/>
          </p:cNvPicPr>
          <p:nvPr/>
        </p:nvPicPr>
        <p:blipFill>
          <a:blip r:embed="rId12"/>
          <a:srcRect l="0" t="0" r="0" b="0"/>
          <a:stretch>
            <a:fillRect/>
          </a:stretch>
        </p:blipFill>
        <p:spPr>
          <a:xfrm flipH="false" flipV="false" rot="0">
            <a:off x="15271446" y="1008942"/>
            <a:ext cx="1987854" cy="1746826"/>
          </a:xfrm>
          <a:prstGeom prst="rect">
            <a:avLst/>
          </a:prstGeom>
        </p:spPr>
      </p:pic>
      <p:sp>
        <p:nvSpPr>
          <p:cNvPr name="TextBox 8" id="8"/>
          <p:cNvSpPr txBox="true"/>
          <p:nvPr/>
        </p:nvSpPr>
        <p:spPr>
          <a:xfrm rot="0">
            <a:off x="5946924" y="3209062"/>
            <a:ext cx="11768291" cy="3276602"/>
          </a:xfrm>
          <a:prstGeom prst="rect">
            <a:avLst/>
          </a:prstGeom>
        </p:spPr>
        <p:txBody>
          <a:bodyPr anchor="t" rtlCol="false" tIns="0" lIns="0" bIns="0" rIns="0">
            <a:spAutoFit/>
          </a:bodyPr>
          <a:lstStyle/>
          <a:p>
            <a:pPr>
              <a:lnSpc>
                <a:spcPts val="5100"/>
              </a:lnSpc>
            </a:pPr>
            <a:r>
              <a:rPr lang="en-US" sz="5000">
                <a:solidFill>
                  <a:srgbClr val="F7B4A7"/>
                </a:solidFill>
                <a:latin typeface="Josefin Sans Bold Bold"/>
              </a:rPr>
              <a:t>Analisis Sentimen Mengenai Undang - Undang TPKS pada Media Sosial Twitter Menggunakan Metode Support Vector Machine dan K-Nearest Neighbour</a:t>
            </a:r>
          </a:p>
        </p:txBody>
      </p:sp>
      <p:sp>
        <p:nvSpPr>
          <p:cNvPr name="TextBox 9" id="9"/>
          <p:cNvSpPr txBox="true"/>
          <p:nvPr/>
        </p:nvSpPr>
        <p:spPr>
          <a:xfrm rot="0">
            <a:off x="5946924" y="1878341"/>
            <a:ext cx="8217084" cy="424815"/>
          </a:xfrm>
          <a:prstGeom prst="rect">
            <a:avLst/>
          </a:prstGeom>
        </p:spPr>
        <p:txBody>
          <a:bodyPr anchor="t" rtlCol="false" tIns="0" lIns="0" bIns="0" rIns="0">
            <a:spAutoFit/>
          </a:bodyPr>
          <a:lstStyle/>
          <a:p>
            <a:pPr>
              <a:lnSpc>
                <a:spcPts val="3359"/>
              </a:lnSpc>
            </a:pPr>
            <a:r>
              <a:rPr lang="en-US" spc="446" sz="2400">
                <a:solidFill>
                  <a:srgbClr val="94DDDE"/>
                </a:solidFill>
                <a:latin typeface="Josefin Sans Regular"/>
              </a:rPr>
              <a:t>SEMINAR HASIL TUGAS AKHIR</a:t>
            </a:r>
          </a:p>
        </p:txBody>
      </p:sp>
      <p:sp>
        <p:nvSpPr>
          <p:cNvPr name="TextBox 10" id="10"/>
          <p:cNvSpPr txBox="true"/>
          <p:nvPr/>
        </p:nvSpPr>
        <p:spPr>
          <a:xfrm rot="0">
            <a:off x="5946924" y="7452031"/>
            <a:ext cx="8217084" cy="589915"/>
          </a:xfrm>
          <a:prstGeom prst="rect">
            <a:avLst/>
          </a:prstGeom>
        </p:spPr>
        <p:txBody>
          <a:bodyPr anchor="t" rtlCol="false" tIns="0" lIns="0" bIns="0" rIns="0">
            <a:spAutoFit/>
          </a:bodyPr>
          <a:lstStyle/>
          <a:p>
            <a:pPr>
              <a:lnSpc>
                <a:spcPts val="4760"/>
              </a:lnSpc>
            </a:pPr>
            <a:r>
              <a:rPr lang="en-US" sz="3400">
                <a:solidFill>
                  <a:srgbClr val="94DDDE"/>
                </a:solidFill>
                <a:latin typeface="Josefin Sans Regular"/>
              </a:rPr>
              <a:t>Arviandri Naufal Zaki - 064001800035</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919517" y="2009791"/>
            <a:ext cx="3714585" cy="525806"/>
          </a:xfrm>
          <a:prstGeom prst="rect">
            <a:avLst/>
          </a:prstGeom>
        </p:spPr>
        <p:txBody>
          <a:bodyPr anchor="t" rtlCol="false" tIns="0" lIns="0" bIns="0" rIns="0">
            <a:spAutoFit/>
          </a:bodyPr>
          <a:lstStyle/>
          <a:p>
            <a:pPr algn="ctr">
              <a:lnSpc>
                <a:spcPts val="4217"/>
              </a:lnSpc>
            </a:pPr>
            <a:r>
              <a:rPr lang="en-US" sz="3012">
                <a:solidFill>
                  <a:srgbClr val="94DDDE"/>
                </a:solidFill>
                <a:latin typeface="Josefin Sans Bold"/>
              </a:rPr>
              <a:t>Pengumpulan Data</a:t>
            </a:r>
          </a:p>
        </p:txBody>
      </p:sp>
      <p:sp>
        <p:nvSpPr>
          <p:cNvPr name="TextBox 3" id="3"/>
          <p:cNvSpPr txBox="true"/>
          <p:nvPr/>
        </p:nvSpPr>
        <p:spPr>
          <a:xfrm rot="0">
            <a:off x="1028700" y="2754672"/>
            <a:ext cx="10015456" cy="6391275"/>
          </a:xfrm>
          <a:prstGeom prst="rect">
            <a:avLst/>
          </a:prstGeom>
        </p:spPr>
        <p:txBody>
          <a:bodyPr anchor="t" rtlCol="false" tIns="0" lIns="0" bIns="0" rIns="0">
            <a:spAutoFit/>
          </a:bodyPr>
          <a:lstStyle/>
          <a:p>
            <a:pPr>
              <a:lnSpc>
                <a:spcPts val="4200"/>
              </a:lnSpc>
            </a:pPr>
            <a:r>
              <a:rPr lang="en-US" sz="3000">
                <a:solidFill>
                  <a:srgbClr val="94DDDE"/>
                </a:solidFill>
                <a:latin typeface="Josefin Sans Regular"/>
              </a:rPr>
              <a:t>Pengumpulan data pada penelitian ini menggunakan library snscrape. Snscrape adalah suatu library yang berisi beberapa fungsi yang dapat digunakan untuk menarik data dari sosial media seperti facebook, Instagram, twitter, dan seterusnya. </a:t>
            </a:r>
          </a:p>
          <a:p>
            <a:pPr>
              <a:lnSpc>
                <a:spcPts val="4200"/>
              </a:lnSpc>
            </a:pPr>
          </a:p>
          <a:p>
            <a:pPr>
              <a:lnSpc>
                <a:spcPts val="4200"/>
              </a:lnSpc>
            </a:pPr>
            <a:r>
              <a:rPr lang="en-US" sz="3000">
                <a:solidFill>
                  <a:srgbClr val="94DDDE"/>
                </a:solidFill>
                <a:latin typeface="Josefin Sans Regular"/>
              </a:rPr>
              <a:t>Lalu query search yang digunakan pada penelitian ini yaitu “UU TPKS” untuk kata kunci, 12 - 24 April 2022 untuk tanggal awal dan akhir, serta Indonesia (id) untuk Bahasa.</a:t>
            </a:r>
          </a:p>
          <a:p>
            <a:pPr>
              <a:lnSpc>
                <a:spcPts val="4200"/>
              </a:lnSpc>
            </a:pPr>
          </a:p>
          <a:p>
            <a:pPr>
              <a:lnSpc>
                <a:spcPts val="4200"/>
              </a:lnSpc>
            </a:pPr>
            <a:r>
              <a:rPr lang="en-US" sz="3000">
                <a:solidFill>
                  <a:srgbClr val="94DDDE"/>
                </a:solidFill>
                <a:latin typeface="Josefin Sans Regular"/>
              </a:rPr>
              <a:t>Dari pengumpulan data tersebut dihasilkan 15.632 Tweet</a:t>
            </a:r>
          </a:p>
        </p:txBody>
      </p:sp>
      <p:sp>
        <p:nvSpPr>
          <p:cNvPr name="TextBox 4" id="4"/>
          <p:cNvSpPr txBox="true"/>
          <p:nvPr/>
        </p:nvSpPr>
        <p:spPr>
          <a:xfrm rot="0">
            <a:off x="1028700" y="1019175"/>
            <a:ext cx="5636183"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5636183"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
        <p:nvSpPr>
          <p:cNvPr name="TextBox 3" id="3"/>
          <p:cNvSpPr txBox="true"/>
          <p:nvPr/>
        </p:nvSpPr>
        <p:spPr>
          <a:xfrm rot="0">
            <a:off x="1028700" y="1724025"/>
            <a:ext cx="6488041" cy="523553"/>
          </a:xfrm>
          <a:prstGeom prst="rect">
            <a:avLst/>
          </a:prstGeom>
        </p:spPr>
        <p:txBody>
          <a:bodyPr anchor="t" rtlCol="false" tIns="0" lIns="0" bIns="0" rIns="0">
            <a:spAutoFit/>
          </a:bodyPr>
          <a:lstStyle/>
          <a:p>
            <a:pPr>
              <a:lnSpc>
                <a:spcPts val="4217"/>
              </a:lnSpc>
            </a:pPr>
            <a:r>
              <a:rPr lang="en-US" sz="3012">
                <a:solidFill>
                  <a:srgbClr val="94DDDE"/>
                </a:solidFill>
                <a:latin typeface="Josefin Sans Bold"/>
              </a:rPr>
              <a:t>Pengolahan Data (Pre-Processing)</a:t>
            </a:r>
          </a:p>
        </p:txBody>
      </p:sp>
      <p:sp>
        <p:nvSpPr>
          <p:cNvPr name="TextBox 4" id="4"/>
          <p:cNvSpPr txBox="true"/>
          <p:nvPr/>
        </p:nvSpPr>
        <p:spPr>
          <a:xfrm rot="0">
            <a:off x="1028700" y="2301128"/>
            <a:ext cx="10152529" cy="7696200"/>
          </a:xfrm>
          <a:prstGeom prst="rect">
            <a:avLst/>
          </a:prstGeom>
        </p:spPr>
        <p:txBody>
          <a:bodyPr anchor="t" rtlCol="false" tIns="0" lIns="0" bIns="0" rIns="0">
            <a:spAutoFit/>
          </a:bodyPr>
          <a:lstStyle/>
          <a:p>
            <a:pPr>
              <a:lnSpc>
                <a:spcPts val="4200"/>
              </a:lnSpc>
            </a:pPr>
            <a:r>
              <a:rPr lang="en-US" sz="3000">
                <a:solidFill>
                  <a:srgbClr val="94DDDE"/>
                </a:solidFill>
                <a:latin typeface="Josefin Sans Regular"/>
              </a:rPr>
              <a:t>Pada tahap ini dilakukannya pembersihan dan pengubahan terhadap data yang telah dihimpun sebelumnya agar tidak terdapat data yang dapat menggangu jalannya analisis dan untuk menjadikan data dapat diproses ke tahap selanjutnya.</a:t>
            </a:r>
          </a:p>
          <a:p>
            <a:pPr>
              <a:lnSpc>
                <a:spcPts val="4200"/>
              </a:lnSpc>
            </a:pPr>
          </a:p>
          <a:p>
            <a:pPr>
              <a:lnSpc>
                <a:spcPts val="4200"/>
              </a:lnSpc>
            </a:pPr>
            <a:r>
              <a:rPr lang="en-US" sz="3000">
                <a:solidFill>
                  <a:srgbClr val="94DDDE"/>
                </a:solidFill>
                <a:latin typeface="Josefin Sans Regular"/>
              </a:rPr>
              <a:t>Pada tahap ini terdapat 5 tahap yang digunakan untuk menjadikan data bersih dan siap untuk digunakan untuk tahap selanjutnya yaitu :</a:t>
            </a:r>
          </a:p>
          <a:p>
            <a:pPr marL="647700" indent="-323850" lvl="1">
              <a:lnSpc>
                <a:spcPts val="4200"/>
              </a:lnSpc>
              <a:buFont typeface="Arial"/>
              <a:buChar char="•"/>
            </a:pPr>
            <a:r>
              <a:rPr lang="en-US" sz="3000">
                <a:solidFill>
                  <a:srgbClr val="94DDDE"/>
                </a:solidFill>
                <a:latin typeface="Josefin Sans Regular"/>
              </a:rPr>
              <a:t>Case Folding</a:t>
            </a:r>
          </a:p>
          <a:p>
            <a:pPr marL="647700" indent="-323850" lvl="1">
              <a:lnSpc>
                <a:spcPts val="4200"/>
              </a:lnSpc>
              <a:buFont typeface="Arial"/>
              <a:buChar char="•"/>
            </a:pPr>
            <a:r>
              <a:rPr lang="en-US" sz="3000">
                <a:solidFill>
                  <a:srgbClr val="94DDDE"/>
                </a:solidFill>
                <a:latin typeface="Josefin Sans Regular"/>
              </a:rPr>
              <a:t>Cleaning</a:t>
            </a:r>
          </a:p>
          <a:p>
            <a:pPr marL="647700" indent="-323850" lvl="1">
              <a:lnSpc>
                <a:spcPts val="4200"/>
              </a:lnSpc>
              <a:buFont typeface="Arial"/>
              <a:buChar char="•"/>
            </a:pPr>
            <a:r>
              <a:rPr lang="en-US" sz="3000">
                <a:solidFill>
                  <a:srgbClr val="94DDDE"/>
                </a:solidFill>
                <a:latin typeface="Josefin Sans Regular"/>
              </a:rPr>
              <a:t>Tokenizing</a:t>
            </a:r>
          </a:p>
          <a:p>
            <a:pPr marL="647700" indent="-323850" lvl="1">
              <a:lnSpc>
                <a:spcPts val="4200"/>
              </a:lnSpc>
              <a:buFont typeface="Arial"/>
              <a:buChar char="•"/>
            </a:pPr>
            <a:r>
              <a:rPr lang="en-US" sz="3000">
                <a:solidFill>
                  <a:srgbClr val="94DDDE"/>
                </a:solidFill>
                <a:latin typeface="Josefin Sans Regular"/>
              </a:rPr>
              <a:t>Normalize</a:t>
            </a:r>
          </a:p>
          <a:p>
            <a:pPr marL="647700" indent="-323850" lvl="1">
              <a:lnSpc>
                <a:spcPts val="4200"/>
              </a:lnSpc>
              <a:buFont typeface="Arial"/>
              <a:buChar char="•"/>
            </a:pPr>
            <a:r>
              <a:rPr lang="en-US" sz="3000">
                <a:solidFill>
                  <a:srgbClr val="94DDDE"/>
                </a:solidFill>
                <a:latin typeface="Josefin Sans Regular"/>
              </a:rPr>
              <a:t>Stopword Removal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4368289"/>
            <a:ext cx="7194176" cy="2229333"/>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9158524" y="4887531"/>
            <a:ext cx="8100776" cy="3878275"/>
          </a:xfrm>
          <a:prstGeom prst="rect">
            <a:avLst/>
          </a:prstGeom>
        </p:spPr>
      </p:pic>
      <p:sp>
        <p:nvSpPr>
          <p:cNvPr name="TextBox 4" id="4"/>
          <p:cNvSpPr txBox="true"/>
          <p:nvPr/>
        </p:nvSpPr>
        <p:spPr>
          <a:xfrm rot="0">
            <a:off x="1028700" y="1019175"/>
            <a:ext cx="9149227"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 - Pre-Processing</a:t>
            </a:r>
          </a:p>
        </p:txBody>
      </p:sp>
      <p:sp>
        <p:nvSpPr>
          <p:cNvPr name="TextBox 5" id="5"/>
          <p:cNvSpPr txBox="true"/>
          <p:nvPr/>
        </p:nvSpPr>
        <p:spPr>
          <a:xfrm rot="0">
            <a:off x="1028700" y="1724025"/>
            <a:ext cx="2470732" cy="523553"/>
          </a:xfrm>
          <a:prstGeom prst="rect">
            <a:avLst/>
          </a:prstGeom>
        </p:spPr>
        <p:txBody>
          <a:bodyPr anchor="t" rtlCol="false" tIns="0" lIns="0" bIns="0" rIns="0">
            <a:spAutoFit/>
          </a:bodyPr>
          <a:lstStyle/>
          <a:p>
            <a:pPr>
              <a:lnSpc>
                <a:spcPts val="4217"/>
              </a:lnSpc>
            </a:pPr>
            <a:r>
              <a:rPr lang="en-US" sz="3012">
                <a:solidFill>
                  <a:srgbClr val="94DDDE"/>
                </a:solidFill>
                <a:latin typeface="Josefin Sans Bold"/>
              </a:rPr>
              <a:t>Case Folding</a:t>
            </a:r>
          </a:p>
        </p:txBody>
      </p:sp>
      <p:sp>
        <p:nvSpPr>
          <p:cNvPr name="TextBox 6" id="6"/>
          <p:cNvSpPr txBox="true"/>
          <p:nvPr/>
        </p:nvSpPr>
        <p:spPr>
          <a:xfrm rot="0">
            <a:off x="1028700" y="2180903"/>
            <a:ext cx="7194176" cy="1590675"/>
          </a:xfrm>
          <a:prstGeom prst="rect">
            <a:avLst/>
          </a:prstGeom>
        </p:spPr>
        <p:txBody>
          <a:bodyPr anchor="t" rtlCol="false" tIns="0" lIns="0" bIns="0" rIns="0">
            <a:spAutoFit/>
          </a:bodyPr>
          <a:lstStyle/>
          <a:p>
            <a:pPr>
              <a:lnSpc>
                <a:spcPts val="4200"/>
              </a:lnSpc>
            </a:pPr>
            <a:r>
              <a:rPr lang="en-US" sz="3000">
                <a:solidFill>
                  <a:srgbClr val="94DDDE"/>
                </a:solidFill>
                <a:latin typeface="Josefin Sans Regular"/>
              </a:rPr>
              <a:t>Tahap ini bertujuan untuk merubah huruf kapital menjadi huruf kecil agar datanya sama rata.</a:t>
            </a:r>
          </a:p>
        </p:txBody>
      </p:sp>
      <p:sp>
        <p:nvSpPr>
          <p:cNvPr name="TextBox 7" id="7"/>
          <p:cNvSpPr txBox="true"/>
          <p:nvPr/>
        </p:nvSpPr>
        <p:spPr>
          <a:xfrm rot="0">
            <a:off x="9144000" y="1724025"/>
            <a:ext cx="2470732" cy="523553"/>
          </a:xfrm>
          <a:prstGeom prst="rect">
            <a:avLst/>
          </a:prstGeom>
        </p:spPr>
        <p:txBody>
          <a:bodyPr anchor="t" rtlCol="false" tIns="0" lIns="0" bIns="0" rIns="0">
            <a:spAutoFit/>
          </a:bodyPr>
          <a:lstStyle/>
          <a:p>
            <a:pPr>
              <a:lnSpc>
                <a:spcPts val="4217"/>
              </a:lnSpc>
            </a:pPr>
            <a:r>
              <a:rPr lang="en-US" sz="3012">
                <a:solidFill>
                  <a:srgbClr val="94DDDE"/>
                </a:solidFill>
                <a:latin typeface="Josefin Sans Bold"/>
              </a:rPr>
              <a:t>Cleansing</a:t>
            </a:r>
          </a:p>
        </p:txBody>
      </p:sp>
      <p:sp>
        <p:nvSpPr>
          <p:cNvPr name="TextBox 8" id="8"/>
          <p:cNvSpPr txBox="true"/>
          <p:nvPr/>
        </p:nvSpPr>
        <p:spPr>
          <a:xfrm rot="0">
            <a:off x="9144000" y="2180903"/>
            <a:ext cx="8438029" cy="2657475"/>
          </a:xfrm>
          <a:prstGeom prst="rect">
            <a:avLst/>
          </a:prstGeom>
        </p:spPr>
        <p:txBody>
          <a:bodyPr anchor="t" rtlCol="false" tIns="0" lIns="0" bIns="0" rIns="0">
            <a:spAutoFit/>
          </a:bodyPr>
          <a:lstStyle/>
          <a:p>
            <a:pPr>
              <a:lnSpc>
                <a:spcPts val="4200"/>
              </a:lnSpc>
            </a:pPr>
            <a:r>
              <a:rPr lang="en-US" sz="3000">
                <a:solidFill>
                  <a:srgbClr val="94DDDE"/>
                </a:solidFill>
                <a:latin typeface="Josefin Sans Regular"/>
              </a:rPr>
              <a:t>Tahap ini bertujuan untuk menghilangkan data hashtag, mention, tanda baca, angka, url, space yang tidak berguna, serta data yang bukan ASCII seperti emotikon, data berbahasa china, dan seterusnya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5602108"/>
            <a:ext cx="7194176" cy="2239836"/>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9144000" y="5760649"/>
            <a:ext cx="8438029" cy="3095290"/>
          </a:xfrm>
          <a:prstGeom prst="rect">
            <a:avLst/>
          </a:prstGeom>
        </p:spPr>
      </p:pic>
      <p:sp>
        <p:nvSpPr>
          <p:cNvPr name="TextBox 4" id="4"/>
          <p:cNvSpPr txBox="true"/>
          <p:nvPr/>
        </p:nvSpPr>
        <p:spPr>
          <a:xfrm rot="0">
            <a:off x="1028700" y="1019175"/>
            <a:ext cx="3988918"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
        <p:nvSpPr>
          <p:cNvPr name="TextBox 5" id="5"/>
          <p:cNvSpPr txBox="true"/>
          <p:nvPr/>
        </p:nvSpPr>
        <p:spPr>
          <a:xfrm rot="0">
            <a:off x="1028700" y="1724025"/>
            <a:ext cx="2151364" cy="523553"/>
          </a:xfrm>
          <a:prstGeom prst="rect">
            <a:avLst/>
          </a:prstGeom>
        </p:spPr>
        <p:txBody>
          <a:bodyPr anchor="t" rtlCol="false" tIns="0" lIns="0" bIns="0" rIns="0">
            <a:spAutoFit/>
          </a:bodyPr>
          <a:lstStyle/>
          <a:p>
            <a:pPr>
              <a:lnSpc>
                <a:spcPts val="4217"/>
              </a:lnSpc>
            </a:pPr>
            <a:r>
              <a:rPr lang="en-US" sz="3012">
                <a:solidFill>
                  <a:srgbClr val="94DDDE"/>
                </a:solidFill>
                <a:latin typeface="Josefin Sans Bold"/>
              </a:rPr>
              <a:t>Tokenizing</a:t>
            </a:r>
          </a:p>
        </p:txBody>
      </p:sp>
      <p:sp>
        <p:nvSpPr>
          <p:cNvPr name="TextBox 6" id="6"/>
          <p:cNvSpPr txBox="true"/>
          <p:nvPr/>
        </p:nvSpPr>
        <p:spPr>
          <a:xfrm rot="0">
            <a:off x="1028700" y="2180903"/>
            <a:ext cx="7194176" cy="3190875"/>
          </a:xfrm>
          <a:prstGeom prst="rect">
            <a:avLst/>
          </a:prstGeom>
        </p:spPr>
        <p:txBody>
          <a:bodyPr anchor="t" rtlCol="false" tIns="0" lIns="0" bIns="0" rIns="0">
            <a:spAutoFit/>
          </a:bodyPr>
          <a:lstStyle/>
          <a:p>
            <a:pPr>
              <a:lnSpc>
                <a:spcPts val="4200"/>
              </a:lnSpc>
            </a:pPr>
            <a:r>
              <a:rPr lang="en-US" sz="3000">
                <a:solidFill>
                  <a:srgbClr val="94DDDE"/>
                </a:solidFill>
                <a:latin typeface="Josefin Sans Regular"/>
              </a:rPr>
              <a:t>Di tahap ini data akan dipisahkan bedasarkan separator (space) menjadi token – token (kata di setiap kalimat pada data). Langkah ini berfungsi untuk menjadikan data kompartibel dengan tahap selanjutnya.</a:t>
            </a:r>
          </a:p>
        </p:txBody>
      </p:sp>
      <p:sp>
        <p:nvSpPr>
          <p:cNvPr name="TextBox 7" id="7"/>
          <p:cNvSpPr txBox="true"/>
          <p:nvPr/>
        </p:nvSpPr>
        <p:spPr>
          <a:xfrm rot="0">
            <a:off x="9144000" y="1724025"/>
            <a:ext cx="2470732" cy="523553"/>
          </a:xfrm>
          <a:prstGeom prst="rect">
            <a:avLst/>
          </a:prstGeom>
        </p:spPr>
        <p:txBody>
          <a:bodyPr anchor="t" rtlCol="false" tIns="0" lIns="0" bIns="0" rIns="0">
            <a:spAutoFit/>
          </a:bodyPr>
          <a:lstStyle/>
          <a:p>
            <a:pPr>
              <a:lnSpc>
                <a:spcPts val="4217"/>
              </a:lnSpc>
            </a:pPr>
            <a:r>
              <a:rPr lang="en-US" sz="3012">
                <a:solidFill>
                  <a:srgbClr val="94DDDE"/>
                </a:solidFill>
                <a:latin typeface="Josefin Sans Bold"/>
              </a:rPr>
              <a:t>Normalize</a:t>
            </a:r>
          </a:p>
        </p:txBody>
      </p:sp>
      <p:sp>
        <p:nvSpPr>
          <p:cNvPr name="TextBox 8" id="8"/>
          <p:cNvSpPr txBox="true"/>
          <p:nvPr/>
        </p:nvSpPr>
        <p:spPr>
          <a:xfrm rot="0">
            <a:off x="9144000" y="2180903"/>
            <a:ext cx="8438029" cy="3190875"/>
          </a:xfrm>
          <a:prstGeom prst="rect">
            <a:avLst/>
          </a:prstGeom>
        </p:spPr>
        <p:txBody>
          <a:bodyPr anchor="t" rtlCol="false" tIns="0" lIns="0" bIns="0" rIns="0">
            <a:spAutoFit/>
          </a:bodyPr>
          <a:lstStyle/>
          <a:p>
            <a:pPr>
              <a:lnSpc>
                <a:spcPts val="4200"/>
              </a:lnSpc>
            </a:pPr>
            <a:r>
              <a:rPr lang="en-US" sz="3000">
                <a:solidFill>
                  <a:srgbClr val="94DDDE"/>
                </a:solidFill>
                <a:latin typeface="Josefin Sans Regular"/>
              </a:rPr>
              <a:t>Pada tahap ini data yang berbentuk tidak baku diubah menjadi kata baku. Langkah ini berfungsi untuk mencegah terjadinya terdapat kata – kata yang diluar lexicon (out of vocabulary) dikarenakan sebagian besar lexicon adalah kata baku. </a:t>
            </a:r>
          </a:p>
        </p:txBody>
      </p:sp>
      <p:sp>
        <p:nvSpPr>
          <p:cNvPr name="TextBox 9" id="9"/>
          <p:cNvSpPr txBox="true"/>
          <p:nvPr/>
        </p:nvSpPr>
        <p:spPr>
          <a:xfrm rot="0">
            <a:off x="1028700" y="1019175"/>
            <a:ext cx="9149227"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 - Pre-Processing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4763943"/>
            <a:ext cx="7194176" cy="1920109"/>
          </a:xfrm>
          <a:prstGeom prst="rect">
            <a:avLst/>
          </a:prstGeom>
        </p:spPr>
      </p:pic>
      <p:sp>
        <p:nvSpPr>
          <p:cNvPr name="TextBox 3" id="3"/>
          <p:cNvSpPr txBox="true"/>
          <p:nvPr/>
        </p:nvSpPr>
        <p:spPr>
          <a:xfrm rot="0">
            <a:off x="1028700" y="1019175"/>
            <a:ext cx="3988918"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
        <p:nvSpPr>
          <p:cNvPr name="TextBox 4" id="4"/>
          <p:cNvSpPr txBox="true"/>
          <p:nvPr/>
        </p:nvSpPr>
        <p:spPr>
          <a:xfrm rot="0">
            <a:off x="1028700" y="1724025"/>
            <a:ext cx="3395217" cy="523553"/>
          </a:xfrm>
          <a:prstGeom prst="rect">
            <a:avLst/>
          </a:prstGeom>
        </p:spPr>
        <p:txBody>
          <a:bodyPr anchor="t" rtlCol="false" tIns="0" lIns="0" bIns="0" rIns="0">
            <a:spAutoFit/>
          </a:bodyPr>
          <a:lstStyle/>
          <a:p>
            <a:pPr>
              <a:lnSpc>
                <a:spcPts val="4217"/>
              </a:lnSpc>
            </a:pPr>
            <a:r>
              <a:rPr lang="en-US" sz="3012">
                <a:solidFill>
                  <a:srgbClr val="94DDDE"/>
                </a:solidFill>
                <a:latin typeface="Josefin Sans Bold"/>
              </a:rPr>
              <a:t>Stopword removal</a:t>
            </a:r>
          </a:p>
        </p:txBody>
      </p:sp>
      <p:sp>
        <p:nvSpPr>
          <p:cNvPr name="TextBox 5" id="5"/>
          <p:cNvSpPr txBox="true"/>
          <p:nvPr/>
        </p:nvSpPr>
        <p:spPr>
          <a:xfrm rot="0">
            <a:off x="1028700" y="2298565"/>
            <a:ext cx="7194176" cy="2124075"/>
          </a:xfrm>
          <a:prstGeom prst="rect">
            <a:avLst/>
          </a:prstGeom>
        </p:spPr>
        <p:txBody>
          <a:bodyPr anchor="t" rtlCol="false" tIns="0" lIns="0" bIns="0" rIns="0">
            <a:spAutoFit/>
          </a:bodyPr>
          <a:lstStyle/>
          <a:p>
            <a:pPr>
              <a:lnSpc>
                <a:spcPts val="4200"/>
              </a:lnSpc>
            </a:pPr>
            <a:r>
              <a:rPr lang="en-US" sz="3000">
                <a:solidFill>
                  <a:srgbClr val="94DDDE"/>
                </a:solidFill>
                <a:latin typeface="Josefin Sans Regular"/>
              </a:rPr>
              <a:t>Tahapan ini bertujuan untuk menghilangkan kata – kata yang tidak diperlukan pada data yang dapat menggangu jalannya analisis.</a:t>
            </a:r>
          </a:p>
        </p:txBody>
      </p:sp>
      <p:sp>
        <p:nvSpPr>
          <p:cNvPr name="TextBox 6" id="6"/>
          <p:cNvSpPr txBox="true"/>
          <p:nvPr/>
        </p:nvSpPr>
        <p:spPr>
          <a:xfrm rot="0">
            <a:off x="1028700" y="1019175"/>
            <a:ext cx="9149227"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 - Pre-Processing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5150062"/>
            <a:ext cx="8438148" cy="2584083"/>
          </a:xfrm>
          <a:prstGeom prst="rect">
            <a:avLst/>
          </a:prstGeom>
        </p:spPr>
      </p:pic>
      <p:sp>
        <p:nvSpPr>
          <p:cNvPr name="TextBox 3" id="3"/>
          <p:cNvSpPr txBox="true"/>
          <p:nvPr/>
        </p:nvSpPr>
        <p:spPr>
          <a:xfrm rot="0">
            <a:off x="1028700" y="1019175"/>
            <a:ext cx="3988918"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
        <p:nvSpPr>
          <p:cNvPr name="TextBox 4" id="4"/>
          <p:cNvSpPr txBox="true"/>
          <p:nvPr/>
        </p:nvSpPr>
        <p:spPr>
          <a:xfrm rot="0">
            <a:off x="1028700" y="1803748"/>
            <a:ext cx="3395217" cy="523553"/>
          </a:xfrm>
          <a:prstGeom prst="rect">
            <a:avLst/>
          </a:prstGeom>
        </p:spPr>
        <p:txBody>
          <a:bodyPr anchor="t" rtlCol="false" tIns="0" lIns="0" bIns="0" rIns="0">
            <a:spAutoFit/>
          </a:bodyPr>
          <a:lstStyle/>
          <a:p>
            <a:pPr>
              <a:lnSpc>
                <a:spcPts val="4217"/>
              </a:lnSpc>
            </a:pPr>
            <a:r>
              <a:rPr lang="en-US" sz="3012">
                <a:solidFill>
                  <a:srgbClr val="94DDDE"/>
                </a:solidFill>
                <a:latin typeface="Josefin Sans Bold Bold"/>
              </a:rPr>
              <a:t>Labeling Data</a:t>
            </a:r>
          </a:p>
        </p:txBody>
      </p:sp>
      <p:sp>
        <p:nvSpPr>
          <p:cNvPr name="TextBox 5" id="5"/>
          <p:cNvSpPr txBox="true"/>
          <p:nvPr/>
        </p:nvSpPr>
        <p:spPr>
          <a:xfrm rot="0">
            <a:off x="1028700" y="2378288"/>
            <a:ext cx="13245353" cy="2657475"/>
          </a:xfrm>
          <a:prstGeom prst="rect">
            <a:avLst/>
          </a:prstGeom>
        </p:spPr>
        <p:txBody>
          <a:bodyPr anchor="t" rtlCol="false" tIns="0" lIns="0" bIns="0" rIns="0">
            <a:spAutoFit/>
          </a:bodyPr>
          <a:lstStyle/>
          <a:p>
            <a:pPr>
              <a:lnSpc>
                <a:spcPts val="4200"/>
              </a:lnSpc>
            </a:pPr>
            <a:r>
              <a:rPr lang="en-US" sz="3000">
                <a:solidFill>
                  <a:srgbClr val="94DDDE"/>
                </a:solidFill>
                <a:latin typeface="Josefin Sans Regular"/>
              </a:rPr>
              <a:t>Tahap ini bertujuan untuk mengklasifikasi data menjadi sentiment (positif &amp; negatif). Klasifikasi yang digunakan berbasis Lexicon – based dengan menggunakan library VADER (Valence Aware Dictionary and sEntiment Reasoner). Kamus yang terdapat pada Lexicon berjumlah 3610 kata positif dan 6670 kata negatif.</a:t>
            </a:r>
          </a:p>
        </p:txBody>
      </p:sp>
      <p:sp>
        <p:nvSpPr>
          <p:cNvPr name="TextBox 6" id="6"/>
          <p:cNvSpPr txBox="true"/>
          <p:nvPr/>
        </p:nvSpPr>
        <p:spPr>
          <a:xfrm rot="0">
            <a:off x="1028700" y="1019175"/>
            <a:ext cx="3988918"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
        <p:nvSpPr>
          <p:cNvPr name="TextBox 7" id="7"/>
          <p:cNvSpPr txBox="true"/>
          <p:nvPr/>
        </p:nvSpPr>
        <p:spPr>
          <a:xfrm rot="0">
            <a:off x="1028700" y="7892702"/>
            <a:ext cx="13245353" cy="1057275"/>
          </a:xfrm>
          <a:prstGeom prst="rect">
            <a:avLst/>
          </a:prstGeom>
        </p:spPr>
        <p:txBody>
          <a:bodyPr anchor="t" rtlCol="false" tIns="0" lIns="0" bIns="0" rIns="0">
            <a:spAutoFit/>
          </a:bodyPr>
          <a:lstStyle/>
          <a:p>
            <a:pPr>
              <a:lnSpc>
                <a:spcPts val="4200"/>
              </a:lnSpc>
            </a:pPr>
            <a:r>
              <a:rPr lang="en-US" sz="3000">
                <a:solidFill>
                  <a:srgbClr val="94DDDE"/>
                </a:solidFill>
                <a:latin typeface="Josefin Sans Regular"/>
              </a:rPr>
              <a:t>Pada tahap ini dari 15.632 data menghasilkan label 7244 (46%) data positif, 5416 (35%) data negatif, 2972 (19%) data netral.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5012902"/>
            <a:ext cx="5023763" cy="76834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28700" y="5781242"/>
            <a:ext cx="3988918" cy="671731"/>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028700" y="6438467"/>
            <a:ext cx="2511882" cy="844704"/>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028700" y="7283171"/>
            <a:ext cx="3647432" cy="1130190"/>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8854784" y="3859263"/>
            <a:ext cx="4327432" cy="760867"/>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8854784" y="4620130"/>
            <a:ext cx="6104049" cy="1643398"/>
          </a:xfrm>
          <a:prstGeom prst="rect">
            <a:avLst/>
          </a:prstGeom>
        </p:spPr>
      </p:pic>
      <p:sp>
        <p:nvSpPr>
          <p:cNvPr name="TextBox 8" id="8"/>
          <p:cNvSpPr txBox="true"/>
          <p:nvPr/>
        </p:nvSpPr>
        <p:spPr>
          <a:xfrm rot="0">
            <a:off x="1028700" y="1019175"/>
            <a:ext cx="3988918"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
        <p:nvSpPr>
          <p:cNvPr name="TextBox 9" id="9"/>
          <p:cNvSpPr txBox="true"/>
          <p:nvPr/>
        </p:nvSpPr>
        <p:spPr>
          <a:xfrm rot="0">
            <a:off x="1028700" y="1803748"/>
            <a:ext cx="7294864" cy="523553"/>
          </a:xfrm>
          <a:prstGeom prst="rect">
            <a:avLst/>
          </a:prstGeom>
        </p:spPr>
        <p:txBody>
          <a:bodyPr anchor="t" rtlCol="false" tIns="0" lIns="0" bIns="0" rIns="0">
            <a:spAutoFit/>
          </a:bodyPr>
          <a:lstStyle/>
          <a:p>
            <a:pPr>
              <a:lnSpc>
                <a:spcPts val="4217"/>
              </a:lnSpc>
            </a:pPr>
            <a:r>
              <a:rPr lang="en-US" sz="3012">
                <a:solidFill>
                  <a:srgbClr val="94DDDE"/>
                </a:solidFill>
                <a:latin typeface="Josefin Sans Bold Bold"/>
              </a:rPr>
              <a:t>Pembobotan Kata (Feature Extraction)</a:t>
            </a:r>
          </a:p>
        </p:txBody>
      </p:sp>
      <p:sp>
        <p:nvSpPr>
          <p:cNvPr name="TextBox 10" id="10"/>
          <p:cNvSpPr txBox="true"/>
          <p:nvPr/>
        </p:nvSpPr>
        <p:spPr>
          <a:xfrm rot="0">
            <a:off x="1028700" y="2378288"/>
            <a:ext cx="6874663" cy="2520314"/>
          </a:xfrm>
          <a:prstGeom prst="rect">
            <a:avLst/>
          </a:prstGeom>
        </p:spPr>
        <p:txBody>
          <a:bodyPr anchor="t" rtlCol="false" tIns="0" lIns="0" bIns="0" rIns="0">
            <a:spAutoFit/>
          </a:bodyPr>
          <a:lstStyle/>
          <a:p>
            <a:pPr>
              <a:lnSpc>
                <a:spcPts val="3360"/>
              </a:lnSpc>
            </a:pPr>
            <a:r>
              <a:rPr lang="en-US" sz="2400">
                <a:solidFill>
                  <a:srgbClr val="94DDDE"/>
                </a:solidFill>
                <a:latin typeface="Josefin Sans Regular"/>
              </a:rPr>
              <a:t>Di tahap ini dilakukan proses untuk mengubah kata – kata yang terkumpul menjadi vektor agar data dapat digunakan di proses selanjutnya. Metode dari pembobotan kata yang digunakan yaitu TF-IDF. Rumus dari TF-IDF &amp; IDF adalah sebagai berikut:</a:t>
            </a:r>
          </a:p>
        </p:txBody>
      </p:sp>
      <p:sp>
        <p:nvSpPr>
          <p:cNvPr name="TextBox 11" id="11"/>
          <p:cNvSpPr txBox="true"/>
          <p:nvPr/>
        </p:nvSpPr>
        <p:spPr>
          <a:xfrm rot="0">
            <a:off x="1028700" y="1019175"/>
            <a:ext cx="3988918"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
        <p:nvSpPr>
          <p:cNvPr name="TextBox 12" id="12"/>
          <p:cNvSpPr txBox="true"/>
          <p:nvPr/>
        </p:nvSpPr>
        <p:spPr>
          <a:xfrm rot="0">
            <a:off x="8854784" y="2387813"/>
            <a:ext cx="7606794" cy="1308099"/>
          </a:xfrm>
          <a:prstGeom prst="rect">
            <a:avLst/>
          </a:prstGeom>
        </p:spPr>
        <p:txBody>
          <a:bodyPr anchor="t" rtlCol="false" tIns="0" lIns="0" bIns="0" rIns="0">
            <a:spAutoFit/>
          </a:bodyPr>
          <a:lstStyle/>
          <a:p>
            <a:pPr>
              <a:lnSpc>
                <a:spcPts val="3500"/>
              </a:lnSpc>
            </a:pPr>
            <a:r>
              <a:rPr lang="en-US" sz="2500">
                <a:solidFill>
                  <a:srgbClr val="94DDDE"/>
                </a:solidFill>
                <a:latin typeface="Josefin Sans Regular"/>
              </a:rPr>
              <a:t>TF-IDF yang terdapat pada library scikit-learn vectornya juga dinormalisasikan menggunakan rumus equlidian. Rumusnya adalah sebagai berikut :</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3988918"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
        <p:nvSpPr>
          <p:cNvPr name="TextBox 3" id="3"/>
          <p:cNvSpPr txBox="true"/>
          <p:nvPr/>
        </p:nvSpPr>
        <p:spPr>
          <a:xfrm rot="0">
            <a:off x="1028700" y="1803748"/>
            <a:ext cx="7294864" cy="523553"/>
          </a:xfrm>
          <a:prstGeom prst="rect">
            <a:avLst/>
          </a:prstGeom>
        </p:spPr>
        <p:txBody>
          <a:bodyPr anchor="t" rtlCol="false" tIns="0" lIns="0" bIns="0" rIns="0">
            <a:spAutoFit/>
          </a:bodyPr>
          <a:lstStyle/>
          <a:p>
            <a:pPr>
              <a:lnSpc>
                <a:spcPts val="4217"/>
              </a:lnSpc>
            </a:pPr>
            <a:r>
              <a:rPr lang="en-US" sz="3012">
                <a:solidFill>
                  <a:srgbClr val="94DDDE"/>
                </a:solidFill>
                <a:latin typeface="Josefin Sans Bold Bold"/>
              </a:rPr>
              <a:t>Klasifikasi Data</a:t>
            </a:r>
          </a:p>
        </p:txBody>
      </p:sp>
      <p:sp>
        <p:nvSpPr>
          <p:cNvPr name="TextBox 4" id="4"/>
          <p:cNvSpPr txBox="true"/>
          <p:nvPr/>
        </p:nvSpPr>
        <p:spPr>
          <a:xfrm rot="0">
            <a:off x="1028700" y="2602230"/>
            <a:ext cx="16123606" cy="6920230"/>
          </a:xfrm>
          <a:prstGeom prst="rect">
            <a:avLst/>
          </a:prstGeom>
        </p:spPr>
        <p:txBody>
          <a:bodyPr anchor="t" rtlCol="false" tIns="0" lIns="0" bIns="0" rIns="0">
            <a:spAutoFit/>
          </a:bodyPr>
          <a:lstStyle/>
          <a:p>
            <a:pPr>
              <a:lnSpc>
                <a:spcPts val="3920"/>
              </a:lnSpc>
            </a:pPr>
            <a:r>
              <a:rPr lang="en-US" sz="2800">
                <a:solidFill>
                  <a:srgbClr val="94DDDE"/>
                </a:solidFill>
                <a:latin typeface="Josefin Sans Regular"/>
              </a:rPr>
              <a:t>Sebelum data diklasifikasikan, data yang berlabel netral dijadikan sebagai positif dikarenakan SVM hanya menerima label binary. Lalu setelah itu data dibagi terlebih dahulu menjadi data latih (train) dan data uji (test) dengan masing - masing sebanyak 90% dan 10% dari 15.632 data.</a:t>
            </a:r>
          </a:p>
          <a:p>
            <a:pPr>
              <a:lnSpc>
                <a:spcPts val="3920"/>
              </a:lnSpc>
            </a:pPr>
            <a:r>
              <a:rPr lang="en-US" sz="2800">
                <a:solidFill>
                  <a:srgbClr val="94DDDE"/>
                </a:solidFill>
                <a:latin typeface="Josefin Sans Regular"/>
              </a:rPr>
              <a:t>Lalu data diklasifikasikan menggunakan 2 metode yaitu Support Vector Machine dan K-Nearest Neigbour.</a:t>
            </a:r>
          </a:p>
          <a:p>
            <a:pPr>
              <a:lnSpc>
                <a:spcPts val="3920"/>
              </a:lnSpc>
            </a:pPr>
          </a:p>
          <a:p>
            <a:pPr>
              <a:lnSpc>
                <a:spcPts val="3920"/>
              </a:lnSpc>
            </a:pPr>
            <a:r>
              <a:rPr lang="en-US" sz="2800">
                <a:solidFill>
                  <a:srgbClr val="94DDDE"/>
                </a:solidFill>
                <a:latin typeface="Josefin Sans Regular"/>
              </a:rPr>
              <a:t>Support Vector Machine adalah metode klasifikasi yang menggunakan cara mengklasifikasikan secara linear dengan menemukan hyperlane yang terbaik yang berfungsi sebagai pemisah antara 2 kelas.</a:t>
            </a:r>
          </a:p>
          <a:p>
            <a:pPr>
              <a:lnSpc>
                <a:spcPts val="3920"/>
              </a:lnSpc>
            </a:pPr>
          </a:p>
          <a:p>
            <a:pPr>
              <a:lnSpc>
                <a:spcPts val="3920"/>
              </a:lnSpc>
            </a:pPr>
            <a:r>
              <a:rPr lang="en-US" sz="2800">
                <a:solidFill>
                  <a:srgbClr val="94DDDE"/>
                </a:solidFill>
                <a:latin typeface="Josefin Sans Regular"/>
              </a:rPr>
              <a:t>Sedangkan K-Nearest Neighbour adalah sebuah algoritma untuk klasifikasi yang menggunakan cara mengukur tingkat kemiripan antar data yang bertetangga (cosine similarity) atau mengukur jarak euclidean dari data latih (training data) dengan data uji (test data) </a:t>
            </a:r>
          </a:p>
          <a:p>
            <a:pPr>
              <a:lnSpc>
                <a:spcPts val="3920"/>
              </a:lnSpc>
            </a:pPr>
          </a:p>
        </p:txBody>
      </p:sp>
      <p:sp>
        <p:nvSpPr>
          <p:cNvPr name="TextBox 5" id="5"/>
          <p:cNvSpPr txBox="true"/>
          <p:nvPr/>
        </p:nvSpPr>
        <p:spPr>
          <a:xfrm rot="0">
            <a:off x="1028700" y="1019175"/>
            <a:ext cx="3988918"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762965" y="2521493"/>
            <a:ext cx="5072616" cy="211944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363247" y="2468646"/>
            <a:ext cx="5161788" cy="2172296"/>
          </a:xfrm>
          <a:prstGeom prst="rect">
            <a:avLst/>
          </a:prstGeom>
        </p:spPr>
      </p:pic>
      <p:sp>
        <p:nvSpPr>
          <p:cNvPr name="TextBox 4" id="4"/>
          <p:cNvSpPr txBox="true"/>
          <p:nvPr/>
        </p:nvSpPr>
        <p:spPr>
          <a:xfrm rot="0">
            <a:off x="1028700" y="1019175"/>
            <a:ext cx="3988918"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
        <p:nvSpPr>
          <p:cNvPr name="TextBox 5" id="5"/>
          <p:cNvSpPr txBox="true"/>
          <p:nvPr/>
        </p:nvSpPr>
        <p:spPr>
          <a:xfrm rot="0">
            <a:off x="5496568" y="1724025"/>
            <a:ext cx="7294864" cy="523553"/>
          </a:xfrm>
          <a:prstGeom prst="rect">
            <a:avLst/>
          </a:prstGeom>
        </p:spPr>
        <p:txBody>
          <a:bodyPr anchor="t" rtlCol="false" tIns="0" lIns="0" bIns="0" rIns="0">
            <a:spAutoFit/>
          </a:bodyPr>
          <a:lstStyle/>
          <a:p>
            <a:pPr algn="ctr">
              <a:lnSpc>
                <a:spcPts val="4217"/>
              </a:lnSpc>
            </a:pPr>
            <a:r>
              <a:rPr lang="en-US" sz="3012">
                <a:solidFill>
                  <a:srgbClr val="94DDDE"/>
                </a:solidFill>
                <a:latin typeface="Josefin Sans Bold"/>
              </a:rPr>
              <a:t>Hasil Akurasi dari Klasifikasi Data</a:t>
            </a:r>
          </a:p>
        </p:txBody>
      </p:sp>
      <p:sp>
        <p:nvSpPr>
          <p:cNvPr name="TextBox 6" id="6"/>
          <p:cNvSpPr txBox="true"/>
          <p:nvPr/>
        </p:nvSpPr>
        <p:spPr>
          <a:xfrm rot="0">
            <a:off x="1028700" y="1019175"/>
            <a:ext cx="3988918"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
        <p:nvSpPr>
          <p:cNvPr name="TextBox 7" id="7"/>
          <p:cNvSpPr txBox="true"/>
          <p:nvPr/>
        </p:nvSpPr>
        <p:spPr>
          <a:xfrm rot="0">
            <a:off x="3646368" y="4848225"/>
            <a:ext cx="3305810"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Regular"/>
              </a:rPr>
              <a:t>SVM Kernel Linear</a:t>
            </a:r>
          </a:p>
        </p:txBody>
      </p:sp>
      <p:sp>
        <p:nvSpPr>
          <p:cNvPr name="TextBox 8" id="8"/>
          <p:cNvSpPr txBox="true"/>
          <p:nvPr/>
        </p:nvSpPr>
        <p:spPr>
          <a:xfrm rot="0">
            <a:off x="11490229" y="4848225"/>
            <a:ext cx="2907824"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Regular"/>
              </a:rPr>
              <a:t>SVM Kernel RBF</a:t>
            </a:r>
          </a:p>
        </p:txBody>
      </p:sp>
      <p:pic>
        <p:nvPicPr>
          <p:cNvPr name="Picture 9" id="9"/>
          <p:cNvPicPr>
            <a:picLocks noChangeAspect="true"/>
          </p:cNvPicPr>
          <p:nvPr/>
        </p:nvPicPr>
        <p:blipFill>
          <a:blip r:embed="rId2"/>
          <a:srcRect l="0" t="0" r="0" b="0"/>
          <a:stretch>
            <a:fillRect/>
          </a:stretch>
        </p:blipFill>
        <p:spPr>
          <a:xfrm flipH="false" flipV="false" rot="0">
            <a:off x="6607692" y="5977076"/>
            <a:ext cx="5072616" cy="2119449"/>
          </a:xfrm>
          <a:prstGeom prst="rect">
            <a:avLst/>
          </a:prstGeom>
        </p:spPr>
      </p:pic>
      <p:sp>
        <p:nvSpPr>
          <p:cNvPr name="TextBox 10" id="10"/>
          <p:cNvSpPr txBox="true"/>
          <p:nvPr/>
        </p:nvSpPr>
        <p:spPr>
          <a:xfrm rot="0">
            <a:off x="7437676" y="8303808"/>
            <a:ext cx="3412649"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Regular"/>
              </a:rPr>
              <a:t>KNN dengan K = 4</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050721" y="2546376"/>
            <a:ext cx="10186557" cy="3162394"/>
          </a:xfrm>
          <a:prstGeom prst="rect">
            <a:avLst/>
          </a:prstGeom>
        </p:spPr>
      </p:pic>
      <p:sp>
        <p:nvSpPr>
          <p:cNvPr name="TextBox 3" id="3"/>
          <p:cNvSpPr txBox="true"/>
          <p:nvPr/>
        </p:nvSpPr>
        <p:spPr>
          <a:xfrm rot="0">
            <a:off x="1028700" y="1019175"/>
            <a:ext cx="3988918"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
        <p:nvSpPr>
          <p:cNvPr name="TextBox 4" id="4"/>
          <p:cNvSpPr txBox="true"/>
          <p:nvPr/>
        </p:nvSpPr>
        <p:spPr>
          <a:xfrm rot="0">
            <a:off x="5496568" y="1724025"/>
            <a:ext cx="7294864" cy="523553"/>
          </a:xfrm>
          <a:prstGeom prst="rect">
            <a:avLst/>
          </a:prstGeom>
        </p:spPr>
        <p:txBody>
          <a:bodyPr anchor="t" rtlCol="false" tIns="0" lIns="0" bIns="0" rIns="0">
            <a:spAutoFit/>
          </a:bodyPr>
          <a:lstStyle/>
          <a:p>
            <a:pPr algn="ctr">
              <a:lnSpc>
                <a:spcPts val="4217"/>
              </a:lnSpc>
            </a:pPr>
            <a:r>
              <a:rPr lang="en-US" sz="3012">
                <a:solidFill>
                  <a:srgbClr val="94DDDE"/>
                </a:solidFill>
                <a:latin typeface="Josefin Sans Bold"/>
              </a:rPr>
              <a:t>Hasil Akurasi dari Klasifikasi Data</a:t>
            </a:r>
          </a:p>
        </p:txBody>
      </p:sp>
      <p:sp>
        <p:nvSpPr>
          <p:cNvPr name="TextBox 5" id="5"/>
          <p:cNvSpPr txBox="true"/>
          <p:nvPr/>
        </p:nvSpPr>
        <p:spPr>
          <a:xfrm rot="0">
            <a:off x="1028700" y="1019175"/>
            <a:ext cx="3988918"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9144000" y="1674841"/>
            <a:ext cx="5042831" cy="771525"/>
          </a:xfrm>
          <a:prstGeom prst="rect">
            <a:avLst/>
          </a:prstGeom>
        </p:spPr>
        <p:txBody>
          <a:bodyPr anchor="t" rtlCol="false" tIns="0" lIns="0" bIns="0" rIns="0">
            <a:spAutoFit/>
          </a:bodyPr>
          <a:lstStyle/>
          <a:p>
            <a:pPr>
              <a:lnSpc>
                <a:spcPts val="6000"/>
              </a:lnSpc>
            </a:pPr>
            <a:r>
              <a:rPr lang="en-US" sz="5000">
                <a:solidFill>
                  <a:srgbClr val="F7B4A7"/>
                </a:solidFill>
                <a:latin typeface="Josefin Sans Bold Bold"/>
              </a:rPr>
              <a:t>Latar Belakang</a:t>
            </a:r>
          </a:p>
        </p:txBody>
      </p:sp>
      <p:sp>
        <p:nvSpPr>
          <p:cNvPr name="TextBox 3" id="3"/>
          <p:cNvSpPr txBox="true"/>
          <p:nvPr/>
        </p:nvSpPr>
        <p:spPr>
          <a:xfrm rot="0">
            <a:off x="9144000" y="2696502"/>
            <a:ext cx="8592473" cy="5857875"/>
          </a:xfrm>
          <a:prstGeom prst="rect">
            <a:avLst/>
          </a:prstGeom>
        </p:spPr>
        <p:txBody>
          <a:bodyPr anchor="t" rtlCol="false" tIns="0" lIns="0" bIns="0" rIns="0">
            <a:spAutoFit/>
          </a:bodyPr>
          <a:lstStyle/>
          <a:p>
            <a:pPr algn="just">
              <a:lnSpc>
                <a:spcPts val="4200"/>
              </a:lnSpc>
            </a:pPr>
            <a:r>
              <a:rPr lang="en-US" sz="3000">
                <a:solidFill>
                  <a:srgbClr val="94DDDE"/>
                </a:solidFill>
                <a:latin typeface="Josefin Sans Regular"/>
              </a:rPr>
              <a:t>Twitter oleh masyarakat Indonesia dimanfaatkan untuk berbagai hal seperti berkomunikasi dengan orang lain secara publik atau personal, berbagi kabar dan opini pribadi, berjualan, sampai mengkritik atau memuji akan suatu hal. </a:t>
            </a:r>
          </a:p>
          <a:p>
            <a:pPr algn="just">
              <a:lnSpc>
                <a:spcPts val="4200"/>
              </a:lnSpc>
            </a:pPr>
            <a:r>
              <a:rPr lang="en-US" sz="3000">
                <a:solidFill>
                  <a:srgbClr val="94DDDE"/>
                </a:solidFill>
                <a:latin typeface="Josefin Sans Regular"/>
              </a:rPr>
              <a:t>Pemerintah juga memanfaatkan platform ini untuk mengetahui respon masyarakat kepada kebijakan yang baru dikeluarkan. Oleh karena itu, pengguna Twitter dapat beropini yang dipengaruhi oleh emosi yang dapat diklasifikasikan untuk menentukan polarisasinya.</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09758" y="1684366"/>
            <a:ext cx="3874545" cy="5122596"/>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380976" y="2475095"/>
            <a:ext cx="3874545" cy="5122596"/>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3495732" y="3214319"/>
            <a:ext cx="3874545" cy="5122596"/>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3846755"/>
            <a:ext cx="5258894" cy="3365692"/>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6543706" y="3846755"/>
            <a:ext cx="5200587" cy="3365692"/>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2012480" y="3846755"/>
            <a:ext cx="5246820" cy="3365692"/>
          </a:xfrm>
          <a:prstGeom prst="rect">
            <a:avLst/>
          </a:prstGeom>
        </p:spPr>
      </p:pic>
      <p:sp>
        <p:nvSpPr>
          <p:cNvPr name="TextBox 5" id="5"/>
          <p:cNvSpPr txBox="true"/>
          <p:nvPr/>
        </p:nvSpPr>
        <p:spPr>
          <a:xfrm rot="0">
            <a:off x="1028700" y="1019175"/>
            <a:ext cx="3988918"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
        <p:nvSpPr>
          <p:cNvPr name="TextBox 6" id="6"/>
          <p:cNvSpPr txBox="true"/>
          <p:nvPr/>
        </p:nvSpPr>
        <p:spPr>
          <a:xfrm rot="0">
            <a:off x="1028700" y="1945094"/>
            <a:ext cx="7294864" cy="523553"/>
          </a:xfrm>
          <a:prstGeom prst="rect">
            <a:avLst/>
          </a:prstGeom>
        </p:spPr>
        <p:txBody>
          <a:bodyPr anchor="t" rtlCol="false" tIns="0" lIns="0" bIns="0" rIns="0">
            <a:spAutoFit/>
          </a:bodyPr>
          <a:lstStyle/>
          <a:p>
            <a:pPr>
              <a:lnSpc>
                <a:spcPts val="4217"/>
              </a:lnSpc>
            </a:pPr>
            <a:r>
              <a:rPr lang="en-US" sz="3012">
                <a:solidFill>
                  <a:srgbClr val="94DDDE"/>
                </a:solidFill>
                <a:latin typeface="Josefin Sans Bold"/>
              </a:rPr>
              <a:t>Hasil Visualisasi</a:t>
            </a:r>
          </a:p>
        </p:txBody>
      </p:sp>
      <p:sp>
        <p:nvSpPr>
          <p:cNvPr name="TextBox 7" id="7"/>
          <p:cNvSpPr txBox="true"/>
          <p:nvPr/>
        </p:nvSpPr>
        <p:spPr>
          <a:xfrm rot="0">
            <a:off x="1028700" y="1019175"/>
            <a:ext cx="3988918"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Pembahasan</a:t>
            </a:r>
          </a:p>
        </p:txBody>
      </p:sp>
      <p:sp>
        <p:nvSpPr>
          <p:cNvPr name="TextBox 8" id="8"/>
          <p:cNvSpPr txBox="true"/>
          <p:nvPr/>
        </p:nvSpPr>
        <p:spPr>
          <a:xfrm rot="0">
            <a:off x="3125144" y="7364848"/>
            <a:ext cx="1066006"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Regular"/>
              </a:rPr>
              <a:t>Positif</a:t>
            </a:r>
          </a:p>
        </p:txBody>
      </p:sp>
      <p:sp>
        <p:nvSpPr>
          <p:cNvPr name="TextBox 9" id="9"/>
          <p:cNvSpPr txBox="true"/>
          <p:nvPr/>
        </p:nvSpPr>
        <p:spPr>
          <a:xfrm rot="0">
            <a:off x="13961679" y="7364848"/>
            <a:ext cx="1348422"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Regular"/>
              </a:rPr>
              <a:t>Negatif</a:t>
            </a:r>
          </a:p>
        </p:txBody>
      </p:sp>
      <p:sp>
        <p:nvSpPr>
          <p:cNvPr name="TextBox 10" id="10"/>
          <p:cNvSpPr txBox="true"/>
          <p:nvPr/>
        </p:nvSpPr>
        <p:spPr>
          <a:xfrm rot="0">
            <a:off x="8584724" y="7364848"/>
            <a:ext cx="1118553"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Regular"/>
              </a:rPr>
              <a:t>Netral</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1352383" y="4908641"/>
            <a:ext cx="7312717" cy="1035685"/>
          </a:xfrm>
          <a:prstGeom prst="rect">
            <a:avLst/>
          </a:prstGeom>
        </p:spPr>
        <p:txBody>
          <a:bodyPr anchor="t" rtlCol="false" tIns="0" lIns="0" bIns="0" rIns="0">
            <a:spAutoFit/>
          </a:bodyPr>
          <a:lstStyle/>
          <a:p>
            <a:pPr>
              <a:lnSpc>
                <a:spcPts val="7519"/>
              </a:lnSpc>
            </a:pPr>
            <a:r>
              <a:rPr lang="en-US" spc="-88" sz="8000">
                <a:solidFill>
                  <a:srgbClr val="2B4B82"/>
                </a:solidFill>
                <a:latin typeface="Josefin Sans Bold"/>
              </a:rPr>
              <a:t>Terima Kasih</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854137" y="3018272"/>
            <a:ext cx="7411325" cy="4635447"/>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665100" y="8613636"/>
            <a:ext cx="4338720" cy="2713672"/>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976014" y="7483497"/>
            <a:ext cx="3289448" cy="2057400"/>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320348" y="712171"/>
            <a:ext cx="3289448" cy="20574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77744" y="1028700"/>
            <a:ext cx="2281556" cy="1829393"/>
          </a:xfrm>
          <a:prstGeom prst="rect">
            <a:avLst/>
          </a:prstGeom>
        </p:spPr>
      </p:pic>
      <p:sp>
        <p:nvSpPr>
          <p:cNvPr name="TextBox 3" id="3"/>
          <p:cNvSpPr txBox="true"/>
          <p:nvPr/>
        </p:nvSpPr>
        <p:spPr>
          <a:xfrm rot="0">
            <a:off x="1028700" y="1019175"/>
            <a:ext cx="9768230" cy="771525"/>
          </a:xfrm>
          <a:prstGeom prst="rect">
            <a:avLst/>
          </a:prstGeom>
        </p:spPr>
        <p:txBody>
          <a:bodyPr anchor="t" rtlCol="false" tIns="0" lIns="0" bIns="0" rIns="0">
            <a:spAutoFit/>
          </a:bodyPr>
          <a:lstStyle/>
          <a:p>
            <a:pPr>
              <a:lnSpc>
                <a:spcPts val="6000"/>
              </a:lnSpc>
            </a:pPr>
            <a:r>
              <a:rPr lang="en-US" sz="5000">
                <a:solidFill>
                  <a:srgbClr val="31356E"/>
                </a:solidFill>
                <a:latin typeface="Josefin Sans Bold"/>
              </a:rPr>
              <a:t>Rumusan Masalah</a:t>
            </a:r>
          </a:p>
        </p:txBody>
      </p:sp>
      <p:grpSp>
        <p:nvGrpSpPr>
          <p:cNvPr name="Group 4" id="4"/>
          <p:cNvGrpSpPr/>
          <p:nvPr/>
        </p:nvGrpSpPr>
        <p:grpSpPr>
          <a:xfrm rot="0">
            <a:off x="1028700" y="2086118"/>
            <a:ext cx="4582911" cy="3418396"/>
            <a:chOff x="0" y="0"/>
            <a:chExt cx="6110548" cy="4557861"/>
          </a:xfrm>
        </p:grpSpPr>
        <p:grpSp>
          <p:nvGrpSpPr>
            <p:cNvPr name="Group 5" id="5"/>
            <p:cNvGrpSpPr/>
            <p:nvPr/>
          </p:nvGrpSpPr>
          <p:grpSpPr>
            <a:xfrm rot="0">
              <a:off x="0" y="0"/>
              <a:ext cx="6110548" cy="4557861"/>
              <a:chOff x="0" y="0"/>
              <a:chExt cx="1913890" cy="1427572"/>
            </a:xfrm>
          </p:grpSpPr>
          <p:sp>
            <p:nvSpPr>
              <p:cNvPr name="Freeform 6" id="6"/>
              <p:cNvSpPr/>
              <p:nvPr/>
            </p:nvSpPr>
            <p:spPr>
              <a:xfrm>
                <a:off x="31750" y="31750"/>
                <a:ext cx="1850390" cy="1364072"/>
              </a:xfrm>
              <a:custGeom>
                <a:avLst/>
                <a:gdLst/>
                <a:ahLst/>
                <a:cxnLst/>
                <a:rect r="r" b="b" t="t" l="l"/>
                <a:pathLst>
                  <a:path h="1364072" w="1850390">
                    <a:moveTo>
                      <a:pt x="1757680" y="1364072"/>
                    </a:moveTo>
                    <a:lnTo>
                      <a:pt x="92710" y="1364072"/>
                    </a:lnTo>
                    <a:cubicBezTo>
                      <a:pt x="41910" y="1364072"/>
                      <a:pt x="0" y="1322162"/>
                      <a:pt x="0" y="1271362"/>
                    </a:cubicBezTo>
                    <a:lnTo>
                      <a:pt x="0" y="92710"/>
                    </a:lnTo>
                    <a:cubicBezTo>
                      <a:pt x="0" y="41910"/>
                      <a:pt x="41910" y="0"/>
                      <a:pt x="92710" y="0"/>
                    </a:cubicBezTo>
                    <a:lnTo>
                      <a:pt x="1756410" y="0"/>
                    </a:lnTo>
                    <a:cubicBezTo>
                      <a:pt x="1807210" y="0"/>
                      <a:pt x="1849120" y="41910"/>
                      <a:pt x="1849120" y="92710"/>
                    </a:cubicBezTo>
                    <a:lnTo>
                      <a:pt x="1849120" y="1270092"/>
                    </a:lnTo>
                    <a:cubicBezTo>
                      <a:pt x="1850390" y="1322162"/>
                      <a:pt x="1808480" y="1364072"/>
                      <a:pt x="1757680" y="1364072"/>
                    </a:cubicBezTo>
                    <a:close/>
                  </a:path>
                </a:pathLst>
              </a:custGeom>
              <a:solidFill>
                <a:srgbClr val="31356E"/>
              </a:solidFill>
            </p:spPr>
          </p:sp>
          <p:sp>
            <p:nvSpPr>
              <p:cNvPr name="Freeform 7" id="7"/>
              <p:cNvSpPr/>
              <p:nvPr/>
            </p:nvSpPr>
            <p:spPr>
              <a:xfrm>
                <a:off x="0" y="0"/>
                <a:ext cx="1913890" cy="1427572"/>
              </a:xfrm>
              <a:custGeom>
                <a:avLst/>
                <a:gdLst/>
                <a:ahLst/>
                <a:cxnLst/>
                <a:rect r="r" b="b" t="t" l="l"/>
                <a:pathLst>
                  <a:path h="1427572" w="1913890">
                    <a:moveTo>
                      <a:pt x="1789430" y="59690"/>
                    </a:moveTo>
                    <a:cubicBezTo>
                      <a:pt x="1824990" y="59690"/>
                      <a:pt x="1854200" y="88900"/>
                      <a:pt x="1854200" y="124460"/>
                    </a:cubicBezTo>
                    <a:lnTo>
                      <a:pt x="1854200" y="1303112"/>
                    </a:lnTo>
                    <a:cubicBezTo>
                      <a:pt x="1854200" y="1338672"/>
                      <a:pt x="1824990" y="1367882"/>
                      <a:pt x="1789430" y="1367882"/>
                    </a:cubicBezTo>
                    <a:lnTo>
                      <a:pt x="124460" y="1367882"/>
                    </a:lnTo>
                    <a:cubicBezTo>
                      <a:pt x="88900" y="1367882"/>
                      <a:pt x="59690" y="1338672"/>
                      <a:pt x="59690" y="130311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303112"/>
                    </a:lnTo>
                    <a:cubicBezTo>
                      <a:pt x="0" y="1371692"/>
                      <a:pt x="55880" y="1427572"/>
                      <a:pt x="124460" y="1427572"/>
                    </a:cubicBezTo>
                    <a:lnTo>
                      <a:pt x="1789430" y="1427572"/>
                    </a:lnTo>
                    <a:cubicBezTo>
                      <a:pt x="1858010" y="1427572"/>
                      <a:pt x="1913890" y="1371692"/>
                      <a:pt x="1913890" y="1303112"/>
                    </a:cubicBezTo>
                    <a:lnTo>
                      <a:pt x="1913890" y="124460"/>
                    </a:lnTo>
                    <a:cubicBezTo>
                      <a:pt x="1913890" y="55880"/>
                      <a:pt x="1858010" y="0"/>
                      <a:pt x="1789430" y="0"/>
                    </a:cubicBezTo>
                    <a:close/>
                  </a:path>
                </a:pathLst>
              </a:custGeom>
              <a:solidFill>
                <a:srgbClr val="2B4B82"/>
              </a:solidFill>
            </p:spPr>
          </p:sp>
        </p:grpSp>
        <p:sp>
          <p:nvSpPr>
            <p:cNvPr name="TextBox 8" id="8"/>
            <p:cNvSpPr txBox="true"/>
            <p:nvPr/>
          </p:nvSpPr>
          <p:spPr>
            <a:xfrm rot="0">
              <a:off x="309302" y="212636"/>
              <a:ext cx="5491943" cy="3431324"/>
            </a:xfrm>
            <a:prstGeom prst="rect">
              <a:avLst/>
            </a:prstGeom>
          </p:spPr>
          <p:txBody>
            <a:bodyPr anchor="t" rtlCol="false" tIns="0" lIns="0" bIns="0" rIns="0">
              <a:spAutoFit/>
            </a:bodyPr>
            <a:lstStyle/>
            <a:p>
              <a:pPr algn="ctr">
                <a:lnSpc>
                  <a:spcPts val="3402"/>
                </a:lnSpc>
              </a:pPr>
              <a:r>
                <a:rPr lang="en-US" sz="2430">
                  <a:solidFill>
                    <a:srgbClr val="94DDDE"/>
                  </a:solidFill>
                  <a:latin typeface="Josefin Sans Regular"/>
                </a:rPr>
                <a:t>Bagaimana cara mengambil dan mengolah data tweet yang berasal dari Twitter untuk perhitungan Support Vector Machine (SVM) dan K-Nearest Neighbour (KNN)</a:t>
              </a:r>
            </a:p>
          </p:txBody>
        </p:sp>
      </p:grpSp>
      <p:grpSp>
        <p:nvGrpSpPr>
          <p:cNvPr name="Group 9" id="9"/>
          <p:cNvGrpSpPr/>
          <p:nvPr/>
        </p:nvGrpSpPr>
        <p:grpSpPr>
          <a:xfrm rot="0">
            <a:off x="8543739" y="2086118"/>
            <a:ext cx="4582911" cy="3418396"/>
            <a:chOff x="0" y="0"/>
            <a:chExt cx="6110548" cy="4557861"/>
          </a:xfrm>
        </p:grpSpPr>
        <p:grpSp>
          <p:nvGrpSpPr>
            <p:cNvPr name="Group 10" id="10"/>
            <p:cNvGrpSpPr/>
            <p:nvPr/>
          </p:nvGrpSpPr>
          <p:grpSpPr>
            <a:xfrm rot="0">
              <a:off x="0" y="0"/>
              <a:ext cx="6110548" cy="4557861"/>
              <a:chOff x="0" y="0"/>
              <a:chExt cx="1913890" cy="1427572"/>
            </a:xfrm>
          </p:grpSpPr>
          <p:sp>
            <p:nvSpPr>
              <p:cNvPr name="Freeform 11" id="11"/>
              <p:cNvSpPr/>
              <p:nvPr/>
            </p:nvSpPr>
            <p:spPr>
              <a:xfrm>
                <a:off x="31750" y="31750"/>
                <a:ext cx="1850390" cy="1364072"/>
              </a:xfrm>
              <a:custGeom>
                <a:avLst/>
                <a:gdLst/>
                <a:ahLst/>
                <a:cxnLst/>
                <a:rect r="r" b="b" t="t" l="l"/>
                <a:pathLst>
                  <a:path h="1364072" w="1850390">
                    <a:moveTo>
                      <a:pt x="1757680" y="1364072"/>
                    </a:moveTo>
                    <a:lnTo>
                      <a:pt x="92710" y="1364072"/>
                    </a:lnTo>
                    <a:cubicBezTo>
                      <a:pt x="41910" y="1364072"/>
                      <a:pt x="0" y="1322162"/>
                      <a:pt x="0" y="1271362"/>
                    </a:cubicBezTo>
                    <a:lnTo>
                      <a:pt x="0" y="92710"/>
                    </a:lnTo>
                    <a:cubicBezTo>
                      <a:pt x="0" y="41910"/>
                      <a:pt x="41910" y="0"/>
                      <a:pt x="92710" y="0"/>
                    </a:cubicBezTo>
                    <a:lnTo>
                      <a:pt x="1756410" y="0"/>
                    </a:lnTo>
                    <a:cubicBezTo>
                      <a:pt x="1807210" y="0"/>
                      <a:pt x="1849120" y="41910"/>
                      <a:pt x="1849120" y="92710"/>
                    </a:cubicBezTo>
                    <a:lnTo>
                      <a:pt x="1849120" y="1270092"/>
                    </a:lnTo>
                    <a:cubicBezTo>
                      <a:pt x="1850390" y="1322162"/>
                      <a:pt x="1808480" y="1364072"/>
                      <a:pt x="1757680" y="1364072"/>
                    </a:cubicBezTo>
                    <a:close/>
                  </a:path>
                </a:pathLst>
              </a:custGeom>
              <a:solidFill>
                <a:srgbClr val="31356E"/>
              </a:solidFill>
            </p:spPr>
          </p:sp>
          <p:sp>
            <p:nvSpPr>
              <p:cNvPr name="Freeform 12" id="12"/>
              <p:cNvSpPr/>
              <p:nvPr/>
            </p:nvSpPr>
            <p:spPr>
              <a:xfrm>
                <a:off x="0" y="0"/>
                <a:ext cx="1913890" cy="1427572"/>
              </a:xfrm>
              <a:custGeom>
                <a:avLst/>
                <a:gdLst/>
                <a:ahLst/>
                <a:cxnLst/>
                <a:rect r="r" b="b" t="t" l="l"/>
                <a:pathLst>
                  <a:path h="1427572" w="1913890">
                    <a:moveTo>
                      <a:pt x="1789430" y="59690"/>
                    </a:moveTo>
                    <a:cubicBezTo>
                      <a:pt x="1824990" y="59690"/>
                      <a:pt x="1854200" y="88900"/>
                      <a:pt x="1854200" y="124460"/>
                    </a:cubicBezTo>
                    <a:lnTo>
                      <a:pt x="1854200" y="1303112"/>
                    </a:lnTo>
                    <a:cubicBezTo>
                      <a:pt x="1854200" y="1338672"/>
                      <a:pt x="1824990" y="1367882"/>
                      <a:pt x="1789430" y="1367882"/>
                    </a:cubicBezTo>
                    <a:lnTo>
                      <a:pt x="124460" y="1367882"/>
                    </a:lnTo>
                    <a:cubicBezTo>
                      <a:pt x="88900" y="1367882"/>
                      <a:pt x="59690" y="1338672"/>
                      <a:pt x="59690" y="130311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303112"/>
                    </a:lnTo>
                    <a:cubicBezTo>
                      <a:pt x="0" y="1371692"/>
                      <a:pt x="55880" y="1427572"/>
                      <a:pt x="124460" y="1427572"/>
                    </a:cubicBezTo>
                    <a:lnTo>
                      <a:pt x="1789430" y="1427572"/>
                    </a:lnTo>
                    <a:cubicBezTo>
                      <a:pt x="1858010" y="1427572"/>
                      <a:pt x="1913890" y="1371692"/>
                      <a:pt x="1913890" y="1303112"/>
                    </a:cubicBezTo>
                    <a:lnTo>
                      <a:pt x="1913890" y="124460"/>
                    </a:lnTo>
                    <a:cubicBezTo>
                      <a:pt x="1913890" y="55880"/>
                      <a:pt x="1858010" y="0"/>
                      <a:pt x="1789430" y="0"/>
                    </a:cubicBezTo>
                    <a:close/>
                  </a:path>
                </a:pathLst>
              </a:custGeom>
              <a:solidFill>
                <a:srgbClr val="2B4B82"/>
              </a:solidFill>
            </p:spPr>
          </p:sp>
        </p:grpSp>
        <p:sp>
          <p:nvSpPr>
            <p:cNvPr name="TextBox 13" id="13"/>
            <p:cNvSpPr txBox="true"/>
            <p:nvPr/>
          </p:nvSpPr>
          <p:spPr>
            <a:xfrm rot="0">
              <a:off x="309302" y="212636"/>
              <a:ext cx="5491943" cy="4007403"/>
            </a:xfrm>
            <a:prstGeom prst="rect">
              <a:avLst/>
            </a:prstGeom>
          </p:spPr>
          <p:txBody>
            <a:bodyPr anchor="t" rtlCol="false" tIns="0" lIns="0" bIns="0" rIns="0">
              <a:spAutoFit/>
            </a:bodyPr>
            <a:lstStyle/>
            <a:p>
              <a:pPr algn="ctr">
                <a:lnSpc>
                  <a:spcPts val="3402"/>
                </a:lnSpc>
              </a:pPr>
              <a:r>
                <a:rPr lang="en-US" sz="2430">
                  <a:solidFill>
                    <a:srgbClr val="94DDDE"/>
                  </a:solidFill>
                  <a:latin typeface="Josefin Sans Regular"/>
                </a:rPr>
                <a:t>Bagaimana tingkat keakuratan dari K-Nearest Neighbour (KNN) dan Support Vector Machine (SVM) pada analisis sentimen di Twitter mengenai Undang – Undang TPKS.</a:t>
              </a:r>
            </a:p>
          </p:txBody>
        </p:sp>
      </p:grpSp>
      <p:grpSp>
        <p:nvGrpSpPr>
          <p:cNvPr name="Group 14" id="14"/>
          <p:cNvGrpSpPr/>
          <p:nvPr/>
        </p:nvGrpSpPr>
        <p:grpSpPr>
          <a:xfrm rot="0">
            <a:off x="1028700" y="5919600"/>
            <a:ext cx="4582911" cy="3106612"/>
            <a:chOff x="0" y="0"/>
            <a:chExt cx="6110548" cy="4142150"/>
          </a:xfrm>
        </p:grpSpPr>
        <p:grpSp>
          <p:nvGrpSpPr>
            <p:cNvPr name="Group 15" id="15"/>
            <p:cNvGrpSpPr/>
            <p:nvPr/>
          </p:nvGrpSpPr>
          <p:grpSpPr>
            <a:xfrm rot="0">
              <a:off x="0" y="0"/>
              <a:ext cx="6110548" cy="4142150"/>
              <a:chOff x="0" y="0"/>
              <a:chExt cx="2372149" cy="1608006"/>
            </a:xfrm>
          </p:grpSpPr>
          <p:sp>
            <p:nvSpPr>
              <p:cNvPr name="Freeform 16" id="16"/>
              <p:cNvSpPr/>
              <p:nvPr/>
            </p:nvSpPr>
            <p:spPr>
              <a:xfrm>
                <a:off x="31750" y="31750"/>
                <a:ext cx="2308649" cy="1544506"/>
              </a:xfrm>
              <a:custGeom>
                <a:avLst/>
                <a:gdLst/>
                <a:ahLst/>
                <a:cxnLst/>
                <a:rect r="r" b="b" t="t" l="l"/>
                <a:pathLst>
                  <a:path h="1544506" w="2308649">
                    <a:moveTo>
                      <a:pt x="2215939" y="1544506"/>
                    </a:moveTo>
                    <a:lnTo>
                      <a:pt x="92710" y="1544506"/>
                    </a:lnTo>
                    <a:cubicBezTo>
                      <a:pt x="41910" y="1544506"/>
                      <a:pt x="0" y="1502596"/>
                      <a:pt x="0" y="1451796"/>
                    </a:cubicBezTo>
                    <a:lnTo>
                      <a:pt x="0" y="92710"/>
                    </a:lnTo>
                    <a:cubicBezTo>
                      <a:pt x="0" y="41910"/>
                      <a:pt x="41910" y="0"/>
                      <a:pt x="92710" y="0"/>
                    </a:cubicBezTo>
                    <a:lnTo>
                      <a:pt x="2214669" y="0"/>
                    </a:lnTo>
                    <a:cubicBezTo>
                      <a:pt x="2265469" y="0"/>
                      <a:pt x="2307379" y="41910"/>
                      <a:pt x="2307379" y="92710"/>
                    </a:cubicBezTo>
                    <a:lnTo>
                      <a:pt x="2307379" y="1450526"/>
                    </a:lnTo>
                    <a:cubicBezTo>
                      <a:pt x="2308649" y="1502596"/>
                      <a:pt x="2266739" y="1544506"/>
                      <a:pt x="2215939" y="1544506"/>
                    </a:cubicBezTo>
                    <a:close/>
                  </a:path>
                </a:pathLst>
              </a:custGeom>
              <a:solidFill>
                <a:srgbClr val="31356E"/>
              </a:solidFill>
            </p:spPr>
          </p:sp>
          <p:sp>
            <p:nvSpPr>
              <p:cNvPr name="Freeform 17" id="17"/>
              <p:cNvSpPr/>
              <p:nvPr/>
            </p:nvSpPr>
            <p:spPr>
              <a:xfrm>
                <a:off x="0" y="0"/>
                <a:ext cx="2372149" cy="1608006"/>
              </a:xfrm>
              <a:custGeom>
                <a:avLst/>
                <a:gdLst/>
                <a:ahLst/>
                <a:cxnLst/>
                <a:rect r="r" b="b" t="t" l="l"/>
                <a:pathLst>
                  <a:path h="1608006" w="2372149">
                    <a:moveTo>
                      <a:pt x="2247689" y="59690"/>
                    </a:moveTo>
                    <a:cubicBezTo>
                      <a:pt x="2283249" y="59690"/>
                      <a:pt x="2312459" y="88900"/>
                      <a:pt x="2312459" y="124460"/>
                    </a:cubicBezTo>
                    <a:lnTo>
                      <a:pt x="2312459" y="1483546"/>
                    </a:lnTo>
                    <a:cubicBezTo>
                      <a:pt x="2312459" y="1519106"/>
                      <a:pt x="2283249" y="1548316"/>
                      <a:pt x="2247689" y="1548316"/>
                    </a:cubicBezTo>
                    <a:lnTo>
                      <a:pt x="124460" y="1548316"/>
                    </a:lnTo>
                    <a:cubicBezTo>
                      <a:pt x="88900" y="1548316"/>
                      <a:pt x="59690" y="1519106"/>
                      <a:pt x="59690" y="1483546"/>
                    </a:cubicBezTo>
                    <a:lnTo>
                      <a:pt x="59690" y="124460"/>
                    </a:lnTo>
                    <a:cubicBezTo>
                      <a:pt x="59690" y="88900"/>
                      <a:pt x="88900" y="59690"/>
                      <a:pt x="124460" y="59690"/>
                    </a:cubicBezTo>
                    <a:lnTo>
                      <a:pt x="2247689" y="59690"/>
                    </a:lnTo>
                    <a:moveTo>
                      <a:pt x="2247689" y="0"/>
                    </a:moveTo>
                    <a:lnTo>
                      <a:pt x="124460" y="0"/>
                    </a:lnTo>
                    <a:cubicBezTo>
                      <a:pt x="55880" y="0"/>
                      <a:pt x="0" y="55880"/>
                      <a:pt x="0" y="124460"/>
                    </a:cubicBezTo>
                    <a:lnTo>
                      <a:pt x="0" y="1483546"/>
                    </a:lnTo>
                    <a:cubicBezTo>
                      <a:pt x="0" y="1552126"/>
                      <a:pt x="55880" y="1608006"/>
                      <a:pt x="124460" y="1608006"/>
                    </a:cubicBezTo>
                    <a:lnTo>
                      <a:pt x="2247689" y="1608006"/>
                    </a:lnTo>
                    <a:cubicBezTo>
                      <a:pt x="2316269" y="1608006"/>
                      <a:pt x="2372149" y="1552126"/>
                      <a:pt x="2372149" y="1483546"/>
                    </a:cubicBezTo>
                    <a:lnTo>
                      <a:pt x="2372149" y="124460"/>
                    </a:lnTo>
                    <a:cubicBezTo>
                      <a:pt x="2372149" y="55880"/>
                      <a:pt x="2316269" y="0"/>
                      <a:pt x="2247689" y="0"/>
                    </a:cubicBezTo>
                    <a:close/>
                  </a:path>
                </a:pathLst>
              </a:custGeom>
              <a:solidFill>
                <a:srgbClr val="2B4B82"/>
              </a:solidFill>
            </p:spPr>
          </p:sp>
        </p:grpSp>
        <p:sp>
          <p:nvSpPr>
            <p:cNvPr name="TextBox 18" id="18"/>
            <p:cNvSpPr txBox="true"/>
            <p:nvPr/>
          </p:nvSpPr>
          <p:spPr>
            <a:xfrm rot="0">
              <a:off x="309302" y="680201"/>
              <a:ext cx="5491943" cy="2779491"/>
            </a:xfrm>
            <a:prstGeom prst="rect">
              <a:avLst/>
            </a:prstGeom>
          </p:spPr>
          <p:txBody>
            <a:bodyPr anchor="t" rtlCol="false" tIns="0" lIns="0" bIns="0" rIns="0">
              <a:spAutoFit/>
            </a:bodyPr>
            <a:lstStyle/>
            <a:p>
              <a:pPr algn="ctr">
                <a:lnSpc>
                  <a:spcPts val="2744"/>
                </a:lnSpc>
              </a:pPr>
              <a:r>
                <a:rPr lang="en-US" sz="1960">
                  <a:solidFill>
                    <a:srgbClr val="94DDDE"/>
                  </a:solidFill>
                  <a:latin typeface="Josefin Sans Regular"/>
                </a:rPr>
                <a:t>Bagaimana hasil klasifikasi dari tweet menggunakan Support Vector Machine (SVM) dan K-Nearest Neighbour (KNN) pada analisis sentimen di Twitter mengenai Undang – Undang TPKS.</a:t>
              </a:r>
            </a:p>
          </p:txBody>
        </p:sp>
      </p:grpSp>
      <p:grpSp>
        <p:nvGrpSpPr>
          <p:cNvPr name="Group 19" id="19"/>
          <p:cNvGrpSpPr/>
          <p:nvPr/>
        </p:nvGrpSpPr>
        <p:grpSpPr>
          <a:xfrm rot="0">
            <a:off x="8647235" y="6058680"/>
            <a:ext cx="4375918" cy="2967532"/>
            <a:chOff x="0" y="0"/>
            <a:chExt cx="5834557" cy="3956710"/>
          </a:xfrm>
        </p:grpSpPr>
        <p:grpSp>
          <p:nvGrpSpPr>
            <p:cNvPr name="Group 20" id="20"/>
            <p:cNvGrpSpPr/>
            <p:nvPr/>
          </p:nvGrpSpPr>
          <p:grpSpPr>
            <a:xfrm rot="0">
              <a:off x="0" y="0"/>
              <a:ext cx="5834557" cy="3956710"/>
              <a:chOff x="0" y="0"/>
              <a:chExt cx="2372149" cy="1608675"/>
            </a:xfrm>
          </p:grpSpPr>
          <p:sp>
            <p:nvSpPr>
              <p:cNvPr name="Freeform 21" id="21"/>
              <p:cNvSpPr/>
              <p:nvPr/>
            </p:nvSpPr>
            <p:spPr>
              <a:xfrm>
                <a:off x="31750" y="31750"/>
                <a:ext cx="2308649" cy="1545175"/>
              </a:xfrm>
              <a:custGeom>
                <a:avLst/>
                <a:gdLst/>
                <a:ahLst/>
                <a:cxnLst/>
                <a:rect r="r" b="b" t="t" l="l"/>
                <a:pathLst>
                  <a:path h="1545175" w="2308649">
                    <a:moveTo>
                      <a:pt x="2215939" y="1545175"/>
                    </a:moveTo>
                    <a:lnTo>
                      <a:pt x="92710" y="1545175"/>
                    </a:lnTo>
                    <a:cubicBezTo>
                      <a:pt x="41910" y="1545175"/>
                      <a:pt x="0" y="1503265"/>
                      <a:pt x="0" y="1452465"/>
                    </a:cubicBezTo>
                    <a:lnTo>
                      <a:pt x="0" y="92710"/>
                    </a:lnTo>
                    <a:cubicBezTo>
                      <a:pt x="0" y="41910"/>
                      <a:pt x="41910" y="0"/>
                      <a:pt x="92710" y="0"/>
                    </a:cubicBezTo>
                    <a:lnTo>
                      <a:pt x="2214669" y="0"/>
                    </a:lnTo>
                    <a:cubicBezTo>
                      <a:pt x="2265469" y="0"/>
                      <a:pt x="2307379" y="41910"/>
                      <a:pt x="2307379" y="92710"/>
                    </a:cubicBezTo>
                    <a:lnTo>
                      <a:pt x="2307379" y="1451195"/>
                    </a:lnTo>
                    <a:cubicBezTo>
                      <a:pt x="2308649" y="1503265"/>
                      <a:pt x="2266739" y="1545175"/>
                      <a:pt x="2215939" y="1545175"/>
                    </a:cubicBezTo>
                    <a:close/>
                  </a:path>
                </a:pathLst>
              </a:custGeom>
              <a:solidFill>
                <a:srgbClr val="31356E"/>
              </a:solidFill>
            </p:spPr>
          </p:sp>
          <p:sp>
            <p:nvSpPr>
              <p:cNvPr name="Freeform 22" id="22"/>
              <p:cNvSpPr/>
              <p:nvPr/>
            </p:nvSpPr>
            <p:spPr>
              <a:xfrm>
                <a:off x="0" y="0"/>
                <a:ext cx="2372149" cy="1608675"/>
              </a:xfrm>
              <a:custGeom>
                <a:avLst/>
                <a:gdLst/>
                <a:ahLst/>
                <a:cxnLst/>
                <a:rect r="r" b="b" t="t" l="l"/>
                <a:pathLst>
                  <a:path h="1608675" w="2372149">
                    <a:moveTo>
                      <a:pt x="2247689" y="59690"/>
                    </a:moveTo>
                    <a:cubicBezTo>
                      <a:pt x="2283249" y="59690"/>
                      <a:pt x="2312459" y="88900"/>
                      <a:pt x="2312459" y="124460"/>
                    </a:cubicBezTo>
                    <a:lnTo>
                      <a:pt x="2312459" y="1484215"/>
                    </a:lnTo>
                    <a:cubicBezTo>
                      <a:pt x="2312459" y="1519775"/>
                      <a:pt x="2283249" y="1548985"/>
                      <a:pt x="2247689" y="1548985"/>
                    </a:cubicBezTo>
                    <a:lnTo>
                      <a:pt x="124460" y="1548985"/>
                    </a:lnTo>
                    <a:cubicBezTo>
                      <a:pt x="88900" y="1548985"/>
                      <a:pt x="59690" y="1519775"/>
                      <a:pt x="59690" y="1484215"/>
                    </a:cubicBezTo>
                    <a:lnTo>
                      <a:pt x="59690" y="124460"/>
                    </a:lnTo>
                    <a:cubicBezTo>
                      <a:pt x="59690" y="88900"/>
                      <a:pt x="88900" y="59690"/>
                      <a:pt x="124460" y="59690"/>
                    </a:cubicBezTo>
                    <a:lnTo>
                      <a:pt x="2247689" y="59690"/>
                    </a:lnTo>
                    <a:moveTo>
                      <a:pt x="2247689" y="0"/>
                    </a:moveTo>
                    <a:lnTo>
                      <a:pt x="124460" y="0"/>
                    </a:lnTo>
                    <a:cubicBezTo>
                      <a:pt x="55880" y="0"/>
                      <a:pt x="0" y="55880"/>
                      <a:pt x="0" y="124460"/>
                    </a:cubicBezTo>
                    <a:lnTo>
                      <a:pt x="0" y="1484215"/>
                    </a:lnTo>
                    <a:cubicBezTo>
                      <a:pt x="0" y="1552795"/>
                      <a:pt x="55880" y="1608675"/>
                      <a:pt x="124460" y="1608675"/>
                    </a:cubicBezTo>
                    <a:lnTo>
                      <a:pt x="2247689" y="1608675"/>
                    </a:lnTo>
                    <a:cubicBezTo>
                      <a:pt x="2316269" y="1608675"/>
                      <a:pt x="2372149" y="1552795"/>
                      <a:pt x="2372149" y="1484215"/>
                    </a:cubicBezTo>
                    <a:lnTo>
                      <a:pt x="2372149" y="124460"/>
                    </a:lnTo>
                    <a:cubicBezTo>
                      <a:pt x="2372149" y="55880"/>
                      <a:pt x="2316269" y="0"/>
                      <a:pt x="2247689" y="0"/>
                    </a:cubicBezTo>
                    <a:close/>
                  </a:path>
                </a:pathLst>
              </a:custGeom>
              <a:solidFill>
                <a:srgbClr val="2B4B82"/>
              </a:solidFill>
            </p:spPr>
          </p:sp>
        </p:grpSp>
        <p:sp>
          <p:nvSpPr>
            <p:cNvPr name="TextBox 23" id="23"/>
            <p:cNvSpPr txBox="true"/>
            <p:nvPr/>
          </p:nvSpPr>
          <p:spPr>
            <a:xfrm rot="0">
              <a:off x="295332" y="403961"/>
              <a:ext cx="5243893" cy="3091639"/>
            </a:xfrm>
            <a:prstGeom prst="rect">
              <a:avLst/>
            </a:prstGeom>
          </p:spPr>
          <p:txBody>
            <a:bodyPr anchor="t" rtlCol="false" tIns="0" lIns="0" bIns="0" rIns="0">
              <a:spAutoFit/>
            </a:bodyPr>
            <a:lstStyle/>
            <a:p>
              <a:pPr algn="ctr">
                <a:lnSpc>
                  <a:spcPts val="3155"/>
                </a:lnSpc>
              </a:pPr>
              <a:r>
                <a:rPr lang="en-US" sz="2253">
                  <a:solidFill>
                    <a:srgbClr val="94DDDE"/>
                  </a:solidFill>
                  <a:latin typeface="Josefin Sans Regular"/>
                </a:rPr>
                <a:t>Bagaimana cara implementasi sentimen analisis secara hybrid menggunakan lexicon based dan SVM serta KNN.</a:t>
              </a:r>
            </a:p>
            <a:p>
              <a:pPr algn="ctr">
                <a:lnSpc>
                  <a:spcPts val="2620"/>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77744" y="1028700"/>
            <a:ext cx="2281556" cy="1829393"/>
          </a:xfrm>
          <a:prstGeom prst="rect">
            <a:avLst/>
          </a:prstGeom>
        </p:spPr>
      </p:pic>
      <p:sp>
        <p:nvSpPr>
          <p:cNvPr name="TextBox 3" id="3"/>
          <p:cNvSpPr txBox="true"/>
          <p:nvPr/>
        </p:nvSpPr>
        <p:spPr>
          <a:xfrm rot="0">
            <a:off x="1028700" y="1019175"/>
            <a:ext cx="9768230" cy="771525"/>
          </a:xfrm>
          <a:prstGeom prst="rect">
            <a:avLst/>
          </a:prstGeom>
        </p:spPr>
        <p:txBody>
          <a:bodyPr anchor="t" rtlCol="false" tIns="0" lIns="0" bIns="0" rIns="0">
            <a:spAutoFit/>
          </a:bodyPr>
          <a:lstStyle/>
          <a:p>
            <a:pPr>
              <a:lnSpc>
                <a:spcPts val="6000"/>
              </a:lnSpc>
            </a:pPr>
            <a:r>
              <a:rPr lang="en-US" sz="5000">
                <a:solidFill>
                  <a:srgbClr val="31356E"/>
                </a:solidFill>
                <a:latin typeface="Josefin Sans Bold"/>
              </a:rPr>
              <a:t>Batasan Masalah</a:t>
            </a:r>
          </a:p>
        </p:txBody>
      </p:sp>
      <p:grpSp>
        <p:nvGrpSpPr>
          <p:cNvPr name="Group 4" id="4"/>
          <p:cNvGrpSpPr/>
          <p:nvPr/>
        </p:nvGrpSpPr>
        <p:grpSpPr>
          <a:xfrm rot="0">
            <a:off x="1028700" y="1943397"/>
            <a:ext cx="4163574" cy="3002861"/>
            <a:chOff x="0" y="0"/>
            <a:chExt cx="5551432" cy="4003815"/>
          </a:xfrm>
        </p:grpSpPr>
        <p:grpSp>
          <p:nvGrpSpPr>
            <p:cNvPr name="Group 5" id="5"/>
            <p:cNvGrpSpPr/>
            <p:nvPr/>
          </p:nvGrpSpPr>
          <p:grpSpPr>
            <a:xfrm rot="0">
              <a:off x="0" y="0"/>
              <a:ext cx="5551432" cy="4003815"/>
              <a:chOff x="0" y="0"/>
              <a:chExt cx="1729201" cy="1247138"/>
            </a:xfrm>
          </p:grpSpPr>
          <p:sp>
            <p:nvSpPr>
              <p:cNvPr name="Freeform 6" id="6"/>
              <p:cNvSpPr/>
              <p:nvPr/>
            </p:nvSpPr>
            <p:spPr>
              <a:xfrm>
                <a:off x="31750" y="31750"/>
                <a:ext cx="1665700" cy="1183638"/>
              </a:xfrm>
              <a:custGeom>
                <a:avLst/>
                <a:gdLst/>
                <a:ahLst/>
                <a:cxnLst/>
                <a:rect r="r" b="b" t="t" l="l"/>
                <a:pathLst>
                  <a:path h="1183638" w="1665700">
                    <a:moveTo>
                      <a:pt x="1572991" y="1183638"/>
                    </a:moveTo>
                    <a:lnTo>
                      <a:pt x="92710" y="1183638"/>
                    </a:lnTo>
                    <a:cubicBezTo>
                      <a:pt x="41910" y="1183638"/>
                      <a:pt x="0" y="1141728"/>
                      <a:pt x="0" y="1090928"/>
                    </a:cubicBezTo>
                    <a:lnTo>
                      <a:pt x="0" y="92710"/>
                    </a:lnTo>
                    <a:cubicBezTo>
                      <a:pt x="0" y="41910"/>
                      <a:pt x="41910" y="0"/>
                      <a:pt x="92710" y="0"/>
                    </a:cubicBezTo>
                    <a:lnTo>
                      <a:pt x="1571721" y="0"/>
                    </a:lnTo>
                    <a:cubicBezTo>
                      <a:pt x="1622521" y="0"/>
                      <a:pt x="1664431" y="41910"/>
                      <a:pt x="1664431" y="92710"/>
                    </a:cubicBezTo>
                    <a:lnTo>
                      <a:pt x="1664431" y="1089658"/>
                    </a:lnTo>
                    <a:cubicBezTo>
                      <a:pt x="1665700" y="1141728"/>
                      <a:pt x="1623791" y="1183638"/>
                      <a:pt x="1572991" y="1183638"/>
                    </a:cubicBezTo>
                    <a:close/>
                  </a:path>
                </a:pathLst>
              </a:custGeom>
              <a:solidFill>
                <a:srgbClr val="31356E"/>
              </a:solidFill>
            </p:spPr>
          </p:sp>
          <p:sp>
            <p:nvSpPr>
              <p:cNvPr name="Freeform 7" id="7"/>
              <p:cNvSpPr/>
              <p:nvPr/>
            </p:nvSpPr>
            <p:spPr>
              <a:xfrm>
                <a:off x="0" y="0"/>
                <a:ext cx="1729201" cy="1247138"/>
              </a:xfrm>
              <a:custGeom>
                <a:avLst/>
                <a:gdLst/>
                <a:ahLst/>
                <a:cxnLst/>
                <a:rect r="r" b="b" t="t" l="l"/>
                <a:pathLst>
                  <a:path h="1247138" w="1729201">
                    <a:moveTo>
                      <a:pt x="1604741" y="59690"/>
                    </a:moveTo>
                    <a:cubicBezTo>
                      <a:pt x="1640300" y="59690"/>
                      <a:pt x="1669510" y="88900"/>
                      <a:pt x="1669510" y="124460"/>
                    </a:cubicBezTo>
                    <a:lnTo>
                      <a:pt x="1669510" y="1122678"/>
                    </a:lnTo>
                    <a:cubicBezTo>
                      <a:pt x="1669510" y="1158238"/>
                      <a:pt x="1640300" y="1187448"/>
                      <a:pt x="1604741" y="1187448"/>
                    </a:cubicBezTo>
                    <a:lnTo>
                      <a:pt x="124460" y="1187448"/>
                    </a:lnTo>
                    <a:cubicBezTo>
                      <a:pt x="88900" y="1187448"/>
                      <a:pt x="59690" y="1158238"/>
                      <a:pt x="59690" y="1122678"/>
                    </a:cubicBezTo>
                    <a:lnTo>
                      <a:pt x="59690" y="124460"/>
                    </a:lnTo>
                    <a:cubicBezTo>
                      <a:pt x="59690" y="88900"/>
                      <a:pt x="88900" y="59690"/>
                      <a:pt x="124460" y="59690"/>
                    </a:cubicBezTo>
                    <a:lnTo>
                      <a:pt x="1604741" y="59690"/>
                    </a:lnTo>
                    <a:moveTo>
                      <a:pt x="1604741" y="0"/>
                    </a:moveTo>
                    <a:lnTo>
                      <a:pt x="124460" y="0"/>
                    </a:lnTo>
                    <a:cubicBezTo>
                      <a:pt x="55880" y="0"/>
                      <a:pt x="0" y="55880"/>
                      <a:pt x="0" y="124460"/>
                    </a:cubicBezTo>
                    <a:lnTo>
                      <a:pt x="0" y="1122678"/>
                    </a:lnTo>
                    <a:cubicBezTo>
                      <a:pt x="0" y="1191258"/>
                      <a:pt x="55880" y="1247138"/>
                      <a:pt x="124460" y="1247138"/>
                    </a:cubicBezTo>
                    <a:lnTo>
                      <a:pt x="1604741" y="1247138"/>
                    </a:lnTo>
                    <a:cubicBezTo>
                      <a:pt x="1673321" y="1247138"/>
                      <a:pt x="1729201" y="1191258"/>
                      <a:pt x="1729201" y="1122678"/>
                    </a:cubicBezTo>
                    <a:lnTo>
                      <a:pt x="1729201" y="124460"/>
                    </a:lnTo>
                    <a:cubicBezTo>
                      <a:pt x="1729201" y="55880"/>
                      <a:pt x="1673321" y="0"/>
                      <a:pt x="1604741" y="0"/>
                    </a:cubicBezTo>
                    <a:close/>
                  </a:path>
                </a:pathLst>
              </a:custGeom>
              <a:solidFill>
                <a:srgbClr val="2B4B82"/>
              </a:solidFill>
            </p:spPr>
          </p:sp>
        </p:grpSp>
        <p:sp>
          <p:nvSpPr>
            <p:cNvPr name="TextBox 8" id="8"/>
            <p:cNvSpPr txBox="true"/>
            <p:nvPr/>
          </p:nvSpPr>
          <p:spPr>
            <a:xfrm rot="0">
              <a:off x="281001" y="537968"/>
              <a:ext cx="4989430" cy="2870729"/>
            </a:xfrm>
            <a:prstGeom prst="rect">
              <a:avLst/>
            </a:prstGeom>
          </p:spPr>
          <p:txBody>
            <a:bodyPr anchor="t" rtlCol="false" tIns="0" lIns="0" bIns="0" rIns="0">
              <a:spAutoFit/>
            </a:bodyPr>
            <a:lstStyle/>
            <a:p>
              <a:pPr algn="ctr">
                <a:lnSpc>
                  <a:spcPts val="3420"/>
                </a:lnSpc>
              </a:pPr>
              <a:r>
                <a:rPr lang="en-US" sz="2443">
                  <a:solidFill>
                    <a:srgbClr val="94DDDE"/>
                  </a:solidFill>
                  <a:latin typeface="Josefin Sans Regular"/>
                </a:rPr>
                <a:t>Data yang digunakan adalah tweet berbahasa Indonesia dengan kata kunci “uu tpks” dari Twitter.</a:t>
              </a:r>
            </a:p>
          </p:txBody>
        </p:sp>
      </p:grpSp>
      <p:grpSp>
        <p:nvGrpSpPr>
          <p:cNvPr name="Group 9" id="9"/>
          <p:cNvGrpSpPr/>
          <p:nvPr/>
        </p:nvGrpSpPr>
        <p:grpSpPr>
          <a:xfrm rot="0">
            <a:off x="6935760" y="1943397"/>
            <a:ext cx="4025820" cy="3002861"/>
            <a:chOff x="0" y="0"/>
            <a:chExt cx="5367760" cy="4003815"/>
          </a:xfrm>
        </p:grpSpPr>
        <p:grpSp>
          <p:nvGrpSpPr>
            <p:cNvPr name="Group 10" id="10"/>
            <p:cNvGrpSpPr/>
            <p:nvPr/>
          </p:nvGrpSpPr>
          <p:grpSpPr>
            <a:xfrm rot="0">
              <a:off x="0" y="0"/>
              <a:ext cx="5367760" cy="4003815"/>
              <a:chOff x="0" y="0"/>
              <a:chExt cx="1913890" cy="1427572"/>
            </a:xfrm>
          </p:grpSpPr>
          <p:sp>
            <p:nvSpPr>
              <p:cNvPr name="Freeform 11" id="11"/>
              <p:cNvSpPr/>
              <p:nvPr/>
            </p:nvSpPr>
            <p:spPr>
              <a:xfrm>
                <a:off x="31750" y="31750"/>
                <a:ext cx="1850390" cy="1364072"/>
              </a:xfrm>
              <a:custGeom>
                <a:avLst/>
                <a:gdLst/>
                <a:ahLst/>
                <a:cxnLst/>
                <a:rect r="r" b="b" t="t" l="l"/>
                <a:pathLst>
                  <a:path h="1364072" w="1850390">
                    <a:moveTo>
                      <a:pt x="1757680" y="1364072"/>
                    </a:moveTo>
                    <a:lnTo>
                      <a:pt x="92710" y="1364072"/>
                    </a:lnTo>
                    <a:cubicBezTo>
                      <a:pt x="41910" y="1364072"/>
                      <a:pt x="0" y="1322162"/>
                      <a:pt x="0" y="1271362"/>
                    </a:cubicBezTo>
                    <a:lnTo>
                      <a:pt x="0" y="92710"/>
                    </a:lnTo>
                    <a:cubicBezTo>
                      <a:pt x="0" y="41910"/>
                      <a:pt x="41910" y="0"/>
                      <a:pt x="92710" y="0"/>
                    </a:cubicBezTo>
                    <a:lnTo>
                      <a:pt x="1756410" y="0"/>
                    </a:lnTo>
                    <a:cubicBezTo>
                      <a:pt x="1807210" y="0"/>
                      <a:pt x="1849120" y="41910"/>
                      <a:pt x="1849120" y="92710"/>
                    </a:cubicBezTo>
                    <a:lnTo>
                      <a:pt x="1849120" y="1270092"/>
                    </a:lnTo>
                    <a:cubicBezTo>
                      <a:pt x="1850390" y="1322162"/>
                      <a:pt x="1808480" y="1364072"/>
                      <a:pt x="1757680" y="1364072"/>
                    </a:cubicBezTo>
                    <a:close/>
                  </a:path>
                </a:pathLst>
              </a:custGeom>
              <a:solidFill>
                <a:srgbClr val="31356E"/>
              </a:solidFill>
            </p:spPr>
          </p:sp>
          <p:sp>
            <p:nvSpPr>
              <p:cNvPr name="Freeform 12" id="12"/>
              <p:cNvSpPr/>
              <p:nvPr/>
            </p:nvSpPr>
            <p:spPr>
              <a:xfrm>
                <a:off x="0" y="0"/>
                <a:ext cx="1913890" cy="1427572"/>
              </a:xfrm>
              <a:custGeom>
                <a:avLst/>
                <a:gdLst/>
                <a:ahLst/>
                <a:cxnLst/>
                <a:rect r="r" b="b" t="t" l="l"/>
                <a:pathLst>
                  <a:path h="1427572" w="1913890">
                    <a:moveTo>
                      <a:pt x="1789430" y="59690"/>
                    </a:moveTo>
                    <a:cubicBezTo>
                      <a:pt x="1824990" y="59690"/>
                      <a:pt x="1854200" y="88900"/>
                      <a:pt x="1854200" y="124460"/>
                    </a:cubicBezTo>
                    <a:lnTo>
                      <a:pt x="1854200" y="1303112"/>
                    </a:lnTo>
                    <a:cubicBezTo>
                      <a:pt x="1854200" y="1338672"/>
                      <a:pt x="1824990" y="1367882"/>
                      <a:pt x="1789430" y="1367882"/>
                    </a:cubicBezTo>
                    <a:lnTo>
                      <a:pt x="124460" y="1367882"/>
                    </a:lnTo>
                    <a:cubicBezTo>
                      <a:pt x="88900" y="1367882"/>
                      <a:pt x="59690" y="1338672"/>
                      <a:pt x="59690" y="130311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303112"/>
                    </a:lnTo>
                    <a:cubicBezTo>
                      <a:pt x="0" y="1371692"/>
                      <a:pt x="55880" y="1427572"/>
                      <a:pt x="124460" y="1427572"/>
                    </a:cubicBezTo>
                    <a:lnTo>
                      <a:pt x="1789430" y="1427572"/>
                    </a:lnTo>
                    <a:cubicBezTo>
                      <a:pt x="1858010" y="1427572"/>
                      <a:pt x="1913890" y="1371692"/>
                      <a:pt x="1913890" y="1303112"/>
                    </a:cubicBezTo>
                    <a:lnTo>
                      <a:pt x="1913890" y="124460"/>
                    </a:lnTo>
                    <a:cubicBezTo>
                      <a:pt x="1913890" y="55880"/>
                      <a:pt x="1858010" y="0"/>
                      <a:pt x="1789430" y="0"/>
                    </a:cubicBezTo>
                    <a:close/>
                  </a:path>
                </a:pathLst>
              </a:custGeom>
              <a:solidFill>
                <a:srgbClr val="2B4B82"/>
              </a:solidFill>
            </p:spPr>
          </p:sp>
        </p:grpSp>
        <p:sp>
          <p:nvSpPr>
            <p:cNvPr name="TextBox 13" id="13"/>
            <p:cNvSpPr txBox="true"/>
            <p:nvPr/>
          </p:nvSpPr>
          <p:spPr>
            <a:xfrm rot="0">
              <a:off x="271704" y="734825"/>
              <a:ext cx="4824352" cy="2496064"/>
            </a:xfrm>
            <a:prstGeom prst="rect">
              <a:avLst/>
            </a:prstGeom>
          </p:spPr>
          <p:txBody>
            <a:bodyPr anchor="t" rtlCol="false" tIns="0" lIns="0" bIns="0" rIns="0">
              <a:spAutoFit/>
            </a:bodyPr>
            <a:lstStyle/>
            <a:p>
              <a:pPr algn="ctr">
                <a:lnSpc>
                  <a:spcPts val="2988"/>
                </a:lnSpc>
              </a:pPr>
              <a:r>
                <a:rPr lang="en-US" sz="2134">
                  <a:solidFill>
                    <a:srgbClr val="94DDDE"/>
                  </a:solidFill>
                  <a:latin typeface="Josefin Sans Regular"/>
                </a:rPr>
                <a:t>Metode yang digunakan untuk klasifikasi adalah Support Vector Machine (SVM) dan K-Nearest Neighbour (KNN).</a:t>
              </a:r>
            </a:p>
          </p:txBody>
        </p:sp>
      </p:grpSp>
      <p:grpSp>
        <p:nvGrpSpPr>
          <p:cNvPr name="Group 14" id="14"/>
          <p:cNvGrpSpPr/>
          <p:nvPr/>
        </p:nvGrpSpPr>
        <p:grpSpPr>
          <a:xfrm rot="0">
            <a:off x="1028700" y="5871058"/>
            <a:ext cx="4163574" cy="3002861"/>
            <a:chOff x="0" y="0"/>
            <a:chExt cx="5551432" cy="4003815"/>
          </a:xfrm>
        </p:grpSpPr>
        <p:grpSp>
          <p:nvGrpSpPr>
            <p:cNvPr name="Group 15" id="15"/>
            <p:cNvGrpSpPr/>
            <p:nvPr/>
          </p:nvGrpSpPr>
          <p:grpSpPr>
            <a:xfrm rot="0">
              <a:off x="0" y="0"/>
              <a:ext cx="5551432" cy="4003815"/>
              <a:chOff x="0" y="0"/>
              <a:chExt cx="1729201" cy="1247138"/>
            </a:xfrm>
          </p:grpSpPr>
          <p:sp>
            <p:nvSpPr>
              <p:cNvPr name="Freeform 16" id="16"/>
              <p:cNvSpPr/>
              <p:nvPr/>
            </p:nvSpPr>
            <p:spPr>
              <a:xfrm>
                <a:off x="31750" y="31750"/>
                <a:ext cx="1665700" cy="1183638"/>
              </a:xfrm>
              <a:custGeom>
                <a:avLst/>
                <a:gdLst/>
                <a:ahLst/>
                <a:cxnLst/>
                <a:rect r="r" b="b" t="t" l="l"/>
                <a:pathLst>
                  <a:path h="1183638" w="1665700">
                    <a:moveTo>
                      <a:pt x="1572991" y="1183638"/>
                    </a:moveTo>
                    <a:lnTo>
                      <a:pt x="92710" y="1183638"/>
                    </a:lnTo>
                    <a:cubicBezTo>
                      <a:pt x="41910" y="1183638"/>
                      <a:pt x="0" y="1141728"/>
                      <a:pt x="0" y="1090928"/>
                    </a:cubicBezTo>
                    <a:lnTo>
                      <a:pt x="0" y="92710"/>
                    </a:lnTo>
                    <a:cubicBezTo>
                      <a:pt x="0" y="41910"/>
                      <a:pt x="41910" y="0"/>
                      <a:pt x="92710" y="0"/>
                    </a:cubicBezTo>
                    <a:lnTo>
                      <a:pt x="1571721" y="0"/>
                    </a:lnTo>
                    <a:cubicBezTo>
                      <a:pt x="1622521" y="0"/>
                      <a:pt x="1664431" y="41910"/>
                      <a:pt x="1664431" y="92710"/>
                    </a:cubicBezTo>
                    <a:lnTo>
                      <a:pt x="1664431" y="1089658"/>
                    </a:lnTo>
                    <a:cubicBezTo>
                      <a:pt x="1665700" y="1141728"/>
                      <a:pt x="1623791" y="1183638"/>
                      <a:pt x="1572991" y="1183638"/>
                    </a:cubicBezTo>
                    <a:close/>
                  </a:path>
                </a:pathLst>
              </a:custGeom>
              <a:solidFill>
                <a:srgbClr val="31356E"/>
              </a:solidFill>
            </p:spPr>
          </p:sp>
          <p:sp>
            <p:nvSpPr>
              <p:cNvPr name="Freeform 17" id="17"/>
              <p:cNvSpPr/>
              <p:nvPr/>
            </p:nvSpPr>
            <p:spPr>
              <a:xfrm>
                <a:off x="0" y="0"/>
                <a:ext cx="1729201" cy="1247138"/>
              </a:xfrm>
              <a:custGeom>
                <a:avLst/>
                <a:gdLst/>
                <a:ahLst/>
                <a:cxnLst/>
                <a:rect r="r" b="b" t="t" l="l"/>
                <a:pathLst>
                  <a:path h="1247138" w="1729201">
                    <a:moveTo>
                      <a:pt x="1604741" y="59690"/>
                    </a:moveTo>
                    <a:cubicBezTo>
                      <a:pt x="1640300" y="59690"/>
                      <a:pt x="1669510" y="88900"/>
                      <a:pt x="1669510" y="124460"/>
                    </a:cubicBezTo>
                    <a:lnTo>
                      <a:pt x="1669510" y="1122678"/>
                    </a:lnTo>
                    <a:cubicBezTo>
                      <a:pt x="1669510" y="1158238"/>
                      <a:pt x="1640300" y="1187448"/>
                      <a:pt x="1604741" y="1187448"/>
                    </a:cubicBezTo>
                    <a:lnTo>
                      <a:pt x="124460" y="1187448"/>
                    </a:lnTo>
                    <a:cubicBezTo>
                      <a:pt x="88900" y="1187448"/>
                      <a:pt x="59690" y="1158238"/>
                      <a:pt x="59690" y="1122678"/>
                    </a:cubicBezTo>
                    <a:lnTo>
                      <a:pt x="59690" y="124460"/>
                    </a:lnTo>
                    <a:cubicBezTo>
                      <a:pt x="59690" y="88900"/>
                      <a:pt x="88900" y="59690"/>
                      <a:pt x="124460" y="59690"/>
                    </a:cubicBezTo>
                    <a:lnTo>
                      <a:pt x="1604741" y="59690"/>
                    </a:lnTo>
                    <a:moveTo>
                      <a:pt x="1604741" y="0"/>
                    </a:moveTo>
                    <a:lnTo>
                      <a:pt x="124460" y="0"/>
                    </a:lnTo>
                    <a:cubicBezTo>
                      <a:pt x="55880" y="0"/>
                      <a:pt x="0" y="55880"/>
                      <a:pt x="0" y="124460"/>
                    </a:cubicBezTo>
                    <a:lnTo>
                      <a:pt x="0" y="1122678"/>
                    </a:lnTo>
                    <a:cubicBezTo>
                      <a:pt x="0" y="1191258"/>
                      <a:pt x="55880" y="1247138"/>
                      <a:pt x="124460" y="1247138"/>
                    </a:cubicBezTo>
                    <a:lnTo>
                      <a:pt x="1604741" y="1247138"/>
                    </a:lnTo>
                    <a:cubicBezTo>
                      <a:pt x="1673321" y="1247138"/>
                      <a:pt x="1729201" y="1191258"/>
                      <a:pt x="1729201" y="1122678"/>
                    </a:cubicBezTo>
                    <a:lnTo>
                      <a:pt x="1729201" y="124460"/>
                    </a:lnTo>
                    <a:cubicBezTo>
                      <a:pt x="1729201" y="55880"/>
                      <a:pt x="1673321" y="0"/>
                      <a:pt x="1604741" y="0"/>
                    </a:cubicBezTo>
                    <a:close/>
                  </a:path>
                </a:pathLst>
              </a:custGeom>
              <a:solidFill>
                <a:srgbClr val="2B4B82"/>
              </a:solidFill>
            </p:spPr>
          </p:sp>
        </p:grpSp>
        <p:sp>
          <p:nvSpPr>
            <p:cNvPr name="TextBox 18" id="18"/>
            <p:cNvSpPr txBox="true"/>
            <p:nvPr/>
          </p:nvSpPr>
          <p:spPr>
            <a:xfrm rot="0">
              <a:off x="281001" y="537968"/>
              <a:ext cx="4989430" cy="2870729"/>
            </a:xfrm>
            <a:prstGeom prst="rect">
              <a:avLst/>
            </a:prstGeom>
          </p:spPr>
          <p:txBody>
            <a:bodyPr anchor="t" rtlCol="false" tIns="0" lIns="0" bIns="0" rIns="0">
              <a:spAutoFit/>
            </a:bodyPr>
            <a:lstStyle/>
            <a:p>
              <a:pPr algn="ctr">
                <a:lnSpc>
                  <a:spcPts val="3420"/>
                </a:lnSpc>
              </a:pPr>
              <a:r>
                <a:rPr lang="en-US" sz="2443">
                  <a:solidFill>
                    <a:srgbClr val="94DDDE"/>
                  </a:solidFill>
                  <a:latin typeface="Josefin Sans Regular"/>
                </a:rPr>
                <a:t>Metode yang digunakan untuk pelabelan data adalah Valence Aware Dictionary and sEntiment Reasoner (VADER).</a:t>
              </a:r>
            </a:p>
          </p:txBody>
        </p:sp>
      </p:grpSp>
      <p:grpSp>
        <p:nvGrpSpPr>
          <p:cNvPr name="Group 19" id="19"/>
          <p:cNvGrpSpPr/>
          <p:nvPr/>
        </p:nvGrpSpPr>
        <p:grpSpPr>
          <a:xfrm rot="0">
            <a:off x="6904663" y="5871058"/>
            <a:ext cx="4088013" cy="2948365"/>
            <a:chOff x="0" y="0"/>
            <a:chExt cx="5450685" cy="3931154"/>
          </a:xfrm>
        </p:grpSpPr>
        <p:grpSp>
          <p:nvGrpSpPr>
            <p:cNvPr name="Group 20" id="20"/>
            <p:cNvGrpSpPr/>
            <p:nvPr/>
          </p:nvGrpSpPr>
          <p:grpSpPr>
            <a:xfrm rot="0">
              <a:off x="0" y="0"/>
              <a:ext cx="5450685" cy="3931154"/>
              <a:chOff x="0" y="0"/>
              <a:chExt cx="1729201" cy="1247138"/>
            </a:xfrm>
          </p:grpSpPr>
          <p:sp>
            <p:nvSpPr>
              <p:cNvPr name="Freeform 21" id="21"/>
              <p:cNvSpPr/>
              <p:nvPr/>
            </p:nvSpPr>
            <p:spPr>
              <a:xfrm>
                <a:off x="31750" y="31750"/>
                <a:ext cx="1665700" cy="1183638"/>
              </a:xfrm>
              <a:custGeom>
                <a:avLst/>
                <a:gdLst/>
                <a:ahLst/>
                <a:cxnLst/>
                <a:rect r="r" b="b" t="t" l="l"/>
                <a:pathLst>
                  <a:path h="1183638" w="1665700">
                    <a:moveTo>
                      <a:pt x="1572991" y="1183638"/>
                    </a:moveTo>
                    <a:lnTo>
                      <a:pt x="92710" y="1183638"/>
                    </a:lnTo>
                    <a:cubicBezTo>
                      <a:pt x="41910" y="1183638"/>
                      <a:pt x="0" y="1141728"/>
                      <a:pt x="0" y="1090928"/>
                    </a:cubicBezTo>
                    <a:lnTo>
                      <a:pt x="0" y="92710"/>
                    </a:lnTo>
                    <a:cubicBezTo>
                      <a:pt x="0" y="41910"/>
                      <a:pt x="41910" y="0"/>
                      <a:pt x="92710" y="0"/>
                    </a:cubicBezTo>
                    <a:lnTo>
                      <a:pt x="1571721" y="0"/>
                    </a:lnTo>
                    <a:cubicBezTo>
                      <a:pt x="1622521" y="0"/>
                      <a:pt x="1664431" y="41910"/>
                      <a:pt x="1664431" y="92710"/>
                    </a:cubicBezTo>
                    <a:lnTo>
                      <a:pt x="1664431" y="1089658"/>
                    </a:lnTo>
                    <a:cubicBezTo>
                      <a:pt x="1665700" y="1141728"/>
                      <a:pt x="1623791" y="1183638"/>
                      <a:pt x="1572991" y="1183638"/>
                    </a:cubicBezTo>
                    <a:close/>
                  </a:path>
                </a:pathLst>
              </a:custGeom>
              <a:solidFill>
                <a:srgbClr val="31356E"/>
              </a:solidFill>
            </p:spPr>
          </p:sp>
          <p:sp>
            <p:nvSpPr>
              <p:cNvPr name="Freeform 22" id="22"/>
              <p:cNvSpPr/>
              <p:nvPr/>
            </p:nvSpPr>
            <p:spPr>
              <a:xfrm>
                <a:off x="0" y="0"/>
                <a:ext cx="1729201" cy="1247138"/>
              </a:xfrm>
              <a:custGeom>
                <a:avLst/>
                <a:gdLst/>
                <a:ahLst/>
                <a:cxnLst/>
                <a:rect r="r" b="b" t="t" l="l"/>
                <a:pathLst>
                  <a:path h="1247138" w="1729201">
                    <a:moveTo>
                      <a:pt x="1604741" y="59690"/>
                    </a:moveTo>
                    <a:cubicBezTo>
                      <a:pt x="1640300" y="59690"/>
                      <a:pt x="1669510" y="88900"/>
                      <a:pt x="1669510" y="124460"/>
                    </a:cubicBezTo>
                    <a:lnTo>
                      <a:pt x="1669510" y="1122678"/>
                    </a:lnTo>
                    <a:cubicBezTo>
                      <a:pt x="1669510" y="1158238"/>
                      <a:pt x="1640300" y="1187448"/>
                      <a:pt x="1604741" y="1187448"/>
                    </a:cubicBezTo>
                    <a:lnTo>
                      <a:pt x="124460" y="1187448"/>
                    </a:lnTo>
                    <a:cubicBezTo>
                      <a:pt x="88900" y="1187448"/>
                      <a:pt x="59690" y="1158238"/>
                      <a:pt x="59690" y="1122678"/>
                    </a:cubicBezTo>
                    <a:lnTo>
                      <a:pt x="59690" y="124460"/>
                    </a:lnTo>
                    <a:cubicBezTo>
                      <a:pt x="59690" y="88900"/>
                      <a:pt x="88900" y="59690"/>
                      <a:pt x="124460" y="59690"/>
                    </a:cubicBezTo>
                    <a:lnTo>
                      <a:pt x="1604741" y="59690"/>
                    </a:lnTo>
                    <a:moveTo>
                      <a:pt x="1604741" y="0"/>
                    </a:moveTo>
                    <a:lnTo>
                      <a:pt x="124460" y="0"/>
                    </a:lnTo>
                    <a:cubicBezTo>
                      <a:pt x="55880" y="0"/>
                      <a:pt x="0" y="55880"/>
                      <a:pt x="0" y="124460"/>
                    </a:cubicBezTo>
                    <a:lnTo>
                      <a:pt x="0" y="1122678"/>
                    </a:lnTo>
                    <a:cubicBezTo>
                      <a:pt x="0" y="1191258"/>
                      <a:pt x="55880" y="1247138"/>
                      <a:pt x="124460" y="1247138"/>
                    </a:cubicBezTo>
                    <a:lnTo>
                      <a:pt x="1604741" y="1247138"/>
                    </a:lnTo>
                    <a:cubicBezTo>
                      <a:pt x="1673321" y="1247138"/>
                      <a:pt x="1729201" y="1191258"/>
                      <a:pt x="1729201" y="1122678"/>
                    </a:cubicBezTo>
                    <a:lnTo>
                      <a:pt x="1729201" y="124460"/>
                    </a:lnTo>
                    <a:cubicBezTo>
                      <a:pt x="1729201" y="55880"/>
                      <a:pt x="1673321" y="0"/>
                      <a:pt x="1604741" y="0"/>
                    </a:cubicBezTo>
                    <a:close/>
                  </a:path>
                </a:pathLst>
              </a:custGeom>
              <a:solidFill>
                <a:srgbClr val="2B4B82"/>
              </a:solidFill>
            </p:spPr>
          </p:sp>
        </p:grpSp>
        <p:sp>
          <p:nvSpPr>
            <p:cNvPr name="TextBox 23" id="23"/>
            <p:cNvSpPr txBox="true"/>
            <p:nvPr/>
          </p:nvSpPr>
          <p:spPr>
            <a:xfrm rot="0">
              <a:off x="275901" y="517643"/>
              <a:ext cx="4898882" cy="2829193"/>
            </a:xfrm>
            <a:prstGeom prst="rect">
              <a:avLst/>
            </a:prstGeom>
          </p:spPr>
          <p:txBody>
            <a:bodyPr anchor="t" rtlCol="false" tIns="0" lIns="0" bIns="0" rIns="0">
              <a:spAutoFit/>
            </a:bodyPr>
            <a:lstStyle/>
            <a:p>
              <a:pPr algn="ctr">
                <a:lnSpc>
                  <a:spcPts val="3358"/>
                </a:lnSpc>
              </a:pPr>
              <a:r>
                <a:rPr lang="en-US" sz="2399">
                  <a:solidFill>
                    <a:srgbClr val="94DDDE"/>
                  </a:solidFill>
                  <a:latin typeface="Josefin Sans Regular"/>
                </a:rPr>
                <a:t>Data yang digunakan adalah tweet berbahasa Indonesia dengan kata kunci “uu tpks” dari Twitter.</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370694" y="2651273"/>
            <a:ext cx="7537035" cy="771525"/>
          </a:xfrm>
          <a:prstGeom prst="rect">
            <a:avLst/>
          </a:prstGeom>
        </p:spPr>
        <p:txBody>
          <a:bodyPr anchor="t" rtlCol="false" tIns="0" lIns="0" bIns="0" rIns="0">
            <a:spAutoFit/>
          </a:bodyPr>
          <a:lstStyle/>
          <a:p>
            <a:pPr>
              <a:lnSpc>
                <a:spcPts val="6000"/>
              </a:lnSpc>
            </a:pPr>
            <a:r>
              <a:rPr lang="en-US" sz="5000">
                <a:solidFill>
                  <a:srgbClr val="2B4B82"/>
                </a:solidFill>
                <a:latin typeface="Josefin Sans Bold Bold"/>
              </a:rPr>
              <a:t>Tujuan Penelitian</a:t>
            </a:r>
          </a:p>
        </p:txBody>
      </p:sp>
      <p:sp>
        <p:nvSpPr>
          <p:cNvPr name="TextBox 3" id="3"/>
          <p:cNvSpPr txBox="true"/>
          <p:nvPr/>
        </p:nvSpPr>
        <p:spPr>
          <a:xfrm rot="0">
            <a:off x="1370694" y="3960063"/>
            <a:ext cx="9942691" cy="3124200"/>
          </a:xfrm>
          <a:prstGeom prst="rect">
            <a:avLst/>
          </a:prstGeom>
        </p:spPr>
        <p:txBody>
          <a:bodyPr anchor="t" rtlCol="false" tIns="0" lIns="0" bIns="0" rIns="0">
            <a:spAutoFit/>
          </a:bodyPr>
          <a:lstStyle/>
          <a:p>
            <a:pPr>
              <a:lnSpc>
                <a:spcPts val="4199"/>
              </a:lnSpc>
            </a:pPr>
            <a:r>
              <a:rPr lang="en-US" sz="2999">
                <a:solidFill>
                  <a:srgbClr val="2B4B82"/>
                </a:solidFill>
                <a:latin typeface="Josefin Sans Regular"/>
              </a:rPr>
              <a:t>Tujuan dari tugas akhir ini yaitu untuk mengklasifikasi tweet berdasarkan positif dan negatifnya untuk mengetahui keakuratan dari kedua metode ini yaitu Support Vector Machine (SVM) dan K-Nearest Neighbour (KNN) dalam menganalisis sentimen (emosi) pengguna Twitter mengenai Undang – Undang TPKS.</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963412"/>
            <a:ext cx="4597438" cy="2842053"/>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0551837" y="390596"/>
            <a:ext cx="2076668" cy="1276207"/>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138681" y="-2447996"/>
            <a:ext cx="3837986" cy="4114800"/>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4994246" y="-3759204"/>
            <a:ext cx="5357753" cy="5591583"/>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6135350" cy="771525"/>
          </a:xfrm>
          <a:prstGeom prst="rect">
            <a:avLst/>
          </a:prstGeom>
        </p:spPr>
        <p:txBody>
          <a:bodyPr anchor="t" rtlCol="false" tIns="0" lIns="0" bIns="0" rIns="0">
            <a:spAutoFit/>
          </a:bodyPr>
          <a:lstStyle/>
          <a:p>
            <a:pPr algn="ctr">
              <a:lnSpc>
                <a:spcPts val="6000"/>
              </a:lnSpc>
            </a:pPr>
            <a:r>
              <a:rPr lang="en-US" sz="5000">
                <a:solidFill>
                  <a:srgbClr val="2B4B82"/>
                </a:solidFill>
                <a:latin typeface="Josefin Sans Bold Bold"/>
              </a:rPr>
              <a:t>Manfaat Penelitian</a:t>
            </a:r>
          </a:p>
        </p:txBody>
      </p:sp>
      <p:grpSp>
        <p:nvGrpSpPr>
          <p:cNvPr name="Group 3" id="3"/>
          <p:cNvGrpSpPr/>
          <p:nvPr/>
        </p:nvGrpSpPr>
        <p:grpSpPr>
          <a:xfrm rot="0">
            <a:off x="1028700" y="1790700"/>
            <a:ext cx="5561691" cy="2775700"/>
            <a:chOff x="0" y="0"/>
            <a:chExt cx="7415587" cy="3700933"/>
          </a:xfrm>
        </p:grpSpPr>
        <p:grpSp>
          <p:nvGrpSpPr>
            <p:cNvPr name="Group 4" id="4"/>
            <p:cNvGrpSpPr/>
            <p:nvPr/>
          </p:nvGrpSpPr>
          <p:grpSpPr>
            <a:xfrm rot="0">
              <a:off x="0" y="0"/>
              <a:ext cx="7415587" cy="3700933"/>
              <a:chOff x="0" y="0"/>
              <a:chExt cx="3613888" cy="1803601"/>
            </a:xfrm>
          </p:grpSpPr>
          <p:sp>
            <p:nvSpPr>
              <p:cNvPr name="Freeform 5" id="5"/>
              <p:cNvSpPr/>
              <p:nvPr/>
            </p:nvSpPr>
            <p:spPr>
              <a:xfrm>
                <a:off x="31750" y="31750"/>
                <a:ext cx="3550388" cy="1740101"/>
              </a:xfrm>
              <a:custGeom>
                <a:avLst/>
                <a:gdLst/>
                <a:ahLst/>
                <a:cxnLst/>
                <a:rect r="r" b="b" t="t" l="l"/>
                <a:pathLst>
                  <a:path h="1740101" w="3550388">
                    <a:moveTo>
                      <a:pt x="3457678" y="1740101"/>
                    </a:moveTo>
                    <a:lnTo>
                      <a:pt x="92710" y="1740101"/>
                    </a:lnTo>
                    <a:cubicBezTo>
                      <a:pt x="41910" y="1740101"/>
                      <a:pt x="0" y="1698191"/>
                      <a:pt x="0" y="1647391"/>
                    </a:cubicBezTo>
                    <a:lnTo>
                      <a:pt x="0" y="92710"/>
                    </a:lnTo>
                    <a:cubicBezTo>
                      <a:pt x="0" y="41910"/>
                      <a:pt x="41910" y="0"/>
                      <a:pt x="92710" y="0"/>
                    </a:cubicBezTo>
                    <a:lnTo>
                      <a:pt x="3456408" y="0"/>
                    </a:lnTo>
                    <a:cubicBezTo>
                      <a:pt x="3507208" y="0"/>
                      <a:pt x="3549118" y="41910"/>
                      <a:pt x="3549118" y="92710"/>
                    </a:cubicBezTo>
                    <a:lnTo>
                      <a:pt x="3549118" y="1646120"/>
                    </a:lnTo>
                    <a:cubicBezTo>
                      <a:pt x="3550388" y="1698191"/>
                      <a:pt x="3508478" y="1740101"/>
                      <a:pt x="3457678" y="1740101"/>
                    </a:cubicBezTo>
                    <a:close/>
                  </a:path>
                </a:pathLst>
              </a:custGeom>
              <a:solidFill>
                <a:srgbClr val="31356E"/>
              </a:solidFill>
            </p:spPr>
          </p:sp>
          <p:sp>
            <p:nvSpPr>
              <p:cNvPr name="Freeform 6" id="6"/>
              <p:cNvSpPr/>
              <p:nvPr/>
            </p:nvSpPr>
            <p:spPr>
              <a:xfrm>
                <a:off x="0" y="0"/>
                <a:ext cx="3613888" cy="1803601"/>
              </a:xfrm>
              <a:custGeom>
                <a:avLst/>
                <a:gdLst/>
                <a:ahLst/>
                <a:cxnLst/>
                <a:rect r="r" b="b" t="t" l="l"/>
                <a:pathLst>
                  <a:path h="1803601" w="3613888">
                    <a:moveTo>
                      <a:pt x="3489428" y="59690"/>
                    </a:moveTo>
                    <a:cubicBezTo>
                      <a:pt x="3524988" y="59690"/>
                      <a:pt x="3554198" y="88900"/>
                      <a:pt x="3554198" y="124460"/>
                    </a:cubicBezTo>
                    <a:lnTo>
                      <a:pt x="3554198" y="1679141"/>
                    </a:lnTo>
                    <a:cubicBezTo>
                      <a:pt x="3554198" y="1714701"/>
                      <a:pt x="3524988" y="1743911"/>
                      <a:pt x="3489428" y="1743911"/>
                    </a:cubicBezTo>
                    <a:lnTo>
                      <a:pt x="124460" y="1743911"/>
                    </a:lnTo>
                    <a:cubicBezTo>
                      <a:pt x="88900" y="1743911"/>
                      <a:pt x="59690" y="1714701"/>
                      <a:pt x="59690" y="1679141"/>
                    </a:cubicBezTo>
                    <a:lnTo>
                      <a:pt x="59690" y="124460"/>
                    </a:lnTo>
                    <a:cubicBezTo>
                      <a:pt x="59690" y="88900"/>
                      <a:pt x="88900" y="59690"/>
                      <a:pt x="124460" y="59690"/>
                    </a:cubicBezTo>
                    <a:lnTo>
                      <a:pt x="3489428" y="59690"/>
                    </a:lnTo>
                    <a:moveTo>
                      <a:pt x="3489428" y="0"/>
                    </a:moveTo>
                    <a:lnTo>
                      <a:pt x="124460" y="0"/>
                    </a:lnTo>
                    <a:cubicBezTo>
                      <a:pt x="55880" y="0"/>
                      <a:pt x="0" y="55880"/>
                      <a:pt x="0" y="124460"/>
                    </a:cubicBezTo>
                    <a:lnTo>
                      <a:pt x="0" y="1679141"/>
                    </a:lnTo>
                    <a:cubicBezTo>
                      <a:pt x="0" y="1747721"/>
                      <a:pt x="55880" y="1803601"/>
                      <a:pt x="124460" y="1803601"/>
                    </a:cubicBezTo>
                    <a:lnTo>
                      <a:pt x="3489428" y="1803601"/>
                    </a:lnTo>
                    <a:cubicBezTo>
                      <a:pt x="3558008" y="1803601"/>
                      <a:pt x="3613888" y="1747721"/>
                      <a:pt x="3613888" y="1679141"/>
                    </a:cubicBezTo>
                    <a:lnTo>
                      <a:pt x="3613888" y="124460"/>
                    </a:lnTo>
                    <a:cubicBezTo>
                      <a:pt x="3613888" y="55880"/>
                      <a:pt x="3558008" y="0"/>
                      <a:pt x="3489428" y="0"/>
                    </a:cubicBezTo>
                    <a:close/>
                  </a:path>
                </a:pathLst>
              </a:custGeom>
              <a:solidFill>
                <a:srgbClr val="2B4B82"/>
              </a:solidFill>
            </p:spPr>
          </p:sp>
        </p:grpSp>
        <p:sp>
          <p:nvSpPr>
            <p:cNvPr name="TextBox 7" id="7"/>
            <p:cNvSpPr txBox="true"/>
            <p:nvPr/>
          </p:nvSpPr>
          <p:spPr>
            <a:xfrm rot="0">
              <a:off x="375360" y="508350"/>
              <a:ext cx="6664867" cy="2627083"/>
            </a:xfrm>
            <a:prstGeom prst="rect">
              <a:avLst/>
            </a:prstGeom>
          </p:spPr>
          <p:txBody>
            <a:bodyPr anchor="t" rtlCol="false" tIns="0" lIns="0" bIns="0" rIns="0">
              <a:spAutoFit/>
            </a:bodyPr>
            <a:lstStyle/>
            <a:p>
              <a:pPr algn="ctr">
                <a:lnSpc>
                  <a:spcPts val="3163"/>
                </a:lnSpc>
              </a:pPr>
              <a:r>
                <a:rPr lang="en-US" sz="2259">
                  <a:solidFill>
                    <a:srgbClr val="94DDDE"/>
                  </a:solidFill>
                  <a:latin typeface="Josefin Sans Regular"/>
                </a:rPr>
                <a:t>Memperoleh visualisasi sentimen analisis berupa feedback dari pengguna twitter mengenai Undang – Undang TPKS dengan menggunakan metode SVM dan KNN.</a:t>
              </a:r>
            </a:p>
          </p:txBody>
        </p:sp>
      </p:grpSp>
      <p:grpSp>
        <p:nvGrpSpPr>
          <p:cNvPr name="Group 8" id="8"/>
          <p:cNvGrpSpPr/>
          <p:nvPr/>
        </p:nvGrpSpPr>
        <p:grpSpPr>
          <a:xfrm rot="0">
            <a:off x="11129922" y="1790700"/>
            <a:ext cx="5268191" cy="2775700"/>
            <a:chOff x="0" y="0"/>
            <a:chExt cx="7024255" cy="3700933"/>
          </a:xfrm>
        </p:grpSpPr>
        <p:grpSp>
          <p:nvGrpSpPr>
            <p:cNvPr name="Group 9" id="9"/>
            <p:cNvGrpSpPr/>
            <p:nvPr/>
          </p:nvGrpSpPr>
          <p:grpSpPr>
            <a:xfrm rot="0">
              <a:off x="0" y="0"/>
              <a:ext cx="7024255" cy="3700933"/>
              <a:chOff x="0" y="0"/>
              <a:chExt cx="2367028" cy="1247138"/>
            </a:xfrm>
          </p:grpSpPr>
          <p:sp>
            <p:nvSpPr>
              <p:cNvPr name="Freeform 10" id="10"/>
              <p:cNvSpPr/>
              <p:nvPr/>
            </p:nvSpPr>
            <p:spPr>
              <a:xfrm>
                <a:off x="31750" y="31750"/>
                <a:ext cx="2303528" cy="1183638"/>
              </a:xfrm>
              <a:custGeom>
                <a:avLst/>
                <a:gdLst/>
                <a:ahLst/>
                <a:cxnLst/>
                <a:rect r="r" b="b" t="t" l="l"/>
                <a:pathLst>
                  <a:path h="1183638" w="2303528">
                    <a:moveTo>
                      <a:pt x="2210818" y="1183638"/>
                    </a:moveTo>
                    <a:lnTo>
                      <a:pt x="92710" y="1183638"/>
                    </a:lnTo>
                    <a:cubicBezTo>
                      <a:pt x="41910" y="1183638"/>
                      <a:pt x="0" y="1141728"/>
                      <a:pt x="0" y="1090928"/>
                    </a:cubicBezTo>
                    <a:lnTo>
                      <a:pt x="0" y="92710"/>
                    </a:lnTo>
                    <a:cubicBezTo>
                      <a:pt x="0" y="41910"/>
                      <a:pt x="41910" y="0"/>
                      <a:pt x="92710" y="0"/>
                    </a:cubicBezTo>
                    <a:lnTo>
                      <a:pt x="2209548" y="0"/>
                    </a:lnTo>
                    <a:cubicBezTo>
                      <a:pt x="2260348" y="0"/>
                      <a:pt x="2302258" y="41910"/>
                      <a:pt x="2302258" y="92710"/>
                    </a:cubicBezTo>
                    <a:lnTo>
                      <a:pt x="2302258" y="1089658"/>
                    </a:lnTo>
                    <a:cubicBezTo>
                      <a:pt x="2303528" y="1141728"/>
                      <a:pt x="2261618" y="1183638"/>
                      <a:pt x="2210818" y="1183638"/>
                    </a:cubicBezTo>
                    <a:close/>
                  </a:path>
                </a:pathLst>
              </a:custGeom>
              <a:solidFill>
                <a:srgbClr val="31356E"/>
              </a:solidFill>
            </p:spPr>
          </p:sp>
          <p:sp>
            <p:nvSpPr>
              <p:cNvPr name="Freeform 11" id="11"/>
              <p:cNvSpPr/>
              <p:nvPr/>
            </p:nvSpPr>
            <p:spPr>
              <a:xfrm>
                <a:off x="0" y="0"/>
                <a:ext cx="2367028" cy="1247138"/>
              </a:xfrm>
              <a:custGeom>
                <a:avLst/>
                <a:gdLst/>
                <a:ahLst/>
                <a:cxnLst/>
                <a:rect r="r" b="b" t="t" l="l"/>
                <a:pathLst>
                  <a:path h="1247138" w="2367028">
                    <a:moveTo>
                      <a:pt x="2242568" y="59690"/>
                    </a:moveTo>
                    <a:cubicBezTo>
                      <a:pt x="2278128" y="59690"/>
                      <a:pt x="2307338" y="88900"/>
                      <a:pt x="2307338" y="124460"/>
                    </a:cubicBezTo>
                    <a:lnTo>
                      <a:pt x="2307338" y="1122678"/>
                    </a:lnTo>
                    <a:cubicBezTo>
                      <a:pt x="2307338" y="1158238"/>
                      <a:pt x="2278128" y="1187448"/>
                      <a:pt x="2242568" y="1187448"/>
                    </a:cubicBezTo>
                    <a:lnTo>
                      <a:pt x="124460" y="1187448"/>
                    </a:lnTo>
                    <a:cubicBezTo>
                      <a:pt x="88900" y="1187448"/>
                      <a:pt x="59690" y="1158238"/>
                      <a:pt x="59690" y="1122678"/>
                    </a:cubicBezTo>
                    <a:lnTo>
                      <a:pt x="59690" y="124460"/>
                    </a:lnTo>
                    <a:cubicBezTo>
                      <a:pt x="59690" y="88900"/>
                      <a:pt x="88900" y="59690"/>
                      <a:pt x="124460" y="59690"/>
                    </a:cubicBezTo>
                    <a:lnTo>
                      <a:pt x="2242568" y="59690"/>
                    </a:lnTo>
                    <a:moveTo>
                      <a:pt x="2242568" y="0"/>
                    </a:moveTo>
                    <a:lnTo>
                      <a:pt x="124460" y="0"/>
                    </a:lnTo>
                    <a:cubicBezTo>
                      <a:pt x="55880" y="0"/>
                      <a:pt x="0" y="55880"/>
                      <a:pt x="0" y="124460"/>
                    </a:cubicBezTo>
                    <a:lnTo>
                      <a:pt x="0" y="1122678"/>
                    </a:lnTo>
                    <a:cubicBezTo>
                      <a:pt x="0" y="1191258"/>
                      <a:pt x="55880" y="1247138"/>
                      <a:pt x="124460" y="1247138"/>
                    </a:cubicBezTo>
                    <a:lnTo>
                      <a:pt x="2242568" y="1247138"/>
                    </a:lnTo>
                    <a:cubicBezTo>
                      <a:pt x="2311148" y="1247138"/>
                      <a:pt x="2367028" y="1191258"/>
                      <a:pt x="2367028" y="1122678"/>
                    </a:cubicBezTo>
                    <a:lnTo>
                      <a:pt x="2367028" y="124460"/>
                    </a:lnTo>
                    <a:cubicBezTo>
                      <a:pt x="2367028" y="55880"/>
                      <a:pt x="2311148" y="0"/>
                      <a:pt x="2242568" y="0"/>
                    </a:cubicBezTo>
                    <a:close/>
                  </a:path>
                </a:pathLst>
              </a:custGeom>
              <a:solidFill>
                <a:srgbClr val="2B4B82"/>
              </a:solidFill>
            </p:spPr>
          </p:sp>
        </p:grpSp>
        <p:sp>
          <p:nvSpPr>
            <p:cNvPr name="TextBox 12" id="12"/>
            <p:cNvSpPr txBox="true"/>
            <p:nvPr/>
          </p:nvSpPr>
          <p:spPr>
            <a:xfrm rot="0">
              <a:off x="355552" y="256844"/>
              <a:ext cx="6313151" cy="3193332"/>
            </a:xfrm>
            <a:prstGeom prst="rect">
              <a:avLst/>
            </a:prstGeom>
          </p:spPr>
          <p:txBody>
            <a:bodyPr anchor="t" rtlCol="false" tIns="0" lIns="0" bIns="0" rIns="0">
              <a:spAutoFit/>
            </a:bodyPr>
            <a:lstStyle/>
            <a:p>
              <a:pPr algn="ctr">
                <a:lnSpc>
                  <a:spcPts val="3162"/>
                </a:lnSpc>
              </a:pPr>
              <a:r>
                <a:rPr lang="en-US" sz="2258">
                  <a:solidFill>
                    <a:srgbClr val="94DDDE"/>
                  </a:solidFill>
                  <a:latin typeface="Josefin Sans Regular"/>
                </a:rPr>
                <a:t>Bagi pemerintah dapat mengetahui sentimen yang didapatkan dari pengesahan UU TPKS dan dapat digunakan sebagai rujukan untuk memperbaharui kebijakan lain yang dikeluarkan.</a:t>
              </a:r>
            </a:p>
          </p:txBody>
        </p:sp>
      </p:grpSp>
      <p:grpSp>
        <p:nvGrpSpPr>
          <p:cNvPr name="Group 13" id="13"/>
          <p:cNvGrpSpPr/>
          <p:nvPr/>
        </p:nvGrpSpPr>
        <p:grpSpPr>
          <a:xfrm rot="0">
            <a:off x="1028700" y="6127921"/>
            <a:ext cx="5561691" cy="1981764"/>
            <a:chOff x="0" y="0"/>
            <a:chExt cx="7415587" cy="2642352"/>
          </a:xfrm>
        </p:grpSpPr>
        <p:grpSp>
          <p:nvGrpSpPr>
            <p:cNvPr name="Group 14" id="14"/>
            <p:cNvGrpSpPr/>
            <p:nvPr/>
          </p:nvGrpSpPr>
          <p:grpSpPr>
            <a:xfrm rot="0">
              <a:off x="0" y="0"/>
              <a:ext cx="7415587" cy="2642352"/>
              <a:chOff x="0" y="0"/>
              <a:chExt cx="3613888" cy="1287715"/>
            </a:xfrm>
          </p:grpSpPr>
          <p:sp>
            <p:nvSpPr>
              <p:cNvPr name="Freeform 15" id="15"/>
              <p:cNvSpPr/>
              <p:nvPr/>
            </p:nvSpPr>
            <p:spPr>
              <a:xfrm>
                <a:off x="31750" y="31750"/>
                <a:ext cx="3550388" cy="1224215"/>
              </a:xfrm>
              <a:custGeom>
                <a:avLst/>
                <a:gdLst/>
                <a:ahLst/>
                <a:cxnLst/>
                <a:rect r="r" b="b" t="t" l="l"/>
                <a:pathLst>
                  <a:path h="1224215" w="3550388">
                    <a:moveTo>
                      <a:pt x="3457678" y="1224215"/>
                    </a:moveTo>
                    <a:lnTo>
                      <a:pt x="92710" y="1224215"/>
                    </a:lnTo>
                    <a:cubicBezTo>
                      <a:pt x="41910" y="1224215"/>
                      <a:pt x="0" y="1182305"/>
                      <a:pt x="0" y="1131505"/>
                    </a:cubicBezTo>
                    <a:lnTo>
                      <a:pt x="0" y="92710"/>
                    </a:lnTo>
                    <a:cubicBezTo>
                      <a:pt x="0" y="41910"/>
                      <a:pt x="41910" y="0"/>
                      <a:pt x="92710" y="0"/>
                    </a:cubicBezTo>
                    <a:lnTo>
                      <a:pt x="3456408" y="0"/>
                    </a:lnTo>
                    <a:cubicBezTo>
                      <a:pt x="3507208" y="0"/>
                      <a:pt x="3549118" y="41910"/>
                      <a:pt x="3549118" y="92710"/>
                    </a:cubicBezTo>
                    <a:lnTo>
                      <a:pt x="3549118" y="1130235"/>
                    </a:lnTo>
                    <a:cubicBezTo>
                      <a:pt x="3550388" y="1182305"/>
                      <a:pt x="3508478" y="1224215"/>
                      <a:pt x="3457678" y="1224215"/>
                    </a:cubicBezTo>
                    <a:close/>
                  </a:path>
                </a:pathLst>
              </a:custGeom>
              <a:solidFill>
                <a:srgbClr val="31356E"/>
              </a:solidFill>
            </p:spPr>
          </p:sp>
          <p:sp>
            <p:nvSpPr>
              <p:cNvPr name="Freeform 16" id="16"/>
              <p:cNvSpPr/>
              <p:nvPr/>
            </p:nvSpPr>
            <p:spPr>
              <a:xfrm>
                <a:off x="0" y="0"/>
                <a:ext cx="3613888" cy="1287715"/>
              </a:xfrm>
              <a:custGeom>
                <a:avLst/>
                <a:gdLst/>
                <a:ahLst/>
                <a:cxnLst/>
                <a:rect r="r" b="b" t="t" l="l"/>
                <a:pathLst>
                  <a:path h="1287715" w="3613888">
                    <a:moveTo>
                      <a:pt x="3489428" y="59690"/>
                    </a:moveTo>
                    <a:cubicBezTo>
                      <a:pt x="3524988" y="59690"/>
                      <a:pt x="3554198" y="88900"/>
                      <a:pt x="3554198" y="124460"/>
                    </a:cubicBezTo>
                    <a:lnTo>
                      <a:pt x="3554198" y="1163255"/>
                    </a:lnTo>
                    <a:cubicBezTo>
                      <a:pt x="3554198" y="1198815"/>
                      <a:pt x="3524988" y="1228025"/>
                      <a:pt x="3489428" y="1228025"/>
                    </a:cubicBezTo>
                    <a:lnTo>
                      <a:pt x="124460" y="1228025"/>
                    </a:lnTo>
                    <a:cubicBezTo>
                      <a:pt x="88900" y="1228025"/>
                      <a:pt x="59690" y="1198815"/>
                      <a:pt x="59690" y="1163255"/>
                    </a:cubicBezTo>
                    <a:lnTo>
                      <a:pt x="59690" y="124460"/>
                    </a:lnTo>
                    <a:cubicBezTo>
                      <a:pt x="59690" y="88900"/>
                      <a:pt x="88900" y="59690"/>
                      <a:pt x="124460" y="59690"/>
                    </a:cubicBezTo>
                    <a:lnTo>
                      <a:pt x="3489428" y="59690"/>
                    </a:lnTo>
                    <a:moveTo>
                      <a:pt x="3489428" y="0"/>
                    </a:moveTo>
                    <a:lnTo>
                      <a:pt x="124460" y="0"/>
                    </a:lnTo>
                    <a:cubicBezTo>
                      <a:pt x="55880" y="0"/>
                      <a:pt x="0" y="55880"/>
                      <a:pt x="0" y="124460"/>
                    </a:cubicBezTo>
                    <a:lnTo>
                      <a:pt x="0" y="1163255"/>
                    </a:lnTo>
                    <a:cubicBezTo>
                      <a:pt x="0" y="1231835"/>
                      <a:pt x="55880" y="1287715"/>
                      <a:pt x="124460" y="1287715"/>
                    </a:cubicBezTo>
                    <a:lnTo>
                      <a:pt x="3489428" y="1287715"/>
                    </a:lnTo>
                    <a:cubicBezTo>
                      <a:pt x="3558008" y="1287715"/>
                      <a:pt x="3613888" y="1231835"/>
                      <a:pt x="3613888" y="1163255"/>
                    </a:cubicBezTo>
                    <a:lnTo>
                      <a:pt x="3613888" y="124460"/>
                    </a:lnTo>
                    <a:cubicBezTo>
                      <a:pt x="3613888" y="55880"/>
                      <a:pt x="3558008" y="0"/>
                      <a:pt x="3489428" y="0"/>
                    </a:cubicBezTo>
                    <a:close/>
                  </a:path>
                </a:pathLst>
              </a:custGeom>
              <a:solidFill>
                <a:srgbClr val="2B4B82"/>
              </a:solidFill>
            </p:spPr>
          </p:sp>
        </p:grpSp>
        <p:sp>
          <p:nvSpPr>
            <p:cNvPr name="TextBox 17" id="17"/>
            <p:cNvSpPr txBox="true"/>
            <p:nvPr/>
          </p:nvSpPr>
          <p:spPr>
            <a:xfrm rot="0">
              <a:off x="375360" y="508350"/>
              <a:ext cx="6664867" cy="1568503"/>
            </a:xfrm>
            <a:prstGeom prst="rect">
              <a:avLst/>
            </a:prstGeom>
          </p:spPr>
          <p:txBody>
            <a:bodyPr anchor="t" rtlCol="false" tIns="0" lIns="0" bIns="0" rIns="0">
              <a:spAutoFit/>
            </a:bodyPr>
            <a:lstStyle/>
            <a:p>
              <a:pPr algn="ctr">
                <a:lnSpc>
                  <a:spcPts val="3163"/>
                </a:lnSpc>
              </a:pPr>
              <a:r>
                <a:rPr lang="en-US" sz="2259">
                  <a:solidFill>
                    <a:srgbClr val="94DDDE"/>
                  </a:solidFill>
                  <a:latin typeface="Josefin Sans Regular"/>
                </a:rPr>
                <a:t>Memperoleh perbandingan akurasi dari metode SVM dan KNN pada penelitian ini.</a:t>
              </a:r>
            </a:p>
          </p:txBody>
        </p:sp>
      </p:grpSp>
      <p:grpSp>
        <p:nvGrpSpPr>
          <p:cNvPr name="Group 18" id="18"/>
          <p:cNvGrpSpPr/>
          <p:nvPr/>
        </p:nvGrpSpPr>
        <p:grpSpPr>
          <a:xfrm rot="0">
            <a:off x="11129922" y="5992202"/>
            <a:ext cx="5268191" cy="2253202"/>
            <a:chOff x="0" y="0"/>
            <a:chExt cx="7024255" cy="3004270"/>
          </a:xfrm>
        </p:grpSpPr>
        <p:grpSp>
          <p:nvGrpSpPr>
            <p:cNvPr name="Group 19" id="19"/>
            <p:cNvGrpSpPr/>
            <p:nvPr/>
          </p:nvGrpSpPr>
          <p:grpSpPr>
            <a:xfrm rot="0">
              <a:off x="0" y="0"/>
              <a:ext cx="7024255" cy="3004270"/>
              <a:chOff x="0" y="0"/>
              <a:chExt cx="3613888" cy="1545658"/>
            </a:xfrm>
          </p:grpSpPr>
          <p:sp>
            <p:nvSpPr>
              <p:cNvPr name="Freeform 20" id="20"/>
              <p:cNvSpPr/>
              <p:nvPr/>
            </p:nvSpPr>
            <p:spPr>
              <a:xfrm>
                <a:off x="31750" y="31750"/>
                <a:ext cx="3550388" cy="1482158"/>
              </a:xfrm>
              <a:custGeom>
                <a:avLst/>
                <a:gdLst/>
                <a:ahLst/>
                <a:cxnLst/>
                <a:rect r="r" b="b" t="t" l="l"/>
                <a:pathLst>
                  <a:path h="1482158" w="3550388">
                    <a:moveTo>
                      <a:pt x="3457678" y="1482158"/>
                    </a:moveTo>
                    <a:lnTo>
                      <a:pt x="92710" y="1482158"/>
                    </a:lnTo>
                    <a:cubicBezTo>
                      <a:pt x="41910" y="1482158"/>
                      <a:pt x="0" y="1440248"/>
                      <a:pt x="0" y="1389448"/>
                    </a:cubicBezTo>
                    <a:lnTo>
                      <a:pt x="0" y="92710"/>
                    </a:lnTo>
                    <a:cubicBezTo>
                      <a:pt x="0" y="41910"/>
                      <a:pt x="41910" y="0"/>
                      <a:pt x="92710" y="0"/>
                    </a:cubicBezTo>
                    <a:lnTo>
                      <a:pt x="3456408" y="0"/>
                    </a:lnTo>
                    <a:cubicBezTo>
                      <a:pt x="3507208" y="0"/>
                      <a:pt x="3549118" y="41910"/>
                      <a:pt x="3549118" y="92710"/>
                    </a:cubicBezTo>
                    <a:lnTo>
                      <a:pt x="3549118" y="1388178"/>
                    </a:lnTo>
                    <a:cubicBezTo>
                      <a:pt x="3550388" y="1440248"/>
                      <a:pt x="3508478" y="1482158"/>
                      <a:pt x="3457678" y="1482158"/>
                    </a:cubicBezTo>
                    <a:close/>
                  </a:path>
                </a:pathLst>
              </a:custGeom>
              <a:solidFill>
                <a:srgbClr val="31356E"/>
              </a:solidFill>
            </p:spPr>
          </p:sp>
          <p:sp>
            <p:nvSpPr>
              <p:cNvPr name="Freeform 21" id="21"/>
              <p:cNvSpPr/>
              <p:nvPr/>
            </p:nvSpPr>
            <p:spPr>
              <a:xfrm>
                <a:off x="0" y="0"/>
                <a:ext cx="3613888" cy="1545658"/>
              </a:xfrm>
              <a:custGeom>
                <a:avLst/>
                <a:gdLst/>
                <a:ahLst/>
                <a:cxnLst/>
                <a:rect r="r" b="b" t="t" l="l"/>
                <a:pathLst>
                  <a:path h="1545658" w="3613888">
                    <a:moveTo>
                      <a:pt x="3489428" y="59690"/>
                    </a:moveTo>
                    <a:cubicBezTo>
                      <a:pt x="3524988" y="59690"/>
                      <a:pt x="3554198" y="88900"/>
                      <a:pt x="3554198" y="124460"/>
                    </a:cubicBezTo>
                    <a:lnTo>
                      <a:pt x="3554198" y="1421198"/>
                    </a:lnTo>
                    <a:cubicBezTo>
                      <a:pt x="3554198" y="1456758"/>
                      <a:pt x="3524988" y="1485968"/>
                      <a:pt x="3489428" y="1485968"/>
                    </a:cubicBezTo>
                    <a:lnTo>
                      <a:pt x="124460" y="1485968"/>
                    </a:lnTo>
                    <a:cubicBezTo>
                      <a:pt x="88900" y="1485968"/>
                      <a:pt x="59690" y="1456758"/>
                      <a:pt x="59690" y="1421198"/>
                    </a:cubicBezTo>
                    <a:lnTo>
                      <a:pt x="59690" y="124460"/>
                    </a:lnTo>
                    <a:cubicBezTo>
                      <a:pt x="59690" y="88900"/>
                      <a:pt x="88900" y="59690"/>
                      <a:pt x="124460" y="59690"/>
                    </a:cubicBezTo>
                    <a:lnTo>
                      <a:pt x="3489428" y="59690"/>
                    </a:lnTo>
                    <a:moveTo>
                      <a:pt x="3489428" y="0"/>
                    </a:moveTo>
                    <a:lnTo>
                      <a:pt x="124460" y="0"/>
                    </a:lnTo>
                    <a:cubicBezTo>
                      <a:pt x="55880" y="0"/>
                      <a:pt x="0" y="55880"/>
                      <a:pt x="0" y="124460"/>
                    </a:cubicBezTo>
                    <a:lnTo>
                      <a:pt x="0" y="1421198"/>
                    </a:lnTo>
                    <a:cubicBezTo>
                      <a:pt x="0" y="1489778"/>
                      <a:pt x="55880" y="1545658"/>
                      <a:pt x="124460" y="1545658"/>
                    </a:cubicBezTo>
                    <a:lnTo>
                      <a:pt x="3489428" y="1545658"/>
                    </a:lnTo>
                    <a:cubicBezTo>
                      <a:pt x="3558008" y="1545658"/>
                      <a:pt x="3613888" y="1489778"/>
                      <a:pt x="3613888" y="1421198"/>
                    </a:cubicBezTo>
                    <a:lnTo>
                      <a:pt x="3613888" y="124460"/>
                    </a:lnTo>
                    <a:cubicBezTo>
                      <a:pt x="3613888" y="55880"/>
                      <a:pt x="3558008" y="0"/>
                      <a:pt x="3489428" y="0"/>
                    </a:cubicBezTo>
                    <a:close/>
                  </a:path>
                </a:pathLst>
              </a:custGeom>
              <a:solidFill>
                <a:srgbClr val="2B4B82"/>
              </a:solidFill>
            </p:spPr>
          </p:sp>
        </p:grpSp>
        <p:sp>
          <p:nvSpPr>
            <p:cNvPr name="TextBox 22" id="22"/>
            <p:cNvSpPr txBox="true"/>
            <p:nvPr/>
          </p:nvSpPr>
          <p:spPr>
            <a:xfrm rot="0">
              <a:off x="355552" y="497557"/>
              <a:ext cx="6313151" cy="1971055"/>
            </a:xfrm>
            <a:prstGeom prst="rect">
              <a:avLst/>
            </a:prstGeom>
          </p:spPr>
          <p:txBody>
            <a:bodyPr anchor="t" rtlCol="false" tIns="0" lIns="0" bIns="0" rIns="0">
              <a:spAutoFit/>
            </a:bodyPr>
            <a:lstStyle/>
            <a:p>
              <a:pPr algn="ctr">
                <a:lnSpc>
                  <a:spcPts val="2996"/>
                </a:lnSpc>
              </a:pPr>
              <a:r>
                <a:rPr lang="en-US" sz="2140">
                  <a:solidFill>
                    <a:srgbClr val="94DDDE"/>
                  </a:solidFill>
                  <a:latin typeface="Josefin Sans Regular"/>
                </a:rPr>
                <a:t>Memperoleh perbandingan akurasi dari penggunaan linear dan RBF untuk metode SVM pada penelitian ini.</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B4A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269931" y="-1095217"/>
            <a:ext cx="2587897" cy="2675457"/>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3903512" y="1580241"/>
            <a:ext cx="10480977" cy="8206382"/>
          </a:xfrm>
          <a:prstGeom prst="rect">
            <a:avLst/>
          </a:prstGeom>
        </p:spPr>
      </p:pic>
      <p:sp>
        <p:nvSpPr>
          <p:cNvPr name="TextBox 4" id="4"/>
          <p:cNvSpPr txBox="true"/>
          <p:nvPr/>
        </p:nvSpPr>
        <p:spPr>
          <a:xfrm rot="0">
            <a:off x="946160" y="986515"/>
            <a:ext cx="9569415" cy="593725"/>
          </a:xfrm>
          <a:prstGeom prst="rect">
            <a:avLst/>
          </a:prstGeom>
        </p:spPr>
        <p:txBody>
          <a:bodyPr anchor="t" rtlCol="false" tIns="0" lIns="0" bIns="0" rIns="0">
            <a:spAutoFit/>
          </a:bodyPr>
          <a:lstStyle/>
          <a:p>
            <a:pPr>
              <a:lnSpc>
                <a:spcPts val="4250"/>
              </a:lnSpc>
            </a:pPr>
            <a:r>
              <a:rPr lang="en-US" spc="-50" sz="5000">
                <a:solidFill>
                  <a:srgbClr val="2B4B82"/>
                </a:solidFill>
                <a:latin typeface="Josefin Sans Bold Bold"/>
              </a:rPr>
              <a:t>Penelitian Sebelumnya</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1028700" y="2509319"/>
            <a:ext cx="3469848" cy="3286560"/>
            <a:chOff x="0" y="0"/>
            <a:chExt cx="1913890" cy="1812792"/>
          </a:xfrm>
        </p:grpSpPr>
        <p:sp>
          <p:nvSpPr>
            <p:cNvPr name="Freeform 3" id="3"/>
            <p:cNvSpPr/>
            <p:nvPr/>
          </p:nvSpPr>
          <p:spPr>
            <a:xfrm>
              <a:off x="0" y="0"/>
              <a:ext cx="1913890" cy="1812792"/>
            </a:xfrm>
            <a:custGeom>
              <a:avLst/>
              <a:gdLst/>
              <a:ahLst/>
              <a:cxnLst/>
              <a:rect r="r" b="b" t="t" l="l"/>
              <a:pathLst>
                <a:path h="1812792" w="1913890">
                  <a:moveTo>
                    <a:pt x="1789430" y="59690"/>
                  </a:moveTo>
                  <a:cubicBezTo>
                    <a:pt x="1824990" y="59690"/>
                    <a:pt x="1854200" y="88900"/>
                    <a:pt x="1854200" y="124460"/>
                  </a:cubicBezTo>
                  <a:lnTo>
                    <a:pt x="1854200" y="1688332"/>
                  </a:lnTo>
                  <a:cubicBezTo>
                    <a:pt x="1854200" y="1723892"/>
                    <a:pt x="1824990" y="1753102"/>
                    <a:pt x="1789430" y="1753102"/>
                  </a:cubicBezTo>
                  <a:lnTo>
                    <a:pt x="124460" y="1753102"/>
                  </a:lnTo>
                  <a:cubicBezTo>
                    <a:pt x="88900" y="1753102"/>
                    <a:pt x="59690" y="1723892"/>
                    <a:pt x="59690" y="168833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688332"/>
                  </a:lnTo>
                  <a:cubicBezTo>
                    <a:pt x="0" y="1756913"/>
                    <a:pt x="55880" y="1812792"/>
                    <a:pt x="124460" y="1812792"/>
                  </a:cubicBezTo>
                  <a:lnTo>
                    <a:pt x="1789430" y="1812792"/>
                  </a:lnTo>
                  <a:cubicBezTo>
                    <a:pt x="1858010" y="1812792"/>
                    <a:pt x="1913890" y="1756913"/>
                    <a:pt x="1913890" y="1688332"/>
                  </a:cubicBezTo>
                  <a:lnTo>
                    <a:pt x="1913890" y="124460"/>
                  </a:lnTo>
                  <a:cubicBezTo>
                    <a:pt x="1913890" y="55880"/>
                    <a:pt x="1858010" y="0"/>
                    <a:pt x="1789430" y="0"/>
                  </a:cubicBezTo>
                  <a:close/>
                </a:path>
              </a:pathLst>
            </a:custGeom>
            <a:solidFill>
              <a:srgbClr val="94DDDE"/>
            </a:solidFill>
          </p:spPr>
        </p:sp>
      </p:grpSp>
      <p:sp>
        <p:nvSpPr>
          <p:cNvPr name="TextBox 4" id="4"/>
          <p:cNvSpPr txBox="true"/>
          <p:nvPr/>
        </p:nvSpPr>
        <p:spPr>
          <a:xfrm rot="0">
            <a:off x="1028700" y="1019175"/>
            <a:ext cx="6300602"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Landasan Teori</a:t>
            </a:r>
          </a:p>
        </p:txBody>
      </p:sp>
      <p:sp>
        <p:nvSpPr>
          <p:cNvPr name="TextBox 5" id="5"/>
          <p:cNvSpPr txBox="true"/>
          <p:nvPr/>
        </p:nvSpPr>
        <p:spPr>
          <a:xfrm rot="0">
            <a:off x="1028700" y="1985444"/>
            <a:ext cx="346984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Twitter</a:t>
            </a:r>
          </a:p>
        </p:txBody>
      </p:sp>
      <p:sp>
        <p:nvSpPr>
          <p:cNvPr name="TextBox 6" id="6"/>
          <p:cNvSpPr txBox="true"/>
          <p:nvPr/>
        </p:nvSpPr>
        <p:spPr>
          <a:xfrm rot="0">
            <a:off x="1196630" y="3027696"/>
            <a:ext cx="3133989" cy="2202180"/>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Twitter adalah platform sosial media yang dapat digunakan untuk mengirimkan suatu postingan (tweet) dalam bentuk foto maupun teks dengan terbatas yaitu 280 karakter</a:t>
            </a:r>
          </a:p>
        </p:txBody>
      </p:sp>
      <p:grpSp>
        <p:nvGrpSpPr>
          <p:cNvPr name="Group 7" id="7"/>
          <p:cNvGrpSpPr/>
          <p:nvPr/>
        </p:nvGrpSpPr>
        <p:grpSpPr>
          <a:xfrm rot="0">
            <a:off x="4747496" y="2509319"/>
            <a:ext cx="3469848" cy="3286560"/>
            <a:chOff x="0" y="0"/>
            <a:chExt cx="1913890" cy="1812792"/>
          </a:xfrm>
        </p:grpSpPr>
        <p:sp>
          <p:nvSpPr>
            <p:cNvPr name="Freeform 8" id="8"/>
            <p:cNvSpPr/>
            <p:nvPr/>
          </p:nvSpPr>
          <p:spPr>
            <a:xfrm>
              <a:off x="0" y="0"/>
              <a:ext cx="1913890" cy="1812792"/>
            </a:xfrm>
            <a:custGeom>
              <a:avLst/>
              <a:gdLst/>
              <a:ahLst/>
              <a:cxnLst/>
              <a:rect r="r" b="b" t="t" l="l"/>
              <a:pathLst>
                <a:path h="1812792" w="1913890">
                  <a:moveTo>
                    <a:pt x="1789430" y="59690"/>
                  </a:moveTo>
                  <a:cubicBezTo>
                    <a:pt x="1824990" y="59690"/>
                    <a:pt x="1854200" y="88900"/>
                    <a:pt x="1854200" y="124460"/>
                  </a:cubicBezTo>
                  <a:lnTo>
                    <a:pt x="1854200" y="1688332"/>
                  </a:lnTo>
                  <a:cubicBezTo>
                    <a:pt x="1854200" y="1723892"/>
                    <a:pt x="1824990" y="1753102"/>
                    <a:pt x="1789430" y="1753102"/>
                  </a:cubicBezTo>
                  <a:lnTo>
                    <a:pt x="124460" y="1753102"/>
                  </a:lnTo>
                  <a:cubicBezTo>
                    <a:pt x="88900" y="1753102"/>
                    <a:pt x="59690" y="1723892"/>
                    <a:pt x="59690" y="168833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688332"/>
                  </a:lnTo>
                  <a:cubicBezTo>
                    <a:pt x="0" y="1756913"/>
                    <a:pt x="55880" y="1812792"/>
                    <a:pt x="124460" y="1812792"/>
                  </a:cubicBezTo>
                  <a:lnTo>
                    <a:pt x="1789430" y="1812792"/>
                  </a:lnTo>
                  <a:cubicBezTo>
                    <a:pt x="1858010" y="1812792"/>
                    <a:pt x="1913890" y="1756913"/>
                    <a:pt x="1913890" y="1688332"/>
                  </a:cubicBezTo>
                  <a:lnTo>
                    <a:pt x="1913890" y="124460"/>
                  </a:lnTo>
                  <a:cubicBezTo>
                    <a:pt x="1913890" y="55880"/>
                    <a:pt x="1858010" y="0"/>
                    <a:pt x="1789430" y="0"/>
                  </a:cubicBezTo>
                  <a:close/>
                </a:path>
              </a:pathLst>
            </a:custGeom>
            <a:solidFill>
              <a:srgbClr val="94DDDE"/>
            </a:solidFill>
          </p:spPr>
        </p:sp>
      </p:grpSp>
      <p:sp>
        <p:nvSpPr>
          <p:cNvPr name="TextBox 9" id="9"/>
          <p:cNvSpPr txBox="true"/>
          <p:nvPr/>
        </p:nvSpPr>
        <p:spPr>
          <a:xfrm rot="0">
            <a:off x="4747496" y="1985444"/>
            <a:ext cx="346984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Python</a:t>
            </a:r>
          </a:p>
        </p:txBody>
      </p:sp>
      <p:sp>
        <p:nvSpPr>
          <p:cNvPr name="TextBox 10" id="10"/>
          <p:cNvSpPr txBox="true"/>
          <p:nvPr/>
        </p:nvSpPr>
        <p:spPr>
          <a:xfrm rot="0">
            <a:off x="4915426" y="2870534"/>
            <a:ext cx="3133989" cy="2516505"/>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Python adalah bahasa pemrograman dengan kode sumber yang terbuka (open source) yang dapat digunakan untuk membuat program secara independent (standalone) maupun untuk membuat program scripting.</a:t>
            </a:r>
          </a:p>
        </p:txBody>
      </p:sp>
      <p:grpSp>
        <p:nvGrpSpPr>
          <p:cNvPr name="Group 11" id="11"/>
          <p:cNvGrpSpPr/>
          <p:nvPr/>
        </p:nvGrpSpPr>
        <p:grpSpPr>
          <a:xfrm rot="0">
            <a:off x="8535025" y="2509319"/>
            <a:ext cx="3469848" cy="3286560"/>
            <a:chOff x="0" y="0"/>
            <a:chExt cx="1913890" cy="1812792"/>
          </a:xfrm>
        </p:grpSpPr>
        <p:sp>
          <p:nvSpPr>
            <p:cNvPr name="Freeform 12" id="12"/>
            <p:cNvSpPr/>
            <p:nvPr/>
          </p:nvSpPr>
          <p:spPr>
            <a:xfrm>
              <a:off x="0" y="0"/>
              <a:ext cx="1913890" cy="1812792"/>
            </a:xfrm>
            <a:custGeom>
              <a:avLst/>
              <a:gdLst/>
              <a:ahLst/>
              <a:cxnLst/>
              <a:rect r="r" b="b" t="t" l="l"/>
              <a:pathLst>
                <a:path h="1812792" w="1913890">
                  <a:moveTo>
                    <a:pt x="1789430" y="59690"/>
                  </a:moveTo>
                  <a:cubicBezTo>
                    <a:pt x="1824990" y="59690"/>
                    <a:pt x="1854200" y="88900"/>
                    <a:pt x="1854200" y="124460"/>
                  </a:cubicBezTo>
                  <a:lnTo>
                    <a:pt x="1854200" y="1688332"/>
                  </a:lnTo>
                  <a:cubicBezTo>
                    <a:pt x="1854200" y="1723892"/>
                    <a:pt x="1824990" y="1753102"/>
                    <a:pt x="1789430" y="1753102"/>
                  </a:cubicBezTo>
                  <a:lnTo>
                    <a:pt x="124460" y="1753102"/>
                  </a:lnTo>
                  <a:cubicBezTo>
                    <a:pt x="88900" y="1753102"/>
                    <a:pt x="59690" y="1723892"/>
                    <a:pt x="59690" y="168833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688332"/>
                  </a:lnTo>
                  <a:cubicBezTo>
                    <a:pt x="0" y="1756913"/>
                    <a:pt x="55880" y="1812792"/>
                    <a:pt x="124460" y="1812792"/>
                  </a:cubicBezTo>
                  <a:lnTo>
                    <a:pt x="1789430" y="1812792"/>
                  </a:lnTo>
                  <a:cubicBezTo>
                    <a:pt x="1858010" y="1812792"/>
                    <a:pt x="1913890" y="1756913"/>
                    <a:pt x="1913890" y="1688332"/>
                  </a:cubicBezTo>
                  <a:lnTo>
                    <a:pt x="1913890" y="124460"/>
                  </a:lnTo>
                  <a:cubicBezTo>
                    <a:pt x="1913890" y="55880"/>
                    <a:pt x="1858010" y="0"/>
                    <a:pt x="1789430" y="0"/>
                  </a:cubicBezTo>
                  <a:close/>
                </a:path>
              </a:pathLst>
            </a:custGeom>
            <a:solidFill>
              <a:srgbClr val="94DDDE"/>
            </a:solidFill>
          </p:spPr>
        </p:sp>
      </p:grpSp>
      <p:sp>
        <p:nvSpPr>
          <p:cNvPr name="TextBox 13" id="13"/>
          <p:cNvSpPr txBox="true"/>
          <p:nvPr/>
        </p:nvSpPr>
        <p:spPr>
          <a:xfrm rot="0">
            <a:off x="8535025" y="1985444"/>
            <a:ext cx="346984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Scraping Data</a:t>
            </a:r>
          </a:p>
        </p:txBody>
      </p:sp>
      <p:sp>
        <p:nvSpPr>
          <p:cNvPr name="TextBox 14" id="14"/>
          <p:cNvSpPr txBox="true"/>
          <p:nvPr/>
        </p:nvSpPr>
        <p:spPr>
          <a:xfrm rot="0">
            <a:off x="8702955" y="2870534"/>
            <a:ext cx="3133989" cy="2516505"/>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Teknik Scraping menggunakan cara mengambil data dari apa yang ditampilkan oleh website. Pada tahap ini dilakukan penarikan data menggunakan library snscrape.</a:t>
            </a:r>
          </a:p>
        </p:txBody>
      </p:sp>
      <p:grpSp>
        <p:nvGrpSpPr>
          <p:cNvPr name="Group 15" id="15"/>
          <p:cNvGrpSpPr/>
          <p:nvPr/>
        </p:nvGrpSpPr>
        <p:grpSpPr>
          <a:xfrm rot="0">
            <a:off x="6800101" y="6503047"/>
            <a:ext cx="3469848" cy="3286560"/>
            <a:chOff x="0" y="0"/>
            <a:chExt cx="1913890" cy="1812792"/>
          </a:xfrm>
        </p:grpSpPr>
        <p:sp>
          <p:nvSpPr>
            <p:cNvPr name="Freeform 16" id="16"/>
            <p:cNvSpPr/>
            <p:nvPr/>
          </p:nvSpPr>
          <p:spPr>
            <a:xfrm>
              <a:off x="0" y="0"/>
              <a:ext cx="1913890" cy="1812792"/>
            </a:xfrm>
            <a:custGeom>
              <a:avLst/>
              <a:gdLst/>
              <a:ahLst/>
              <a:cxnLst/>
              <a:rect r="r" b="b" t="t" l="l"/>
              <a:pathLst>
                <a:path h="1812792" w="1913890">
                  <a:moveTo>
                    <a:pt x="1789430" y="59690"/>
                  </a:moveTo>
                  <a:cubicBezTo>
                    <a:pt x="1824990" y="59690"/>
                    <a:pt x="1854200" y="88900"/>
                    <a:pt x="1854200" y="124460"/>
                  </a:cubicBezTo>
                  <a:lnTo>
                    <a:pt x="1854200" y="1688332"/>
                  </a:lnTo>
                  <a:cubicBezTo>
                    <a:pt x="1854200" y="1723892"/>
                    <a:pt x="1824990" y="1753102"/>
                    <a:pt x="1789430" y="1753102"/>
                  </a:cubicBezTo>
                  <a:lnTo>
                    <a:pt x="124460" y="1753102"/>
                  </a:lnTo>
                  <a:cubicBezTo>
                    <a:pt x="88900" y="1753102"/>
                    <a:pt x="59690" y="1723892"/>
                    <a:pt x="59690" y="168833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688332"/>
                  </a:lnTo>
                  <a:cubicBezTo>
                    <a:pt x="0" y="1756913"/>
                    <a:pt x="55880" y="1812792"/>
                    <a:pt x="124460" y="1812792"/>
                  </a:cubicBezTo>
                  <a:lnTo>
                    <a:pt x="1789430" y="1812792"/>
                  </a:lnTo>
                  <a:cubicBezTo>
                    <a:pt x="1858010" y="1812792"/>
                    <a:pt x="1913890" y="1756913"/>
                    <a:pt x="1913890" y="1688332"/>
                  </a:cubicBezTo>
                  <a:lnTo>
                    <a:pt x="1913890" y="124460"/>
                  </a:lnTo>
                  <a:cubicBezTo>
                    <a:pt x="1913890" y="55880"/>
                    <a:pt x="1858010" y="0"/>
                    <a:pt x="1789430" y="0"/>
                  </a:cubicBezTo>
                  <a:close/>
                </a:path>
              </a:pathLst>
            </a:custGeom>
            <a:solidFill>
              <a:srgbClr val="94DDDE"/>
            </a:solidFill>
          </p:spPr>
        </p:sp>
      </p:grpSp>
      <p:sp>
        <p:nvSpPr>
          <p:cNvPr name="TextBox 17" id="17"/>
          <p:cNvSpPr txBox="true"/>
          <p:nvPr/>
        </p:nvSpPr>
        <p:spPr>
          <a:xfrm rot="0">
            <a:off x="6800101" y="5979172"/>
            <a:ext cx="346984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Preprocessing</a:t>
            </a:r>
          </a:p>
        </p:txBody>
      </p:sp>
      <p:sp>
        <p:nvSpPr>
          <p:cNvPr name="TextBox 18" id="18"/>
          <p:cNvSpPr txBox="true"/>
          <p:nvPr/>
        </p:nvSpPr>
        <p:spPr>
          <a:xfrm rot="0">
            <a:off x="6968031" y="7021424"/>
            <a:ext cx="3133989" cy="2202180"/>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Tujuan dilakukannya preprocessing dokumen adalah untuk menghilangkan suatu hal yang dapat menggangu jalannya analisis, menyeragamkan bentuk kata dan mengurangi volume kata.</a:t>
            </a:r>
          </a:p>
        </p:txBody>
      </p:sp>
      <p:grpSp>
        <p:nvGrpSpPr>
          <p:cNvPr name="Group 19" id="19"/>
          <p:cNvGrpSpPr/>
          <p:nvPr/>
        </p:nvGrpSpPr>
        <p:grpSpPr>
          <a:xfrm rot="0">
            <a:off x="10512584" y="6503047"/>
            <a:ext cx="3469848" cy="3286560"/>
            <a:chOff x="0" y="0"/>
            <a:chExt cx="1913890" cy="1812792"/>
          </a:xfrm>
        </p:grpSpPr>
        <p:sp>
          <p:nvSpPr>
            <p:cNvPr name="Freeform 20" id="20"/>
            <p:cNvSpPr/>
            <p:nvPr/>
          </p:nvSpPr>
          <p:spPr>
            <a:xfrm>
              <a:off x="0" y="0"/>
              <a:ext cx="1913890" cy="1812792"/>
            </a:xfrm>
            <a:custGeom>
              <a:avLst/>
              <a:gdLst/>
              <a:ahLst/>
              <a:cxnLst/>
              <a:rect r="r" b="b" t="t" l="l"/>
              <a:pathLst>
                <a:path h="1812792" w="1913890">
                  <a:moveTo>
                    <a:pt x="1789430" y="59690"/>
                  </a:moveTo>
                  <a:cubicBezTo>
                    <a:pt x="1824990" y="59690"/>
                    <a:pt x="1854200" y="88900"/>
                    <a:pt x="1854200" y="124460"/>
                  </a:cubicBezTo>
                  <a:lnTo>
                    <a:pt x="1854200" y="1688332"/>
                  </a:lnTo>
                  <a:cubicBezTo>
                    <a:pt x="1854200" y="1723892"/>
                    <a:pt x="1824990" y="1753102"/>
                    <a:pt x="1789430" y="1753102"/>
                  </a:cubicBezTo>
                  <a:lnTo>
                    <a:pt x="124460" y="1753102"/>
                  </a:lnTo>
                  <a:cubicBezTo>
                    <a:pt x="88900" y="1753102"/>
                    <a:pt x="59690" y="1723892"/>
                    <a:pt x="59690" y="168833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688332"/>
                  </a:lnTo>
                  <a:cubicBezTo>
                    <a:pt x="0" y="1756913"/>
                    <a:pt x="55880" y="1812792"/>
                    <a:pt x="124460" y="1812792"/>
                  </a:cubicBezTo>
                  <a:lnTo>
                    <a:pt x="1789430" y="1812792"/>
                  </a:lnTo>
                  <a:cubicBezTo>
                    <a:pt x="1858010" y="1812792"/>
                    <a:pt x="1913890" y="1756913"/>
                    <a:pt x="1913890" y="1688332"/>
                  </a:cubicBezTo>
                  <a:lnTo>
                    <a:pt x="1913890" y="124460"/>
                  </a:lnTo>
                  <a:cubicBezTo>
                    <a:pt x="1913890" y="55880"/>
                    <a:pt x="1858010" y="0"/>
                    <a:pt x="1789430" y="0"/>
                  </a:cubicBezTo>
                  <a:close/>
                </a:path>
              </a:pathLst>
            </a:custGeom>
            <a:solidFill>
              <a:srgbClr val="94DDDE"/>
            </a:solidFill>
          </p:spPr>
        </p:sp>
      </p:grpSp>
      <p:sp>
        <p:nvSpPr>
          <p:cNvPr name="TextBox 21" id="21"/>
          <p:cNvSpPr txBox="true"/>
          <p:nvPr/>
        </p:nvSpPr>
        <p:spPr>
          <a:xfrm rot="0">
            <a:off x="10512584" y="5979172"/>
            <a:ext cx="346984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Lexicon</a:t>
            </a:r>
          </a:p>
        </p:txBody>
      </p:sp>
      <p:sp>
        <p:nvSpPr>
          <p:cNvPr name="TextBox 22" id="22"/>
          <p:cNvSpPr txBox="true"/>
          <p:nvPr/>
        </p:nvSpPr>
        <p:spPr>
          <a:xfrm rot="0">
            <a:off x="10680514" y="7492912"/>
            <a:ext cx="3133989" cy="1259205"/>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Lexicon merupakan kumpulan kata pada sentimen yang telah diketahui dan dihimpun dalam bentuk dataset</a:t>
            </a:r>
          </a:p>
        </p:txBody>
      </p:sp>
      <p:grpSp>
        <p:nvGrpSpPr>
          <p:cNvPr name="Group 23" id="23"/>
          <p:cNvGrpSpPr/>
          <p:nvPr/>
        </p:nvGrpSpPr>
        <p:grpSpPr>
          <a:xfrm rot="0">
            <a:off x="14208469" y="6503047"/>
            <a:ext cx="3469848" cy="3286560"/>
            <a:chOff x="0" y="0"/>
            <a:chExt cx="1913890" cy="1812792"/>
          </a:xfrm>
        </p:grpSpPr>
        <p:sp>
          <p:nvSpPr>
            <p:cNvPr name="Freeform 24" id="24"/>
            <p:cNvSpPr/>
            <p:nvPr/>
          </p:nvSpPr>
          <p:spPr>
            <a:xfrm>
              <a:off x="0" y="0"/>
              <a:ext cx="1913890" cy="1812792"/>
            </a:xfrm>
            <a:custGeom>
              <a:avLst/>
              <a:gdLst/>
              <a:ahLst/>
              <a:cxnLst/>
              <a:rect r="r" b="b" t="t" l="l"/>
              <a:pathLst>
                <a:path h="1812792" w="1913890">
                  <a:moveTo>
                    <a:pt x="1789430" y="59690"/>
                  </a:moveTo>
                  <a:cubicBezTo>
                    <a:pt x="1824990" y="59690"/>
                    <a:pt x="1854200" y="88900"/>
                    <a:pt x="1854200" y="124460"/>
                  </a:cubicBezTo>
                  <a:lnTo>
                    <a:pt x="1854200" y="1688332"/>
                  </a:lnTo>
                  <a:cubicBezTo>
                    <a:pt x="1854200" y="1723892"/>
                    <a:pt x="1824990" y="1753102"/>
                    <a:pt x="1789430" y="1753102"/>
                  </a:cubicBezTo>
                  <a:lnTo>
                    <a:pt x="124460" y="1753102"/>
                  </a:lnTo>
                  <a:cubicBezTo>
                    <a:pt x="88900" y="1753102"/>
                    <a:pt x="59690" y="1723892"/>
                    <a:pt x="59690" y="1688332"/>
                  </a:cubicBezTo>
                  <a:lnTo>
                    <a:pt x="59690" y="124460"/>
                  </a:lnTo>
                  <a:cubicBezTo>
                    <a:pt x="59690" y="88900"/>
                    <a:pt x="88900" y="59690"/>
                    <a:pt x="124460" y="59690"/>
                  </a:cubicBezTo>
                  <a:lnTo>
                    <a:pt x="1789430" y="59690"/>
                  </a:lnTo>
                  <a:moveTo>
                    <a:pt x="1789430" y="0"/>
                  </a:moveTo>
                  <a:lnTo>
                    <a:pt x="124460" y="0"/>
                  </a:lnTo>
                  <a:cubicBezTo>
                    <a:pt x="55880" y="0"/>
                    <a:pt x="0" y="55880"/>
                    <a:pt x="0" y="124460"/>
                  </a:cubicBezTo>
                  <a:lnTo>
                    <a:pt x="0" y="1688332"/>
                  </a:lnTo>
                  <a:cubicBezTo>
                    <a:pt x="0" y="1756913"/>
                    <a:pt x="55880" y="1812792"/>
                    <a:pt x="124460" y="1812792"/>
                  </a:cubicBezTo>
                  <a:lnTo>
                    <a:pt x="1789430" y="1812792"/>
                  </a:lnTo>
                  <a:cubicBezTo>
                    <a:pt x="1858010" y="1812792"/>
                    <a:pt x="1913890" y="1756913"/>
                    <a:pt x="1913890" y="1688332"/>
                  </a:cubicBezTo>
                  <a:lnTo>
                    <a:pt x="1913890" y="124460"/>
                  </a:lnTo>
                  <a:cubicBezTo>
                    <a:pt x="1913890" y="55880"/>
                    <a:pt x="1858010" y="0"/>
                    <a:pt x="1789430" y="0"/>
                  </a:cubicBezTo>
                  <a:close/>
                </a:path>
              </a:pathLst>
            </a:custGeom>
            <a:solidFill>
              <a:srgbClr val="94DDDE"/>
            </a:solidFill>
          </p:spPr>
        </p:sp>
      </p:grpSp>
      <p:sp>
        <p:nvSpPr>
          <p:cNvPr name="TextBox 25" id="25"/>
          <p:cNvSpPr txBox="true"/>
          <p:nvPr/>
        </p:nvSpPr>
        <p:spPr>
          <a:xfrm rot="0">
            <a:off x="14208469" y="5979172"/>
            <a:ext cx="3469848" cy="5238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Bold"/>
              </a:rPr>
              <a:t>TF-IDF</a:t>
            </a:r>
          </a:p>
        </p:txBody>
      </p:sp>
      <p:sp>
        <p:nvSpPr>
          <p:cNvPr name="TextBox 26" id="26"/>
          <p:cNvSpPr txBox="true"/>
          <p:nvPr/>
        </p:nvSpPr>
        <p:spPr>
          <a:xfrm rot="0">
            <a:off x="14376399" y="6864262"/>
            <a:ext cx="3133989" cy="2516505"/>
          </a:xfrm>
          <a:prstGeom prst="rect">
            <a:avLst/>
          </a:prstGeom>
        </p:spPr>
        <p:txBody>
          <a:bodyPr anchor="t" rtlCol="false" tIns="0" lIns="0" bIns="0" rIns="0">
            <a:spAutoFit/>
          </a:bodyPr>
          <a:lstStyle/>
          <a:p>
            <a:pPr algn="ctr">
              <a:lnSpc>
                <a:spcPts val="2520"/>
              </a:lnSpc>
            </a:pPr>
            <a:r>
              <a:rPr lang="en-US" sz="1800">
                <a:solidFill>
                  <a:srgbClr val="94DDDE"/>
                </a:solidFill>
                <a:latin typeface="Josefin Sans Regular"/>
              </a:rPr>
              <a:t>TF-IDF merupakan suatu algoritma yang dapat menghasilkan informasi tentang seberapa sering kata tersebut muncul di dalam dataset tersebut dan dimunculkan dalam bentuk berat per kata.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315035" y="1790700"/>
            <a:ext cx="10320889" cy="8038119"/>
          </a:xfrm>
          <a:prstGeom prst="rect">
            <a:avLst/>
          </a:prstGeom>
        </p:spPr>
      </p:pic>
      <p:sp>
        <p:nvSpPr>
          <p:cNvPr name="TextBox 3" id="3"/>
          <p:cNvSpPr txBox="true"/>
          <p:nvPr/>
        </p:nvSpPr>
        <p:spPr>
          <a:xfrm rot="0">
            <a:off x="1028700" y="1019175"/>
            <a:ext cx="5636183" cy="771525"/>
          </a:xfrm>
          <a:prstGeom prst="rect">
            <a:avLst/>
          </a:prstGeom>
        </p:spPr>
        <p:txBody>
          <a:bodyPr anchor="t" rtlCol="false" tIns="0" lIns="0" bIns="0" rIns="0">
            <a:spAutoFit/>
          </a:bodyPr>
          <a:lstStyle/>
          <a:p>
            <a:pPr>
              <a:lnSpc>
                <a:spcPts val="6000"/>
              </a:lnSpc>
            </a:pPr>
            <a:r>
              <a:rPr lang="en-US" sz="5000">
                <a:solidFill>
                  <a:srgbClr val="94DDDE"/>
                </a:solidFill>
                <a:latin typeface="Josefin Sans Bold Bold"/>
              </a:rPr>
              <a:t>Metode Penelitian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DAFAc4gUGJk</dc:identifier>
  <dcterms:modified xsi:type="dcterms:W3CDTF">2011-08-01T06:04:30Z</dcterms:modified>
  <cp:revision>1</cp:revision>
  <dc:title>PPT Seminar Hasil Tugas Akhir</dc:title>
</cp:coreProperties>
</file>