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Bold" charset="1" panose="00000800000000000000"/>
      <p:regular r:id="rId10"/>
    </p:embeddedFont>
    <p:embeddedFont>
      <p:font typeface="Josefin Sans Bold Italics" charset="1" panose="00000800000000000000"/>
      <p:regular r:id="rId11"/>
    </p:embeddedFont>
    <p:embeddedFont>
      <p:font typeface="Josefin Sans Regular" charset="1" panose="00000500000000000000"/>
      <p:regular r:id="rId12"/>
    </p:embeddedFont>
    <p:embeddedFont>
      <p:font typeface="Josefin Sans Regular Bold" charset="1" panose="00000700000000000000"/>
      <p:regular r:id="rId13"/>
    </p:embeddedFont>
    <p:embeddedFont>
      <p:font typeface="Josefin Sans Regular Italics" charset="1" panose="00000500000000000000"/>
      <p:regular r:id="rId14"/>
    </p:embeddedFont>
    <p:embeddedFont>
      <p:font typeface="Josefin Sans Regular Bold Italics" charset="1" panose="000007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84130" y="-1830101"/>
            <a:ext cx="6755642" cy="41148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836870" y="1882355"/>
            <a:ext cx="1194327" cy="258614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371774" y="2112798"/>
            <a:ext cx="5357753" cy="5591583"/>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842092" y="5097444"/>
            <a:ext cx="1894295" cy="4252500"/>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44839" y="7704381"/>
            <a:ext cx="3486358" cy="4114800"/>
          </a:xfrm>
          <a:prstGeom prst="rect">
            <a:avLst/>
          </a:prstGeom>
        </p:spPr>
      </p:pic>
      <p:pic>
        <p:nvPicPr>
          <p:cNvPr name="Picture 7" id="7"/>
          <p:cNvPicPr>
            <a:picLocks noChangeAspect="true"/>
          </p:cNvPicPr>
          <p:nvPr/>
        </p:nvPicPr>
        <p:blipFill>
          <a:blip r:embed="rId12"/>
          <a:srcRect l="0" t="0" r="0" b="0"/>
          <a:stretch>
            <a:fillRect/>
          </a:stretch>
        </p:blipFill>
        <p:spPr>
          <a:xfrm flipH="false" flipV="false" rot="0">
            <a:off x="15271446" y="1008942"/>
            <a:ext cx="1987854" cy="1746826"/>
          </a:xfrm>
          <a:prstGeom prst="rect">
            <a:avLst/>
          </a:prstGeom>
        </p:spPr>
      </p:pic>
      <p:sp>
        <p:nvSpPr>
          <p:cNvPr name="TextBox 8" id="8"/>
          <p:cNvSpPr txBox="true"/>
          <p:nvPr/>
        </p:nvSpPr>
        <p:spPr>
          <a:xfrm rot="0">
            <a:off x="5946924" y="3209062"/>
            <a:ext cx="11768291" cy="3276602"/>
          </a:xfrm>
          <a:prstGeom prst="rect">
            <a:avLst/>
          </a:prstGeom>
        </p:spPr>
        <p:txBody>
          <a:bodyPr anchor="t" rtlCol="false" tIns="0" lIns="0" bIns="0" rIns="0">
            <a:spAutoFit/>
          </a:bodyPr>
          <a:lstStyle/>
          <a:p>
            <a:pPr>
              <a:lnSpc>
                <a:spcPts val="5100"/>
              </a:lnSpc>
            </a:pPr>
            <a:r>
              <a:rPr lang="en-US" sz="5000">
                <a:solidFill>
                  <a:srgbClr val="F7B4A7"/>
                </a:solidFill>
                <a:latin typeface="Josefin Sans Bold Bold"/>
              </a:rPr>
              <a:t>Analisis Sentimen Terhadap Penurunan Harga Telur pada Data Twitter Menggunakan Metode Support Vector Machine dan K-Nearest Neighbour</a:t>
            </a:r>
          </a:p>
        </p:txBody>
      </p:sp>
      <p:sp>
        <p:nvSpPr>
          <p:cNvPr name="TextBox 9" id="9"/>
          <p:cNvSpPr txBox="true"/>
          <p:nvPr/>
        </p:nvSpPr>
        <p:spPr>
          <a:xfrm rot="0">
            <a:off x="5946924" y="1878341"/>
            <a:ext cx="8217084" cy="42481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Regular"/>
              </a:rPr>
              <a:t>PROPOSAL TUGAS AKHIR</a:t>
            </a:r>
          </a:p>
        </p:txBody>
      </p:sp>
      <p:sp>
        <p:nvSpPr>
          <p:cNvPr name="TextBox 10" id="10"/>
          <p:cNvSpPr txBox="true"/>
          <p:nvPr/>
        </p:nvSpPr>
        <p:spPr>
          <a:xfrm rot="0">
            <a:off x="5946924" y="7452031"/>
            <a:ext cx="8217084" cy="589915"/>
          </a:xfrm>
          <a:prstGeom prst="rect">
            <a:avLst/>
          </a:prstGeom>
        </p:spPr>
        <p:txBody>
          <a:bodyPr anchor="t" rtlCol="false" tIns="0" lIns="0" bIns="0" rIns="0">
            <a:spAutoFit/>
          </a:bodyPr>
          <a:lstStyle/>
          <a:p>
            <a:pPr>
              <a:lnSpc>
                <a:spcPts val="4760"/>
              </a:lnSpc>
            </a:pPr>
            <a:r>
              <a:rPr lang="en-US" sz="3399">
                <a:solidFill>
                  <a:srgbClr val="94DDDE"/>
                </a:solidFill>
                <a:latin typeface="Josefin Sans Regular"/>
              </a:rPr>
              <a:t>Arviandri Naufal Zaki - 064001800035</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143255" y="2509319"/>
            <a:ext cx="4019713" cy="2877720"/>
            <a:chOff x="0" y="0"/>
            <a:chExt cx="2217183" cy="1587285"/>
          </a:xfrm>
        </p:grpSpPr>
        <p:sp>
          <p:nvSpPr>
            <p:cNvPr name="Freeform 3" id="3"/>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4" id="4"/>
          <p:cNvSpPr txBox="true"/>
          <p:nvPr/>
        </p:nvSpPr>
        <p:spPr>
          <a:xfrm rot="0">
            <a:off x="1311185" y="1985444"/>
            <a:ext cx="369895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Pengumpulan Data</a:t>
            </a:r>
          </a:p>
        </p:txBody>
      </p:sp>
      <p:sp>
        <p:nvSpPr>
          <p:cNvPr name="TextBox 5" id="5"/>
          <p:cNvSpPr txBox="true"/>
          <p:nvPr/>
        </p:nvSpPr>
        <p:spPr>
          <a:xfrm rot="0">
            <a:off x="1311185" y="2586367"/>
            <a:ext cx="3615120"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Pengumpulan data menggunakan teknik Srapingdata dari Twitter. Data yang dikumpulkan berupa tweet dengan kata kunci “Harga Telur Turun” dan “Harga Telor Turun”dalam rentang waktu 29 Juli 2021 hingga 15 Oktober 2021 dan tidak disertakan posting retweet.</a:t>
            </a:r>
          </a:p>
        </p:txBody>
      </p:sp>
      <p:sp>
        <p:nvSpPr>
          <p:cNvPr name="TextBox 6" id="6"/>
          <p:cNvSpPr txBox="true"/>
          <p:nvPr/>
        </p:nvSpPr>
        <p:spPr>
          <a:xfrm rot="0">
            <a:off x="1028700" y="1019175"/>
            <a:ext cx="5636183"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Metode Penelitian</a:t>
            </a:r>
          </a:p>
        </p:txBody>
      </p:sp>
      <p:grpSp>
        <p:nvGrpSpPr>
          <p:cNvPr name="Group 7" id="7"/>
          <p:cNvGrpSpPr/>
          <p:nvPr/>
        </p:nvGrpSpPr>
        <p:grpSpPr>
          <a:xfrm rot="0">
            <a:off x="6053424" y="2509319"/>
            <a:ext cx="4019713" cy="2877720"/>
            <a:chOff x="0" y="0"/>
            <a:chExt cx="2217183" cy="1587285"/>
          </a:xfrm>
        </p:grpSpPr>
        <p:sp>
          <p:nvSpPr>
            <p:cNvPr name="Freeform 8" id="8"/>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9" id="9"/>
          <p:cNvSpPr txBox="true"/>
          <p:nvPr/>
        </p:nvSpPr>
        <p:spPr>
          <a:xfrm rot="0">
            <a:off x="6221353" y="1985444"/>
            <a:ext cx="369895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Pengolahan Data</a:t>
            </a:r>
          </a:p>
        </p:txBody>
      </p:sp>
      <p:sp>
        <p:nvSpPr>
          <p:cNvPr name="TextBox 10" id="10"/>
          <p:cNvSpPr txBox="true"/>
          <p:nvPr/>
        </p:nvSpPr>
        <p:spPr>
          <a:xfrm rot="0">
            <a:off x="6255720" y="3137601"/>
            <a:ext cx="3615120" cy="157353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Proses ini akan mengolah data awal yang masih tidak beraturanuntuk dijadikan data teratur yang dapat diterapkan pada proses selanjutnya.</a:t>
            </a:r>
          </a:p>
        </p:txBody>
      </p:sp>
      <p:grpSp>
        <p:nvGrpSpPr>
          <p:cNvPr name="Group 11" id="11"/>
          <p:cNvGrpSpPr/>
          <p:nvPr/>
        </p:nvGrpSpPr>
        <p:grpSpPr>
          <a:xfrm rot="0">
            <a:off x="11120730" y="2509319"/>
            <a:ext cx="4019713" cy="2877720"/>
            <a:chOff x="0" y="0"/>
            <a:chExt cx="2217183" cy="1587285"/>
          </a:xfrm>
        </p:grpSpPr>
        <p:sp>
          <p:nvSpPr>
            <p:cNvPr name="Freeform 12" id="12"/>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13" id="13"/>
          <p:cNvSpPr txBox="true"/>
          <p:nvPr/>
        </p:nvSpPr>
        <p:spPr>
          <a:xfrm rot="0">
            <a:off x="11288660" y="1985444"/>
            <a:ext cx="369895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Labeling Data</a:t>
            </a:r>
          </a:p>
        </p:txBody>
      </p:sp>
      <p:sp>
        <p:nvSpPr>
          <p:cNvPr name="TextBox 14" id="14"/>
          <p:cNvSpPr txBox="true"/>
          <p:nvPr/>
        </p:nvSpPr>
        <p:spPr>
          <a:xfrm rot="0">
            <a:off x="11323026" y="2743529"/>
            <a:ext cx="3615120"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Labeling pada data dilakukan secara otomatis menggunakan kamus yang sudah berisi bobot sentimen (lexicon) dan dihitung total dari sentimen bedasarkan jumlah bobot dari seluruh kata pada setiap data.</a:t>
            </a:r>
          </a:p>
        </p:txBody>
      </p:sp>
      <p:grpSp>
        <p:nvGrpSpPr>
          <p:cNvPr name="Group 15" id="15"/>
          <p:cNvGrpSpPr/>
          <p:nvPr/>
        </p:nvGrpSpPr>
        <p:grpSpPr>
          <a:xfrm rot="0">
            <a:off x="3846792" y="6548869"/>
            <a:ext cx="4019713" cy="2877720"/>
            <a:chOff x="0" y="0"/>
            <a:chExt cx="2217183" cy="1587285"/>
          </a:xfrm>
        </p:grpSpPr>
        <p:sp>
          <p:nvSpPr>
            <p:cNvPr name="Freeform 16" id="16"/>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17" id="17"/>
          <p:cNvSpPr txBox="true"/>
          <p:nvPr/>
        </p:nvSpPr>
        <p:spPr>
          <a:xfrm rot="0">
            <a:off x="4014721" y="6024994"/>
            <a:ext cx="369895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Pembobotan Kata</a:t>
            </a:r>
          </a:p>
        </p:txBody>
      </p:sp>
      <p:sp>
        <p:nvSpPr>
          <p:cNvPr name="TextBox 18" id="18"/>
          <p:cNvSpPr txBox="true"/>
          <p:nvPr/>
        </p:nvSpPr>
        <p:spPr>
          <a:xfrm rot="0">
            <a:off x="4056640" y="6862826"/>
            <a:ext cx="3615120"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Setelah di berikan label selanjutnya dilakukan pembobotan kata. Pembobotan kata dilakukan dengan menggunakan Term Frequency(TF) dan Inverse Document Frequency(IDF).</a:t>
            </a:r>
          </a:p>
        </p:txBody>
      </p:sp>
      <p:grpSp>
        <p:nvGrpSpPr>
          <p:cNvPr name="Group 19" id="19"/>
          <p:cNvGrpSpPr/>
          <p:nvPr/>
        </p:nvGrpSpPr>
        <p:grpSpPr>
          <a:xfrm rot="0">
            <a:off x="8813031" y="6548869"/>
            <a:ext cx="4019713" cy="2877720"/>
            <a:chOff x="0" y="0"/>
            <a:chExt cx="2217183" cy="1587285"/>
          </a:xfrm>
        </p:grpSpPr>
        <p:sp>
          <p:nvSpPr>
            <p:cNvPr name="Freeform 20" id="20"/>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21" id="21"/>
          <p:cNvSpPr txBox="true"/>
          <p:nvPr/>
        </p:nvSpPr>
        <p:spPr>
          <a:xfrm rot="0">
            <a:off x="8515187" y="6024994"/>
            <a:ext cx="4615399"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Mengklasifikasikan Data</a:t>
            </a:r>
          </a:p>
        </p:txBody>
      </p:sp>
      <p:sp>
        <p:nvSpPr>
          <p:cNvPr name="TextBox 22" id="22"/>
          <p:cNvSpPr txBox="true"/>
          <p:nvPr/>
        </p:nvSpPr>
        <p:spPr>
          <a:xfrm rot="0">
            <a:off x="8980960" y="6741795"/>
            <a:ext cx="3615120"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Proses ini bertujuan untuk mengolah data menjadi opini positif dan opini negatif. Pada penelitian ini,penulis menggunakan metode Support Vector Machine dan K-Nearest Neighbour untuk mengklasifikasikan data.</a:t>
            </a:r>
          </a:p>
        </p:txBody>
      </p:sp>
      <p:grpSp>
        <p:nvGrpSpPr>
          <p:cNvPr name="Group 23" id="23"/>
          <p:cNvGrpSpPr/>
          <p:nvPr/>
        </p:nvGrpSpPr>
        <p:grpSpPr>
          <a:xfrm rot="0">
            <a:off x="13745770" y="6548869"/>
            <a:ext cx="4019713" cy="2877720"/>
            <a:chOff x="0" y="0"/>
            <a:chExt cx="2217183" cy="1587285"/>
          </a:xfrm>
        </p:grpSpPr>
        <p:sp>
          <p:nvSpPr>
            <p:cNvPr name="Freeform 24" id="24"/>
            <p:cNvSpPr/>
            <p:nvPr/>
          </p:nvSpPr>
          <p:spPr>
            <a:xfrm>
              <a:off x="0" y="0"/>
              <a:ext cx="2217183" cy="1587286"/>
            </a:xfrm>
            <a:custGeom>
              <a:avLst/>
              <a:gdLst/>
              <a:ahLst/>
              <a:cxnLst/>
              <a:rect r="r" b="b" t="t" l="l"/>
              <a:pathLst>
                <a:path h="1587286" w="2217183">
                  <a:moveTo>
                    <a:pt x="2092723" y="59690"/>
                  </a:moveTo>
                  <a:cubicBezTo>
                    <a:pt x="2128283" y="59690"/>
                    <a:pt x="2157493" y="88900"/>
                    <a:pt x="2157493" y="124460"/>
                  </a:cubicBezTo>
                  <a:lnTo>
                    <a:pt x="2157493" y="1462826"/>
                  </a:lnTo>
                  <a:cubicBezTo>
                    <a:pt x="2157493" y="1498386"/>
                    <a:pt x="2128283" y="1527596"/>
                    <a:pt x="2092723" y="1527596"/>
                  </a:cubicBezTo>
                  <a:lnTo>
                    <a:pt x="124460" y="1527596"/>
                  </a:lnTo>
                  <a:cubicBezTo>
                    <a:pt x="88900" y="1527596"/>
                    <a:pt x="59690" y="1498386"/>
                    <a:pt x="59690" y="1462826"/>
                  </a:cubicBezTo>
                  <a:lnTo>
                    <a:pt x="59690" y="124460"/>
                  </a:lnTo>
                  <a:cubicBezTo>
                    <a:pt x="59690" y="88900"/>
                    <a:pt x="88900" y="59690"/>
                    <a:pt x="124460" y="59690"/>
                  </a:cubicBezTo>
                  <a:lnTo>
                    <a:pt x="2092723" y="59690"/>
                  </a:lnTo>
                  <a:moveTo>
                    <a:pt x="2092723" y="0"/>
                  </a:moveTo>
                  <a:lnTo>
                    <a:pt x="124460" y="0"/>
                  </a:lnTo>
                  <a:cubicBezTo>
                    <a:pt x="55880" y="0"/>
                    <a:pt x="0" y="55880"/>
                    <a:pt x="0" y="124460"/>
                  </a:cubicBezTo>
                  <a:lnTo>
                    <a:pt x="0" y="1462826"/>
                  </a:lnTo>
                  <a:cubicBezTo>
                    <a:pt x="0" y="1531406"/>
                    <a:pt x="55880" y="1587286"/>
                    <a:pt x="124460" y="1587286"/>
                  </a:cubicBezTo>
                  <a:lnTo>
                    <a:pt x="2092723" y="1587286"/>
                  </a:lnTo>
                  <a:cubicBezTo>
                    <a:pt x="2161303" y="1587286"/>
                    <a:pt x="2217183" y="1531406"/>
                    <a:pt x="2217183" y="1462826"/>
                  </a:cubicBezTo>
                  <a:lnTo>
                    <a:pt x="2217183" y="124460"/>
                  </a:lnTo>
                  <a:cubicBezTo>
                    <a:pt x="2217183" y="55880"/>
                    <a:pt x="2161303" y="0"/>
                    <a:pt x="2092723" y="0"/>
                  </a:cubicBezTo>
                  <a:close/>
                </a:path>
              </a:pathLst>
            </a:custGeom>
            <a:solidFill>
              <a:srgbClr val="94DDDE"/>
            </a:solidFill>
          </p:spPr>
        </p:sp>
      </p:grpSp>
      <p:sp>
        <p:nvSpPr>
          <p:cNvPr name="TextBox 25" id="25"/>
          <p:cNvSpPr txBox="true"/>
          <p:nvPr/>
        </p:nvSpPr>
        <p:spPr>
          <a:xfrm rot="0">
            <a:off x="13913699" y="6024994"/>
            <a:ext cx="369895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Visualisasi</a:t>
            </a:r>
          </a:p>
        </p:txBody>
      </p:sp>
      <p:sp>
        <p:nvSpPr>
          <p:cNvPr name="TextBox 26" id="26"/>
          <p:cNvSpPr txBox="true"/>
          <p:nvPr/>
        </p:nvSpPr>
        <p:spPr>
          <a:xfrm rot="0">
            <a:off x="13948066" y="7019989"/>
            <a:ext cx="3615120" cy="188785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Pada proses ini akan dilakukan visualisasi terhadap data yang dihasilkan dari proses klasifikasi. Tujuandari proses ini untuk mempermudah membaca maksud dan informasi dari hasil analisis.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352383" y="4908641"/>
            <a:ext cx="7312717" cy="1035685"/>
          </a:xfrm>
          <a:prstGeom prst="rect">
            <a:avLst/>
          </a:prstGeom>
        </p:spPr>
        <p:txBody>
          <a:bodyPr anchor="t" rtlCol="false" tIns="0" lIns="0" bIns="0" rIns="0">
            <a:spAutoFit/>
          </a:bodyPr>
          <a:lstStyle/>
          <a:p>
            <a:pPr>
              <a:lnSpc>
                <a:spcPts val="7519"/>
              </a:lnSpc>
            </a:pPr>
            <a:r>
              <a:rPr lang="en-US" sz="8000" spc="-88">
                <a:solidFill>
                  <a:srgbClr val="2B4B82"/>
                </a:solidFill>
                <a:latin typeface="Josefin Sans Bold"/>
              </a:rPr>
              <a:t>Terima Kasih</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854137" y="3018272"/>
            <a:ext cx="7411325" cy="4635447"/>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65100" y="8613636"/>
            <a:ext cx="4338720" cy="271367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76014" y="7483497"/>
            <a:ext cx="3289448" cy="2057400"/>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20348" y="712171"/>
            <a:ext cx="3289448" cy="20574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44000" y="1674841"/>
            <a:ext cx="5042831" cy="771525"/>
          </a:xfrm>
          <a:prstGeom prst="rect">
            <a:avLst/>
          </a:prstGeom>
        </p:spPr>
        <p:txBody>
          <a:bodyPr anchor="t" rtlCol="false" tIns="0" lIns="0" bIns="0" rIns="0">
            <a:spAutoFit/>
          </a:bodyPr>
          <a:lstStyle/>
          <a:p>
            <a:pPr>
              <a:lnSpc>
                <a:spcPts val="6000"/>
              </a:lnSpc>
            </a:pPr>
            <a:r>
              <a:rPr lang="en-US" sz="5000">
                <a:solidFill>
                  <a:srgbClr val="F7B4A7"/>
                </a:solidFill>
                <a:latin typeface="Josefin Sans Bold Bold"/>
              </a:rPr>
              <a:t>Latar Belakang</a:t>
            </a:r>
          </a:p>
        </p:txBody>
      </p:sp>
      <p:sp>
        <p:nvSpPr>
          <p:cNvPr name="TextBox 3" id="3"/>
          <p:cNvSpPr txBox="true"/>
          <p:nvPr/>
        </p:nvSpPr>
        <p:spPr>
          <a:xfrm rot="0">
            <a:off x="9144000" y="2696502"/>
            <a:ext cx="8592473" cy="4791075"/>
          </a:xfrm>
          <a:prstGeom prst="rect">
            <a:avLst/>
          </a:prstGeom>
        </p:spPr>
        <p:txBody>
          <a:bodyPr anchor="t" rtlCol="false" tIns="0" lIns="0" bIns="0" rIns="0">
            <a:spAutoFit/>
          </a:bodyPr>
          <a:lstStyle/>
          <a:p>
            <a:pPr algn="just">
              <a:lnSpc>
                <a:spcPts val="4200"/>
              </a:lnSpc>
            </a:pPr>
            <a:r>
              <a:rPr lang="en-US" sz="3000">
                <a:solidFill>
                  <a:srgbClr val="94DDDE"/>
                </a:solidFill>
                <a:latin typeface="Josefin Sans Regular"/>
              </a:rPr>
              <a:t>Twitter oleh masyarakat Indonesia dimanfaatkan untuk berbagai hal seperti berkomunikasi dengan orang lain secara publik atau personal, berbagi kabar dan opini pribadi, berjualan, sampai mengkritik suatu hal.</a:t>
            </a:r>
          </a:p>
          <a:p>
            <a:pPr algn="just">
              <a:lnSpc>
                <a:spcPts val="4200"/>
              </a:lnSpc>
            </a:pPr>
            <a:r>
              <a:rPr lang="en-US" sz="3000">
                <a:solidFill>
                  <a:srgbClr val="94DDDE"/>
                </a:solidFill>
                <a:latin typeface="Josefin Sans Regular"/>
              </a:rPr>
              <a:t>Oleh karena itu, pengguna Twitter dapat beropini yang dipengaruhi oleh emosi yang dapat diklasifikasikan untuk menentukan polarisasinya.</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9758" y="1684366"/>
            <a:ext cx="3874545" cy="5122596"/>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380976" y="2475095"/>
            <a:ext cx="3874545" cy="5122596"/>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495732" y="3214319"/>
            <a:ext cx="3874545" cy="512259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7744" y="1028700"/>
            <a:ext cx="2281556" cy="1829393"/>
          </a:xfrm>
          <a:prstGeom prst="rect">
            <a:avLst/>
          </a:prstGeom>
        </p:spPr>
      </p:pic>
      <p:sp>
        <p:nvSpPr>
          <p:cNvPr name="TextBox 3" id="3"/>
          <p:cNvSpPr txBox="true"/>
          <p:nvPr/>
        </p:nvSpPr>
        <p:spPr>
          <a:xfrm rot="0">
            <a:off x="1028700" y="1019175"/>
            <a:ext cx="9768230" cy="771525"/>
          </a:xfrm>
          <a:prstGeom prst="rect">
            <a:avLst/>
          </a:prstGeom>
        </p:spPr>
        <p:txBody>
          <a:bodyPr anchor="t" rtlCol="false" tIns="0" lIns="0" bIns="0" rIns="0">
            <a:spAutoFit/>
          </a:bodyPr>
          <a:lstStyle/>
          <a:p>
            <a:pPr>
              <a:lnSpc>
                <a:spcPts val="6000"/>
              </a:lnSpc>
            </a:pPr>
            <a:r>
              <a:rPr lang="en-US" sz="5000">
                <a:solidFill>
                  <a:srgbClr val="31356E"/>
                </a:solidFill>
                <a:latin typeface="Josefin Sans Bold"/>
              </a:rPr>
              <a:t>Rumusan Masalah</a:t>
            </a:r>
          </a:p>
        </p:txBody>
      </p:sp>
      <p:grpSp>
        <p:nvGrpSpPr>
          <p:cNvPr name="Group 4" id="4"/>
          <p:cNvGrpSpPr/>
          <p:nvPr/>
        </p:nvGrpSpPr>
        <p:grpSpPr>
          <a:xfrm rot="0">
            <a:off x="254965" y="3225278"/>
            <a:ext cx="5657850" cy="4220193"/>
            <a:chOff x="0" y="0"/>
            <a:chExt cx="7543800" cy="5626925"/>
          </a:xfrm>
        </p:grpSpPr>
        <p:grpSp>
          <p:nvGrpSpPr>
            <p:cNvPr name="Group 5" id="5"/>
            <p:cNvGrpSpPr/>
            <p:nvPr/>
          </p:nvGrpSpPr>
          <p:grpSpPr>
            <a:xfrm rot="0">
              <a:off x="0" y="0"/>
              <a:ext cx="7543800" cy="5626925"/>
              <a:chOff x="0" y="0"/>
              <a:chExt cx="1913890" cy="1427572"/>
            </a:xfrm>
          </p:grpSpPr>
          <p:sp>
            <p:nvSpPr>
              <p:cNvPr name="Freeform 6" id="6"/>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7" id="7"/>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8" id="8"/>
            <p:cNvSpPr txBox="true"/>
            <p:nvPr/>
          </p:nvSpPr>
          <p:spPr>
            <a:xfrm rot="0">
              <a:off x="381850" y="266390"/>
              <a:ext cx="6780100" cy="42322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Bagaimana cara mengambil dan mengolah data tweet yang berasal dari Twitter untuk perhitungan Support Vector Machine (SVM) dan K-Nearest Neighbour (KNN)</a:t>
              </a:r>
            </a:p>
          </p:txBody>
        </p:sp>
      </p:grpSp>
      <p:grpSp>
        <p:nvGrpSpPr>
          <p:cNvPr name="Group 9" id="9"/>
          <p:cNvGrpSpPr/>
          <p:nvPr/>
        </p:nvGrpSpPr>
        <p:grpSpPr>
          <a:xfrm rot="0">
            <a:off x="6315075" y="3193780"/>
            <a:ext cx="5657850" cy="4220193"/>
            <a:chOff x="0" y="0"/>
            <a:chExt cx="7543800" cy="5626925"/>
          </a:xfrm>
        </p:grpSpPr>
        <p:grpSp>
          <p:nvGrpSpPr>
            <p:cNvPr name="Group 10" id="10"/>
            <p:cNvGrpSpPr/>
            <p:nvPr/>
          </p:nvGrpSpPr>
          <p:grpSpPr>
            <a:xfrm rot="0">
              <a:off x="0" y="0"/>
              <a:ext cx="7543800" cy="5626925"/>
              <a:chOff x="0" y="0"/>
              <a:chExt cx="1913890" cy="1427572"/>
            </a:xfrm>
          </p:grpSpPr>
          <p:sp>
            <p:nvSpPr>
              <p:cNvPr name="Freeform 11" id="11"/>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2" id="12"/>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3" id="13"/>
            <p:cNvSpPr txBox="true"/>
            <p:nvPr/>
          </p:nvSpPr>
          <p:spPr>
            <a:xfrm rot="0">
              <a:off x="381850" y="266390"/>
              <a:ext cx="6780100" cy="49434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Bagaimana tingkat keakuratan dari K-Nearest Neighbour (KNN) dan Support Vector Machine (SVM) pada analisis sentimen di Twitter mengenai penurunan harga telur.</a:t>
              </a:r>
            </a:p>
          </p:txBody>
        </p:sp>
      </p:grpSp>
      <p:grpSp>
        <p:nvGrpSpPr>
          <p:cNvPr name="Group 14" id="14"/>
          <p:cNvGrpSpPr/>
          <p:nvPr/>
        </p:nvGrpSpPr>
        <p:grpSpPr>
          <a:xfrm rot="0">
            <a:off x="12396207" y="3193780"/>
            <a:ext cx="5657850" cy="4220193"/>
            <a:chOff x="0" y="0"/>
            <a:chExt cx="7543800" cy="5626925"/>
          </a:xfrm>
        </p:grpSpPr>
        <p:grpSp>
          <p:nvGrpSpPr>
            <p:cNvPr name="Group 15" id="15"/>
            <p:cNvGrpSpPr/>
            <p:nvPr/>
          </p:nvGrpSpPr>
          <p:grpSpPr>
            <a:xfrm rot="0">
              <a:off x="0" y="0"/>
              <a:ext cx="7543800" cy="5626925"/>
              <a:chOff x="0" y="0"/>
              <a:chExt cx="1913890" cy="1427572"/>
            </a:xfrm>
          </p:grpSpPr>
          <p:sp>
            <p:nvSpPr>
              <p:cNvPr name="Freeform 16" id="16"/>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7" id="17"/>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8" id="18"/>
            <p:cNvSpPr txBox="true"/>
            <p:nvPr/>
          </p:nvSpPr>
          <p:spPr>
            <a:xfrm rot="0">
              <a:off x="381850" y="1061584"/>
              <a:ext cx="6780100" cy="35210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Bagaimana hasil klasifikasi dari tweet menggunakan Support Vector Machine (SVM)dan K-Nearest Neighbour (KNN).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7744" y="1028700"/>
            <a:ext cx="2281556" cy="1829393"/>
          </a:xfrm>
          <a:prstGeom prst="rect">
            <a:avLst/>
          </a:prstGeom>
        </p:spPr>
      </p:pic>
      <p:sp>
        <p:nvSpPr>
          <p:cNvPr name="TextBox 3" id="3"/>
          <p:cNvSpPr txBox="true"/>
          <p:nvPr/>
        </p:nvSpPr>
        <p:spPr>
          <a:xfrm rot="0">
            <a:off x="1028700" y="1019175"/>
            <a:ext cx="9768230" cy="771525"/>
          </a:xfrm>
          <a:prstGeom prst="rect">
            <a:avLst/>
          </a:prstGeom>
        </p:spPr>
        <p:txBody>
          <a:bodyPr anchor="t" rtlCol="false" tIns="0" lIns="0" bIns="0" rIns="0">
            <a:spAutoFit/>
          </a:bodyPr>
          <a:lstStyle/>
          <a:p>
            <a:pPr>
              <a:lnSpc>
                <a:spcPts val="6000"/>
              </a:lnSpc>
            </a:pPr>
            <a:r>
              <a:rPr lang="en-US" sz="5000">
                <a:solidFill>
                  <a:srgbClr val="31356E"/>
                </a:solidFill>
                <a:latin typeface="Josefin Sans Bold"/>
              </a:rPr>
              <a:t>Batasan Masalah</a:t>
            </a:r>
          </a:p>
        </p:txBody>
      </p:sp>
      <p:grpSp>
        <p:nvGrpSpPr>
          <p:cNvPr name="Group 4" id="4"/>
          <p:cNvGrpSpPr/>
          <p:nvPr/>
        </p:nvGrpSpPr>
        <p:grpSpPr>
          <a:xfrm rot="0">
            <a:off x="3285020" y="3049152"/>
            <a:ext cx="5657850" cy="4220193"/>
            <a:chOff x="0" y="0"/>
            <a:chExt cx="7543800" cy="5626925"/>
          </a:xfrm>
        </p:grpSpPr>
        <p:grpSp>
          <p:nvGrpSpPr>
            <p:cNvPr name="Group 5" id="5"/>
            <p:cNvGrpSpPr/>
            <p:nvPr/>
          </p:nvGrpSpPr>
          <p:grpSpPr>
            <a:xfrm rot="0">
              <a:off x="0" y="0"/>
              <a:ext cx="7543800" cy="5626925"/>
              <a:chOff x="0" y="0"/>
              <a:chExt cx="1913890" cy="1427572"/>
            </a:xfrm>
          </p:grpSpPr>
          <p:sp>
            <p:nvSpPr>
              <p:cNvPr name="Freeform 6" id="6"/>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7" id="7"/>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8" id="8"/>
            <p:cNvSpPr txBox="true"/>
            <p:nvPr/>
          </p:nvSpPr>
          <p:spPr>
            <a:xfrm rot="0">
              <a:off x="381850" y="663987"/>
              <a:ext cx="6780100" cy="42322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Data yang digunakan adalah tweet berbahasa Indonesia dengan kata kunci “Harga Telur Turun” dan “Harga Telor Turun” dari Twitter.</a:t>
              </a:r>
            </a:p>
          </p:txBody>
        </p:sp>
      </p:grpSp>
      <p:grpSp>
        <p:nvGrpSpPr>
          <p:cNvPr name="Group 9" id="9"/>
          <p:cNvGrpSpPr/>
          <p:nvPr/>
        </p:nvGrpSpPr>
        <p:grpSpPr>
          <a:xfrm rot="0">
            <a:off x="9345130" y="3017654"/>
            <a:ext cx="5657850" cy="4220193"/>
            <a:chOff x="0" y="0"/>
            <a:chExt cx="7543800" cy="5626925"/>
          </a:xfrm>
        </p:grpSpPr>
        <p:grpSp>
          <p:nvGrpSpPr>
            <p:cNvPr name="Group 10" id="10"/>
            <p:cNvGrpSpPr/>
            <p:nvPr/>
          </p:nvGrpSpPr>
          <p:grpSpPr>
            <a:xfrm rot="0">
              <a:off x="0" y="0"/>
              <a:ext cx="7543800" cy="5626925"/>
              <a:chOff x="0" y="0"/>
              <a:chExt cx="1913890" cy="1427572"/>
            </a:xfrm>
          </p:grpSpPr>
          <p:sp>
            <p:nvSpPr>
              <p:cNvPr name="Freeform 11" id="11"/>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2" id="12"/>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3" id="13"/>
            <p:cNvSpPr txBox="true"/>
            <p:nvPr/>
          </p:nvSpPr>
          <p:spPr>
            <a:xfrm rot="0">
              <a:off x="381850" y="1019587"/>
              <a:ext cx="6780100" cy="35210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Metode yang digunakan untuk klasifikasi adalah Support Vector Machine (SVM) dan K-Nearest Neighbour (KNN).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370694" y="2651273"/>
            <a:ext cx="7537035" cy="771525"/>
          </a:xfrm>
          <a:prstGeom prst="rect">
            <a:avLst/>
          </a:prstGeom>
        </p:spPr>
        <p:txBody>
          <a:bodyPr anchor="t" rtlCol="false" tIns="0" lIns="0" bIns="0" rIns="0">
            <a:spAutoFit/>
          </a:bodyPr>
          <a:lstStyle/>
          <a:p>
            <a:pPr>
              <a:lnSpc>
                <a:spcPts val="6000"/>
              </a:lnSpc>
            </a:pPr>
            <a:r>
              <a:rPr lang="en-US" sz="5000">
                <a:solidFill>
                  <a:srgbClr val="2B4B82"/>
                </a:solidFill>
                <a:latin typeface="Josefin Sans Bold Bold"/>
              </a:rPr>
              <a:t>Tujuan Penelitian</a:t>
            </a:r>
          </a:p>
        </p:txBody>
      </p:sp>
      <p:sp>
        <p:nvSpPr>
          <p:cNvPr name="TextBox 3" id="3"/>
          <p:cNvSpPr txBox="true"/>
          <p:nvPr/>
        </p:nvSpPr>
        <p:spPr>
          <a:xfrm rot="0">
            <a:off x="1370694" y="3960063"/>
            <a:ext cx="9942691" cy="3181350"/>
          </a:xfrm>
          <a:prstGeom prst="rect">
            <a:avLst/>
          </a:prstGeom>
        </p:spPr>
        <p:txBody>
          <a:bodyPr anchor="t" rtlCol="false" tIns="0" lIns="0" bIns="0" rIns="0">
            <a:spAutoFit/>
          </a:bodyPr>
          <a:lstStyle/>
          <a:p>
            <a:pPr>
              <a:lnSpc>
                <a:spcPts val="4199"/>
              </a:lnSpc>
            </a:pPr>
            <a:r>
              <a:rPr lang="en-US" sz="2999">
                <a:solidFill>
                  <a:srgbClr val="2B4B82"/>
                </a:solidFill>
                <a:latin typeface="Josefin Sans Regular"/>
              </a:rPr>
              <a:t>Tujuan dari tugas akhir ini yaitu untuk mengklasifikasi tweet berdasarkan positif dan negatifnya untuk mengetahui keakuratan dari kedua metode ini yaitu Support Vector Machine (SVM) dan K-Nearest Neighbour (KNN) dalam menganalisis sentimen (emosi) penggunaTwitter mengenai penurunan harga telur.</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963412"/>
            <a:ext cx="4597438" cy="284205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551837" y="390596"/>
            <a:ext cx="2076668" cy="1276207"/>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38681" y="-2447996"/>
            <a:ext cx="3837986" cy="4114800"/>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994246" y="-3759204"/>
            <a:ext cx="5357753" cy="5591583"/>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6135350" cy="771525"/>
          </a:xfrm>
          <a:prstGeom prst="rect">
            <a:avLst/>
          </a:prstGeom>
        </p:spPr>
        <p:txBody>
          <a:bodyPr anchor="t" rtlCol="false" tIns="0" lIns="0" bIns="0" rIns="0">
            <a:spAutoFit/>
          </a:bodyPr>
          <a:lstStyle/>
          <a:p>
            <a:pPr algn="ctr">
              <a:lnSpc>
                <a:spcPts val="6000"/>
              </a:lnSpc>
            </a:pPr>
            <a:r>
              <a:rPr lang="en-US" sz="5000">
                <a:solidFill>
                  <a:srgbClr val="2B4B82"/>
                </a:solidFill>
                <a:latin typeface="Josefin Sans Bold Bold"/>
              </a:rPr>
              <a:t>Manfaat Penelitian</a:t>
            </a:r>
          </a:p>
        </p:txBody>
      </p:sp>
      <p:grpSp>
        <p:nvGrpSpPr>
          <p:cNvPr name="Group 3" id="3"/>
          <p:cNvGrpSpPr/>
          <p:nvPr/>
        </p:nvGrpSpPr>
        <p:grpSpPr>
          <a:xfrm rot="0">
            <a:off x="3285020" y="3049152"/>
            <a:ext cx="5657850" cy="4220193"/>
            <a:chOff x="0" y="0"/>
            <a:chExt cx="1913890" cy="1427572"/>
          </a:xfrm>
        </p:grpSpPr>
        <p:sp>
          <p:nvSpPr>
            <p:cNvPr name="Freeform 4" id="4"/>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5" id="5"/>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6" id="6"/>
          <p:cNvSpPr txBox="true"/>
          <p:nvPr/>
        </p:nvSpPr>
        <p:spPr>
          <a:xfrm rot="0">
            <a:off x="3571408" y="3797174"/>
            <a:ext cx="5085075" cy="26574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Memperoleh hasil analisis sentimen terhadap penurunan harga telur dengan menggunakan metode SVM dan KNN.</a:t>
            </a:r>
          </a:p>
        </p:txBody>
      </p:sp>
      <p:grpSp>
        <p:nvGrpSpPr>
          <p:cNvPr name="Group 7" id="7"/>
          <p:cNvGrpSpPr/>
          <p:nvPr/>
        </p:nvGrpSpPr>
        <p:grpSpPr>
          <a:xfrm rot="0">
            <a:off x="9345130" y="3017654"/>
            <a:ext cx="5657850" cy="4220193"/>
            <a:chOff x="0" y="0"/>
            <a:chExt cx="7543800" cy="5626925"/>
          </a:xfrm>
        </p:grpSpPr>
        <p:grpSp>
          <p:nvGrpSpPr>
            <p:cNvPr name="Group 8" id="8"/>
            <p:cNvGrpSpPr/>
            <p:nvPr/>
          </p:nvGrpSpPr>
          <p:grpSpPr>
            <a:xfrm rot="0">
              <a:off x="0" y="0"/>
              <a:ext cx="7543800" cy="5626925"/>
              <a:chOff x="0" y="0"/>
              <a:chExt cx="1913890" cy="1427572"/>
            </a:xfrm>
          </p:grpSpPr>
          <p:sp>
            <p:nvSpPr>
              <p:cNvPr name="Freeform 9" id="9"/>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0" id="10"/>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1" id="11"/>
            <p:cNvSpPr txBox="true"/>
            <p:nvPr/>
          </p:nvSpPr>
          <p:spPr>
            <a:xfrm rot="0">
              <a:off x="381850" y="350384"/>
              <a:ext cx="6780100" cy="49434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Bagi pemerintah dapat digunakan untuk meningkatkan pengetahuan dan dapat digunakan sebagai rujukan untuk memperbaharui kebijakan yang dikeluarkan.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269931" y="-1095217"/>
            <a:ext cx="2587897" cy="2675457"/>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777070" y="1873005"/>
            <a:ext cx="14733859" cy="6540991"/>
          </a:xfrm>
          <a:prstGeom prst="rect">
            <a:avLst/>
          </a:prstGeom>
        </p:spPr>
      </p:pic>
      <p:sp>
        <p:nvSpPr>
          <p:cNvPr name="TextBox 4" id="4"/>
          <p:cNvSpPr txBox="true"/>
          <p:nvPr/>
        </p:nvSpPr>
        <p:spPr>
          <a:xfrm rot="0">
            <a:off x="946160" y="986515"/>
            <a:ext cx="9569415" cy="593725"/>
          </a:xfrm>
          <a:prstGeom prst="rect">
            <a:avLst/>
          </a:prstGeom>
        </p:spPr>
        <p:txBody>
          <a:bodyPr anchor="t" rtlCol="false" tIns="0" lIns="0" bIns="0" rIns="0">
            <a:spAutoFit/>
          </a:bodyPr>
          <a:lstStyle/>
          <a:p>
            <a:pPr>
              <a:lnSpc>
                <a:spcPts val="4250"/>
              </a:lnSpc>
            </a:pPr>
            <a:r>
              <a:rPr lang="en-US" sz="5000" spc="-50">
                <a:solidFill>
                  <a:srgbClr val="2B4B82"/>
                </a:solidFill>
                <a:latin typeface="Josefin Sans Bold Bold"/>
              </a:rPr>
              <a:t>Penelitian Sebelumnya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028700" y="2509319"/>
            <a:ext cx="3469848" cy="3286560"/>
            <a:chOff x="0" y="0"/>
            <a:chExt cx="1913890" cy="1812792"/>
          </a:xfrm>
        </p:grpSpPr>
        <p:sp>
          <p:nvSpPr>
            <p:cNvPr name="Freeform 3" id="3"/>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4" id="4"/>
          <p:cNvSpPr txBox="true"/>
          <p:nvPr/>
        </p:nvSpPr>
        <p:spPr>
          <a:xfrm rot="0">
            <a:off x="1028700" y="1019175"/>
            <a:ext cx="6300602"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Landasan Teori</a:t>
            </a:r>
          </a:p>
        </p:txBody>
      </p:sp>
      <p:sp>
        <p:nvSpPr>
          <p:cNvPr name="TextBox 5" id="5"/>
          <p:cNvSpPr txBox="true"/>
          <p:nvPr/>
        </p:nvSpPr>
        <p:spPr>
          <a:xfrm rot="0">
            <a:off x="1028700"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Twitter</a:t>
            </a:r>
          </a:p>
        </p:txBody>
      </p:sp>
      <p:sp>
        <p:nvSpPr>
          <p:cNvPr name="TextBox 6" id="6"/>
          <p:cNvSpPr txBox="true"/>
          <p:nvPr/>
        </p:nvSpPr>
        <p:spPr>
          <a:xfrm rot="0">
            <a:off x="1196630" y="3027696"/>
            <a:ext cx="3133989"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Twitter adalah platform sosial media yang dapat digunakan untuk mengirimkan suatu postingan (tweet) dalam bentuk foto maupun teks dengan terbatas yaitu 280 karakter</a:t>
            </a:r>
          </a:p>
        </p:txBody>
      </p:sp>
      <p:grpSp>
        <p:nvGrpSpPr>
          <p:cNvPr name="Group 7" id="7"/>
          <p:cNvGrpSpPr/>
          <p:nvPr/>
        </p:nvGrpSpPr>
        <p:grpSpPr>
          <a:xfrm rot="0">
            <a:off x="4747496" y="2509319"/>
            <a:ext cx="3469848" cy="3286560"/>
            <a:chOff x="0" y="0"/>
            <a:chExt cx="1913890" cy="1812792"/>
          </a:xfrm>
        </p:grpSpPr>
        <p:sp>
          <p:nvSpPr>
            <p:cNvPr name="Freeform 8" id="8"/>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9" id="9"/>
          <p:cNvSpPr txBox="true"/>
          <p:nvPr/>
        </p:nvSpPr>
        <p:spPr>
          <a:xfrm rot="0">
            <a:off x="4747496"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Python</a:t>
            </a:r>
          </a:p>
        </p:txBody>
      </p:sp>
      <p:sp>
        <p:nvSpPr>
          <p:cNvPr name="TextBox 10" id="10"/>
          <p:cNvSpPr txBox="true"/>
          <p:nvPr/>
        </p:nvSpPr>
        <p:spPr>
          <a:xfrm rot="0">
            <a:off x="4915426" y="2870534"/>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Python adalah bahasa pemrograman dengan kode sumber yang terbuka (open source) yang dapat digunakan untuk membuat program secara independent (standalone) maupun untuk membuat program scripting.</a:t>
            </a:r>
          </a:p>
        </p:txBody>
      </p:sp>
      <p:grpSp>
        <p:nvGrpSpPr>
          <p:cNvPr name="Group 11" id="11"/>
          <p:cNvGrpSpPr/>
          <p:nvPr/>
        </p:nvGrpSpPr>
        <p:grpSpPr>
          <a:xfrm rot="0">
            <a:off x="8535025" y="2509319"/>
            <a:ext cx="3469848" cy="3286560"/>
            <a:chOff x="0" y="0"/>
            <a:chExt cx="1913890" cy="1812792"/>
          </a:xfrm>
        </p:grpSpPr>
        <p:sp>
          <p:nvSpPr>
            <p:cNvPr name="Freeform 12" id="12"/>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13" id="13"/>
          <p:cNvSpPr txBox="true"/>
          <p:nvPr/>
        </p:nvSpPr>
        <p:spPr>
          <a:xfrm rot="0">
            <a:off x="8535025"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Scraping Data</a:t>
            </a:r>
          </a:p>
        </p:txBody>
      </p:sp>
      <p:sp>
        <p:nvSpPr>
          <p:cNvPr name="TextBox 14" id="14"/>
          <p:cNvSpPr txBox="true"/>
          <p:nvPr/>
        </p:nvSpPr>
        <p:spPr>
          <a:xfrm rot="0">
            <a:off x="8702955" y="2870534"/>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Teknik Scraping menggunakan cara mengambil data dari apa yang ditampilkan oleh website. Pada tahap ini dilakukan penarikan data menggunakan library snscrape.</a:t>
            </a:r>
          </a:p>
        </p:txBody>
      </p:sp>
      <p:grpSp>
        <p:nvGrpSpPr>
          <p:cNvPr name="Group 15" id="15"/>
          <p:cNvGrpSpPr/>
          <p:nvPr/>
        </p:nvGrpSpPr>
        <p:grpSpPr>
          <a:xfrm rot="0">
            <a:off x="6800101" y="6503047"/>
            <a:ext cx="3469848" cy="3286560"/>
            <a:chOff x="0" y="0"/>
            <a:chExt cx="1913890" cy="1812792"/>
          </a:xfrm>
        </p:grpSpPr>
        <p:sp>
          <p:nvSpPr>
            <p:cNvPr name="Freeform 16" id="16"/>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17" id="17"/>
          <p:cNvSpPr txBox="true"/>
          <p:nvPr/>
        </p:nvSpPr>
        <p:spPr>
          <a:xfrm rot="0">
            <a:off x="6800101"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Preprocessing</a:t>
            </a:r>
          </a:p>
        </p:txBody>
      </p:sp>
      <p:sp>
        <p:nvSpPr>
          <p:cNvPr name="TextBox 18" id="18"/>
          <p:cNvSpPr txBox="true"/>
          <p:nvPr/>
        </p:nvSpPr>
        <p:spPr>
          <a:xfrm rot="0">
            <a:off x="6968031" y="7021424"/>
            <a:ext cx="3133989"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Tujuan dilakukannya preprocessing dokumen adalah untuk menghilangkan suatu hal yang dapat menggangu jalannya analisis, menyeragamkan bentuk kata dan mengurangi volume kata.</a:t>
            </a:r>
          </a:p>
        </p:txBody>
      </p:sp>
      <p:grpSp>
        <p:nvGrpSpPr>
          <p:cNvPr name="Group 19" id="19"/>
          <p:cNvGrpSpPr/>
          <p:nvPr/>
        </p:nvGrpSpPr>
        <p:grpSpPr>
          <a:xfrm rot="0">
            <a:off x="10512584" y="6503047"/>
            <a:ext cx="3469848" cy="3286560"/>
            <a:chOff x="0" y="0"/>
            <a:chExt cx="1913890" cy="1812792"/>
          </a:xfrm>
        </p:grpSpPr>
        <p:sp>
          <p:nvSpPr>
            <p:cNvPr name="Freeform 20" id="20"/>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21" id="21"/>
          <p:cNvSpPr txBox="true"/>
          <p:nvPr/>
        </p:nvSpPr>
        <p:spPr>
          <a:xfrm rot="0">
            <a:off x="10512584"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Lexicon</a:t>
            </a:r>
          </a:p>
        </p:txBody>
      </p:sp>
      <p:sp>
        <p:nvSpPr>
          <p:cNvPr name="TextBox 22" id="22"/>
          <p:cNvSpPr txBox="true"/>
          <p:nvPr/>
        </p:nvSpPr>
        <p:spPr>
          <a:xfrm rot="0">
            <a:off x="10680514" y="7492912"/>
            <a:ext cx="3133989" cy="12592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Lexicon merupakan kumpulan kata pada sentimen yang telah diketahui dan dihimpun dalam bentuk dataset</a:t>
            </a:r>
          </a:p>
        </p:txBody>
      </p:sp>
      <p:grpSp>
        <p:nvGrpSpPr>
          <p:cNvPr name="Group 23" id="23"/>
          <p:cNvGrpSpPr/>
          <p:nvPr/>
        </p:nvGrpSpPr>
        <p:grpSpPr>
          <a:xfrm rot="0">
            <a:off x="14208469" y="6503047"/>
            <a:ext cx="3469848" cy="3286560"/>
            <a:chOff x="0" y="0"/>
            <a:chExt cx="1913890" cy="1812792"/>
          </a:xfrm>
        </p:grpSpPr>
        <p:sp>
          <p:nvSpPr>
            <p:cNvPr name="Freeform 24" id="24"/>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25" id="25"/>
          <p:cNvSpPr txBox="true"/>
          <p:nvPr/>
        </p:nvSpPr>
        <p:spPr>
          <a:xfrm rot="0">
            <a:off x="14208469"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TF-IDF</a:t>
            </a:r>
          </a:p>
        </p:txBody>
      </p:sp>
      <p:sp>
        <p:nvSpPr>
          <p:cNvPr name="TextBox 26" id="26"/>
          <p:cNvSpPr txBox="true"/>
          <p:nvPr/>
        </p:nvSpPr>
        <p:spPr>
          <a:xfrm rot="0">
            <a:off x="14376399" y="6864262"/>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TF-IDF merupakan suatu algoritma yang dapat menghasilkan informasi tentang seberapa sering kata tersebut muncul di dalam dataset tersebut dan dimunculkan dalam bentuk berat per kata.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567769" y="1850141"/>
            <a:ext cx="9152463" cy="7408159"/>
          </a:xfrm>
          <a:prstGeom prst="rect">
            <a:avLst/>
          </a:prstGeom>
        </p:spPr>
      </p:pic>
      <p:sp>
        <p:nvSpPr>
          <p:cNvPr name="TextBox 3" id="3"/>
          <p:cNvSpPr txBox="true"/>
          <p:nvPr/>
        </p:nvSpPr>
        <p:spPr>
          <a:xfrm rot="0">
            <a:off x="1028700" y="1019175"/>
            <a:ext cx="5636183"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Metode Penelitian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DAEuBiB1IX8</dc:identifier>
  <dcterms:modified xsi:type="dcterms:W3CDTF">2011-08-01T06:04:30Z</dcterms:modified>
  <cp:revision>1</cp:revision>
  <dc:title>PPT Proposal Tugas Akhir</dc:title>
</cp:coreProperties>
</file>