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1" r:id="rId2"/>
    <p:sldId id="287" r:id="rId3"/>
    <p:sldId id="288" r:id="rId4"/>
    <p:sldId id="289" r:id="rId5"/>
    <p:sldId id="290" r:id="rId6"/>
    <p:sldId id="291" r:id="rId7"/>
    <p:sldId id="292" r:id="rId8"/>
    <p:sldId id="293" r:id="rId9"/>
    <p:sldId id="294" r:id="rId10"/>
    <p:sldId id="297" r:id="rId11"/>
    <p:sldId id="299" r:id="rId12"/>
    <p:sldId id="298" r:id="rId13"/>
    <p:sldId id="295" r:id="rId14"/>
    <p:sldId id="296"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pos="2880">
          <p15:clr>
            <a:srgbClr val="A4A3A4"/>
          </p15:clr>
        </p15:guide>
        <p15:guide id="4" pos="5556">
          <p15:clr>
            <a:srgbClr val="A4A3A4"/>
          </p15:clr>
        </p15:guide>
        <p15:guide id="5" pos="2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0991" autoAdjust="0"/>
  </p:normalViewPr>
  <p:slideViewPr>
    <p:cSldViewPr showGuides="1">
      <p:cViewPr varScale="1">
        <p:scale>
          <a:sx n="104" d="100"/>
          <a:sy n="104" d="100"/>
        </p:scale>
        <p:origin x="726" y="90"/>
      </p:cViewPr>
      <p:guideLst>
        <p:guide orient="horz" pos="2160"/>
        <p:guide orient="horz" pos="799"/>
        <p:guide pos="2880"/>
        <p:guide pos="5556"/>
        <p:guide pos="226"/>
      </p:guideLst>
    </p:cSldViewPr>
  </p:slideViewPr>
  <p:outlineViewPr>
    <p:cViewPr>
      <p:scale>
        <a:sx n="33" d="100"/>
        <a:sy n="33" d="100"/>
      </p:scale>
      <p:origin x="0" y="5814"/>
    </p:cViewPr>
  </p:outlineViewPr>
  <p:notesTextViewPr>
    <p:cViewPr>
      <p:scale>
        <a:sx n="1" d="1"/>
        <a:sy n="1" d="1"/>
      </p:scale>
      <p:origin x="0" y="0"/>
    </p:cViewPr>
  </p:notesTextViewPr>
  <p:sorterViewPr>
    <p:cViewPr>
      <p:scale>
        <a:sx n="100" d="100"/>
        <a:sy n="100" d="100"/>
      </p:scale>
      <p:origin x="0" y="78"/>
    </p:cViewPr>
  </p:sorter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FA697C-5849-4DDF-A6C8-08E6893940F4}" type="datetimeFigureOut">
              <a:rPr lang="en-AU" smtClean="0"/>
              <a:pPr/>
              <a:t>7/01/2016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992BC2-9435-4D31-AEB3-5D5877AD6447}" type="datetimeFigureOut">
              <a:rPr lang="en-AU" smtClean="0"/>
              <a:pPr/>
              <a:t>7/01/2016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egistry.it.csiro.au/sandbox/student/xavier/abun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About</a:t>
            </a:r>
            <a:r>
              <a:rPr lang="en-AU" b="1" baseline="0" dirty="0" smtClean="0"/>
              <a:t> Me: </a:t>
            </a:r>
          </a:p>
          <a:p>
            <a:r>
              <a:rPr lang="en-AU" b="0" dirty="0" smtClean="0"/>
              <a:t>Xavier </a:t>
            </a:r>
            <a:r>
              <a:rPr lang="en-AU" dirty="0" smtClean="0"/>
              <a:t>Butcher</a:t>
            </a:r>
          </a:p>
          <a:p>
            <a:r>
              <a:rPr lang="en-AU" dirty="0" smtClean="0"/>
              <a:t>21 years old</a:t>
            </a:r>
          </a:p>
          <a:p>
            <a:r>
              <a:rPr lang="en-AU" dirty="0" smtClean="0"/>
              <a:t>Going into 4</a:t>
            </a:r>
            <a:r>
              <a:rPr lang="en-AU" baseline="30000" dirty="0" smtClean="0"/>
              <a:t>th</a:t>
            </a:r>
            <a:r>
              <a:rPr lang="en-AU" dirty="0" smtClean="0"/>
              <a:t> year</a:t>
            </a:r>
            <a:r>
              <a:rPr lang="en-AU" baseline="0" dirty="0" smtClean="0"/>
              <a:t> this year</a:t>
            </a:r>
            <a:endParaRPr lang="en-AU" dirty="0" smtClean="0"/>
          </a:p>
          <a:p>
            <a:r>
              <a:rPr lang="en-AU" dirty="0" smtClean="0"/>
              <a:t>Bachelor of Applied Science (Surveying) (Honours) at RMIT</a:t>
            </a:r>
          </a:p>
          <a:p>
            <a:r>
              <a:rPr lang="en-AU" b="1" dirty="0" smtClean="0"/>
              <a:t>Why I wanted to spend my summer here at CSIRO:</a:t>
            </a:r>
          </a:p>
          <a:p>
            <a:r>
              <a:rPr lang="en-AU" dirty="0" smtClean="0"/>
              <a:t>Gain experience in a renowned scientific research organisation</a:t>
            </a:r>
          </a:p>
          <a:p>
            <a:r>
              <a:rPr lang="en-AU" dirty="0" smtClean="0"/>
              <a:t>Previous work experience include BOM and GA</a:t>
            </a:r>
          </a:p>
          <a:p>
            <a:r>
              <a:rPr lang="en-AU" dirty="0" smtClean="0"/>
              <a:t>Broaden my horizons into different areas of study</a:t>
            </a:r>
          </a:p>
          <a:p>
            <a:r>
              <a:rPr lang="en-AU" dirty="0" smtClean="0"/>
              <a:t>Mandatory 3 month work experience quota</a:t>
            </a:r>
          </a:p>
          <a:p>
            <a:r>
              <a:rPr lang="en-AU" dirty="0" smtClean="0"/>
              <a:t>Full time pay is nice</a:t>
            </a:r>
          </a:p>
          <a:p>
            <a:endParaRPr lang="en-AU" b="1"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057528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156784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Aim &amp; Tasks</a:t>
            </a:r>
          </a:p>
          <a:p>
            <a:r>
              <a:rPr lang="en-AU" sz="1200" kern="1200" dirty="0" smtClean="0">
                <a:solidFill>
                  <a:schemeClr val="tx1"/>
                </a:solidFill>
                <a:effectLst/>
                <a:latin typeface="+mn-lt"/>
                <a:ea typeface="+mn-ea"/>
                <a:cs typeface="+mn-cs"/>
              </a:rPr>
              <a:t>The aim for this project was to create and collate a number of online vocabularies into a standard format and location</a:t>
            </a:r>
          </a:p>
          <a:p>
            <a:r>
              <a:rPr lang="en-AU" sz="1200" kern="1200" dirty="0" smtClean="0">
                <a:solidFill>
                  <a:schemeClr val="tx1"/>
                </a:solidFill>
                <a:effectLst/>
                <a:latin typeface="+mn-lt"/>
                <a:ea typeface="+mn-ea"/>
                <a:cs typeface="+mn-cs"/>
              </a:rPr>
              <a:t>There were 4 main tasks relating to this project, which were completed successfully:</a:t>
            </a:r>
          </a:p>
          <a:p>
            <a:r>
              <a:rPr lang="en-AU" sz="1200" kern="1200" dirty="0" smtClean="0">
                <a:solidFill>
                  <a:schemeClr val="tx1"/>
                </a:solidFill>
                <a:effectLst/>
                <a:latin typeface="+mn-lt"/>
                <a:ea typeface="+mn-ea"/>
                <a:cs typeface="+mn-cs"/>
              </a:rPr>
              <a:t>Source relevant existing vocabularies </a:t>
            </a:r>
          </a:p>
          <a:p>
            <a:r>
              <a:rPr lang="en-AU" sz="1200" kern="1200" dirty="0" smtClean="0">
                <a:solidFill>
                  <a:schemeClr val="tx1"/>
                </a:solidFill>
                <a:effectLst/>
                <a:latin typeface="+mn-lt"/>
                <a:ea typeface="+mn-ea"/>
                <a:cs typeface="+mn-cs"/>
              </a:rPr>
              <a:t>Convert the vocabulary content using semantic web technologies (RDF/SKOS)</a:t>
            </a:r>
          </a:p>
          <a:p>
            <a:r>
              <a:rPr lang="en-AU" sz="1200" kern="1200" dirty="0" smtClean="0">
                <a:solidFill>
                  <a:schemeClr val="tx1"/>
                </a:solidFill>
                <a:effectLst/>
                <a:latin typeface="+mn-lt"/>
                <a:ea typeface="+mn-ea"/>
                <a:cs typeface="+mn-cs"/>
              </a:rPr>
              <a:t>Harmonising vocabulary content with existing vocabularies where applicable</a:t>
            </a:r>
          </a:p>
          <a:p>
            <a:r>
              <a:rPr lang="en-AU" sz="1200" kern="1200" dirty="0" smtClean="0">
                <a:solidFill>
                  <a:schemeClr val="tx1"/>
                </a:solidFill>
                <a:effectLst/>
                <a:latin typeface="+mn-lt"/>
                <a:ea typeface="+mn-ea"/>
                <a:cs typeface="+mn-cs"/>
              </a:rPr>
              <a:t>Publish vocabularies to SPARQL triple stores where applicable</a:t>
            </a:r>
          </a:p>
          <a:p>
            <a:r>
              <a:rPr lang="en-AU" b="1" dirty="0" smtClean="0"/>
              <a:t>What</a:t>
            </a:r>
            <a:r>
              <a:rPr lang="en-AU" b="1" baseline="0" dirty="0" smtClean="0"/>
              <a:t> &amp; Why</a:t>
            </a:r>
          </a:p>
          <a:p>
            <a:r>
              <a:rPr lang="en-AU" sz="1200" kern="1200" dirty="0" smtClean="0">
                <a:solidFill>
                  <a:schemeClr val="tx1"/>
                </a:solidFill>
                <a:effectLst/>
                <a:latin typeface="+mn-lt"/>
                <a:ea typeface="+mn-ea"/>
                <a:cs typeface="+mn-cs"/>
              </a:rPr>
              <a:t>Vocabularies are often hosted online, and are used to support environmental applications. They contain labels, definitions and other related information for a particular concept or registry. This project mostly focussed on land and soil operations. Currently, a number of vocabularies are unique to their individual application, and are often in different formats (text, csv, pdf, or lists). Having a definitive vocabulary on a subject is critical, as the same term could have different definitions or meanings in different vocabularies.</a:t>
            </a:r>
          </a:p>
          <a:p>
            <a:r>
              <a:rPr lang="en-AU" sz="1200" b="1" kern="1200" dirty="0" smtClean="0">
                <a:solidFill>
                  <a:schemeClr val="tx1"/>
                </a:solidFill>
                <a:effectLst/>
                <a:latin typeface="+mn-lt"/>
                <a:ea typeface="+mn-ea"/>
                <a:cs typeface="+mn-cs"/>
              </a:rPr>
              <a:t>Technical</a:t>
            </a:r>
            <a:r>
              <a:rPr lang="en-AU" sz="1200" b="1" kern="1200" baseline="0" dirty="0" smtClean="0">
                <a:solidFill>
                  <a:schemeClr val="tx1"/>
                </a:solidFill>
                <a:effectLst/>
                <a:latin typeface="+mn-lt"/>
                <a:ea typeface="+mn-ea"/>
                <a:cs typeface="+mn-cs"/>
              </a:rPr>
              <a:t> Stuff</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These vocabularies follow the guidelines of SKOS, the Simple Knowledge Organization System, which is an industry standard of rules and guidelines across online vocabularies which aims to make publication and use of vocabularies an easy and standard process. </a:t>
            </a:r>
          </a:p>
          <a:p>
            <a:r>
              <a:rPr lang="en-AU" sz="1200" kern="1200" dirty="0" smtClean="0">
                <a:solidFill>
                  <a:schemeClr val="tx1"/>
                </a:solidFill>
                <a:effectLst/>
                <a:latin typeface="+mn-lt"/>
                <a:ea typeface="+mn-ea"/>
                <a:cs typeface="+mn-cs"/>
              </a:rPr>
              <a:t>It is also necessary to introduce semantic relationships, which essentially add another layer of detail to vocabulary. This means different terms can be placed in a hierarchical order (broader and narrower), as well as relating similar terms. </a:t>
            </a:r>
          </a:p>
          <a:p>
            <a:r>
              <a:rPr lang="en-AU" sz="1200" kern="1200" dirty="0" smtClean="0">
                <a:solidFill>
                  <a:schemeClr val="tx1"/>
                </a:solidFill>
                <a:effectLst/>
                <a:latin typeface="+mn-lt"/>
                <a:ea typeface="+mn-ea"/>
                <a:cs typeface="+mn-cs"/>
              </a:rPr>
              <a:t>RDF is the Resource</a:t>
            </a:r>
            <a:r>
              <a:rPr lang="en-AU" sz="1200" kern="1200" baseline="0" dirty="0" smtClean="0">
                <a:solidFill>
                  <a:schemeClr val="tx1"/>
                </a:solidFill>
                <a:effectLst/>
                <a:latin typeface="+mn-lt"/>
                <a:ea typeface="+mn-ea"/>
                <a:cs typeface="+mn-cs"/>
              </a:rPr>
              <a:t> Description Framework. This is the data model that these vocabularies use. It relies on statements that have a subject-predicate-object (</a:t>
            </a:r>
            <a:r>
              <a:rPr lang="en-AU" sz="1200" kern="1200" baseline="0" dirty="0" err="1" smtClean="0">
                <a:solidFill>
                  <a:schemeClr val="tx1"/>
                </a:solidFill>
                <a:effectLst/>
                <a:latin typeface="+mn-lt"/>
                <a:ea typeface="+mn-ea"/>
                <a:cs typeface="+mn-cs"/>
              </a:rPr>
              <a:t>eg</a:t>
            </a:r>
            <a:r>
              <a:rPr lang="en-AU" sz="1200" kern="1200" baseline="0" dirty="0" smtClean="0">
                <a:solidFill>
                  <a:schemeClr val="tx1"/>
                </a:solidFill>
                <a:effectLst/>
                <a:latin typeface="+mn-lt"/>
                <a:ea typeface="+mn-ea"/>
                <a:cs typeface="+mn-cs"/>
              </a:rPr>
              <a:t> “The Sky” “has” “the colour blue”).</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SPARQL the SPARQL Protocol and RDF Query Language is, as the acronym suggests, an RDF query language. It is tending to be the industry standard query language. SPARQL allows the user to query semantic data in databases, and retrieve and manipulate RDF data.</a:t>
            </a:r>
          </a:p>
          <a:p>
            <a:endParaRPr lang="en-AU" b="1"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53303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example will centre on the ‘Concept’ of a “Margherita Pizza”. As a bare minimum, a Concept must have a Label (Margherita Pizza), a URI (Unique Resource Identifier – a unique web address where the concept can be located) and a Definition (Margherita Pizza is a flatbread generally topped with tomato sauce and cheese and baked in an oven). A Concept may also be part of a hierarchy of other Concepts. In this case, “Margherita Pizza” is a Narrower Concept of “Pizza”, which itself is a Narrower Concept of “Food”. A Concept can also be related to other concepts regardless of hierarchy, for instance “Margherita Pizza” is related to “Mushroom Pizza” in the sense that they are both pizzas</a:t>
            </a:r>
            <a:r>
              <a:rPr lang="en-AU" sz="1200" kern="1200" baseline="0" dirty="0" smtClean="0">
                <a:solidFill>
                  <a:schemeClr val="tx1"/>
                </a:solidFill>
                <a:effectLst/>
                <a:latin typeface="+mn-lt"/>
                <a:ea typeface="+mn-ea"/>
                <a:cs typeface="+mn-cs"/>
              </a:rPr>
              <a:t> that have cheese and sauce</a:t>
            </a:r>
            <a:r>
              <a:rPr lang="en-AU" sz="1200" kern="1200" dirty="0" smtClean="0">
                <a:solidFill>
                  <a:schemeClr val="tx1"/>
                </a:solidFill>
                <a:effectLst/>
                <a:latin typeface="+mn-lt"/>
                <a:ea typeface="+mn-ea"/>
                <a:cs typeface="+mn-cs"/>
              </a:rPr>
              <a:t>. A Concept can also be part of a collection. For example “Margherita Pizza” can belong to the “Vegetarian Pizza” collection. </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51957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Refer to my report for full references.</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303623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12927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Long Method:</a:t>
            </a:r>
            <a:br>
              <a:rPr lang="en-AU" b="1" dirty="0" smtClean="0"/>
            </a:br>
            <a:r>
              <a:rPr lang="en-AU" b="0" dirty="0" smtClean="0"/>
              <a:t>Read</a:t>
            </a:r>
            <a:r>
              <a:rPr lang="en-AU" b="0" baseline="0" dirty="0" smtClean="0"/>
              <a:t> from report</a:t>
            </a:r>
          </a:p>
          <a:p>
            <a:r>
              <a:rPr lang="en-AU" b="1" baseline="0" dirty="0" smtClean="0"/>
              <a:t>Short Method:</a:t>
            </a:r>
          </a:p>
          <a:p>
            <a:endParaRPr lang="en-AU" b="0"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308179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All up I have published </a:t>
            </a:r>
            <a:r>
              <a:rPr lang="en-AU" dirty="0" smtClean="0"/>
              <a:t>27 </a:t>
            </a:r>
            <a:r>
              <a:rPr lang="en-AU" dirty="0" smtClean="0"/>
              <a:t>soil related vocabularies and counting. </a:t>
            </a:r>
          </a:p>
          <a:p>
            <a:r>
              <a:rPr lang="en-AU" dirty="0" smtClean="0"/>
              <a:t>The top image shows a few of them.</a:t>
            </a:r>
            <a:r>
              <a:rPr lang="en-AU" baseline="0" dirty="0" smtClean="0"/>
              <a:t> They are stored as registers or containers. Each one of those registers contains a set of concepts, which can be seen in the bottom image. </a:t>
            </a:r>
          </a:p>
          <a:p>
            <a:r>
              <a:rPr lang="en-AU" baseline="0" dirty="0" smtClean="0"/>
              <a:t>These vocabularies are up on the CSIRO registry and can be accessed by anyone. So if you ever need to look up the confidence levels of the Australian Soil Classification, you’ll know where to find it!</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147983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a:t>
            </a:r>
            <a:r>
              <a:rPr lang="en-AU" baseline="0" dirty="0" smtClean="0"/>
              <a:t> exporting from CSV to RDF123, some CSV files inexplicably exported as Tab Separated Values instead of Comma Separated Values. This is means RDF123 won’t be able to read it. All that is needed to fix it is opening the CSV in notepad, and using the find and replace function to replace tabs with commas.</a:t>
            </a:r>
          </a:p>
          <a:p>
            <a:r>
              <a:rPr lang="en-AU" baseline="0" dirty="0" smtClean="0"/>
              <a:t>When trying to get </a:t>
            </a:r>
            <a:r>
              <a:rPr lang="en-AU" baseline="0" dirty="0" err="1" smtClean="0"/>
              <a:t>TopBraid</a:t>
            </a:r>
            <a:r>
              <a:rPr lang="en-AU" baseline="0" dirty="0" smtClean="0"/>
              <a:t> to prefix a URI, often times it would not prefix correctly because of an extra slash at the end of the URI. I don’t know how this error comes about, but its easy enough to fix – just delete the slash.</a:t>
            </a:r>
          </a:p>
          <a:p>
            <a:r>
              <a:rPr lang="en-AU" baseline="0" dirty="0" smtClean="0"/>
              <a:t>When adding the @</a:t>
            </a:r>
            <a:r>
              <a:rPr lang="en-AU" baseline="0" dirty="0" err="1" smtClean="0"/>
              <a:t>en</a:t>
            </a:r>
            <a:r>
              <a:rPr lang="en-AU" baseline="0" dirty="0" smtClean="0"/>
              <a:t> tag to a </a:t>
            </a:r>
            <a:r>
              <a:rPr lang="en-AU" baseline="0" dirty="0" err="1" smtClean="0"/>
              <a:t>prefLabel</a:t>
            </a:r>
            <a:r>
              <a:rPr lang="en-AU" baseline="0" dirty="0" smtClean="0"/>
              <a:t>, it is supposed to sit outside of the quotations of the label itself. However RDF123 recognises the whole thing as a label and puts it in quotations. There is no permanent fix I can see for this as that is how the software was designed. The temporary fix is just using the find and replace function in notepad to remove them.</a:t>
            </a:r>
          </a:p>
          <a:p>
            <a:r>
              <a:rPr lang="en-AU" baseline="0" dirty="0" smtClean="0"/>
              <a:t>Some vocabularies had information regarding the range of the field. For instance Crack Width. The issue was how to store that information in a vocabulary. I chose to use the </a:t>
            </a:r>
            <a:r>
              <a:rPr lang="en-AU" baseline="0" dirty="0" err="1" smtClean="0"/>
              <a:t>xsd:minInclusive</a:t>
            </a:r>
            <a:r>
              <a:rPr lang="en-AU" baseline="0" dirty="0" smtClean="0"/>
              <a:t> and </a:t>
            </a:r>
            <a:r>
              <a:rPr lang="en-AU" baseline="0" dirty="0" err="1" smtClean="0"/>
              <a:t>xsd:maxExclusive</a:t>
            </a:r>
            <a:r>
              <a:rPr lang="en-AU" baseline="0" dirty="0" smtClean="0"/>
              <a:t> properties, but it is possible there is a better solution.</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10</a:t>
            </a:fld>
            <a:endParaRPr lang="en-AU"/>
          </a:p>
        </p:txBody>
      </p:sp>
    </p:spTree>
    <p:extLst>
      <p:ext uri="{BB962C8B-B14F-4D97-AF65-F5344CB8AC3E}">
        <p14:creationId xmlns:p14="http://schemas.microsoft.com/office/powerpoint/2010/main" val="142507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LDR, for some reason the system would take</a:t>
            </a:r>
            <a:r>
              <a:rPr lang="en-AU" baseline="0" dirty="0" smtClean="0"/>
              <a:t> the arbitrary notation I had used and make that part of the URI instead of the proper name I had given it. </a:t>
            </a:r>
            <a:r>
              <a:rPr lang="en-AU" baseline="0" dirty="0" err="1" smtClean="0"/>
              <a:t>Eg</a:t>
            </a:r>
            <a:r>
              <a:rPr lang="en-AU" baseline="0" dirty="0" smtClean="0"/>
              <a:t>: </a:t>
            </a:r>
            <a:r>
              <a:rPr lang="en-AU" sz="1200" b="0" i="0" u="none" strike="noStrike" kern="1200" dirty="0" smtClean="0">
                <a:solidFill>
                  <a:schemeClr val="tx1"/>
                </a:solidFill>
                <a:effectLst/>
                <a:latin typeface="+mn-lt"/>
                <a:ea typeface="+mn-ea"/>
                <a:cs typeface="+mn-cs"/>
                <a:hlinkClick r:id="rId3" tooltip="http://registry.it.csiro.au/sandbox/student/xavier/abund"/>
              </a:rPr>
              <a:t>http://registry.it.csiro.au/sandbox/student/xavier/abund</a:t>
            </a:r>
            <a:r>
              <a:rPr lang="en-AU" sz="1200" b="0" i="0" u="none" strike="noStrike" kern="1200" dirty="0" smtClean="0">
                <a:solidFill>
                  <a:schemeClr val="tx1"/>
                </a:solidFill>
                <a:effectLst/>
                <a:latin typeface="+mn-lt"/>
                <a:ea typeface="+mn-ea"/>
                <a:cs typeface="+mn-cs"/>
              </a:rPr>
              <a:t> instead of /</a:t>
            </a:r>
            <a:r>
              <a:rPr lang="en-AU" sz="1200" b="0" i="0" u="none" strike="noStrike" kern="1200" dirty="0" err="1" smtClean="0">
                <a:solidFill>
                  <a:schemeClr val="tx1"/>
                </a:solidFill>
                <a:effectLst/>
                <a:latin typeface="+mn-lt"/>
                <a:ea typeface="+mn-ea"/>
                <a:cs typeface="+mn-cs"/>
              </a:rPr>
              <a:t>cf</a:t>
            </a:r>
            <a:r>
              <a:rPr lang="en-AU" sz="1200" b="0" i="0" u="none" strike="noStrike" kern="1200" dirty="0" smtClean="0">
                <a:solidFill>
                  <a:schemeClr val="tx1"/>
                </a:solidFill>
                <a:effectLst/>
                <a:latin typeface="+mn-lt"/>
                <a:ea typeface="+mn-ea"/>
                <a:cs typeface="+mn-cs"/>
              </a:rPr>
              <a:t>-abundance.</a:t>
            </a:r>
          </a:p>
          <a:p>
            <a:r>
              <a:rPr lang="en-AU" baseline="0" dirty="0" smtClean="0"/>
              <a:t>There were times when I needed to add in a missing definition of a particular method or element or concept. </a:t>
            </a:r>
            <a:r>
              <a:rPr lang="en-AU" dirty="0" smtClean="0"/>
              <a:t>Having done</a:t>
            </a:r>
            <a:r>
              <a:rPr lang="en-AU" baseline="0" dirty="0" smtClean="0"/>
              <a:t> no work o</a:t>
            </a:r>
            <a:r>
              <a:rPr lang="en-AU" dirty="0" smtClean="0"/>
              <a:t>n soils, and only</a:t>
            </a:r>
            <a:r>
              <a:rPr lang="en-AU" baseline="0" dirty="0" smtClean="0"/>
              <a:t> a mediocre chemistry and physics background, this was challenging – even if complex textbooks were available.</a:t>
            </a:r>
          </a:p>
          <a:p>
            <a:r>
              <a:rPr lang="en-AU" baseline="0" dirty="0" smtClean="0"/>
              <a:t>There were some instances where 2 tables had identical or very similar data. I chose to merge these tables where feasible as this not only creates less work for me, but is much more concise and causes less confusion.</a:t>
            </a:r>
          </a:p>
          <a:p>
            <a:r>
              <a:rPr lang="en-AU" baseline="0" dirty="0" smtClean="0"/>
              <a:t>There is also an issue with URI location. My vocabularies were initially stored in a sandbox registry – in case the intern stuffed something up. There was some confusion about whether I should be pointing the URI of an object to the current sandbox location, or to the anticipated true location. I chose the anticipated final location.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11</a:t>
            </a:fld>
            <a:endParaRPr lang="en-AU"/>
          </a:p>
        </p:txBody>
      </p:sp>
    </p:spTree>
    <p:extLst>
      <p:ext uri="{BB962C8B-B14F-4D97-AF65-F5344CB8AC3E}">
        <p14:creationId xmlns:p14="http://schemas.microsoft.com/office/powerpoint/2010/main" val="1695357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5207133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Presentation title  |  Presenter name</a:t>
            </a:r>
            <a:endParaRPr lang="en-AU"/>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Presentation title  |  Presenter name</a:t>
            </a:r>
            <a:endParaRPr lang="en-AU"/>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Presentation title  |  Presenter name</a:t>
            </a:r>
            <a:endParaRPr lang="en-AU"/>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dirty="0" smtClean="0"/>
              <a:t>Presentation title  |  Presenter name</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userDrawn="1"/>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3600" dirty="0" smtClean="0"/>
              <a:t>Developing Environmental Vocabularies</a:t>
            </a:r>
            <a:endParaRPr lang="en-AU" sz="3600" dirty="0"/>
          </a:p>
        </p:txBody>
      </p:sp>
      <p:sp>
        <p:nvSpPr>
          <p:cNvPr id="3" name="Subtitle 2"/>
          <p:cNvSpPr>
            <a:spLocks noGrp="1"/>
          </p:cNvSpPr>
          <p:nvPr>
            <p:ph type="subTitle" idx="1"/>
          </p:nvPr>
        </p:nvSpPr>
        <p:spPr/>
        <p:txBody>
          <a:bodyPr/>
          <a:lstStyle/>
          <a:p>
            <a:r>
              <a:rPr lang="en-AU" dirty="0" smtClean="0"/>
              <a:t>Summer Internship 15/16</a:t>
            </a:r>
            <a:endParaRPr lang="en-AU" dirty="0"/>
          </a:p>
        </p:txBody>
      </p:sp>
      <p:sp>
        <p:nvSpPr>
          <p:cNvPr id="14" name="Text Placeholder 13"/>
          <p:cNvSpPr>
            <a:spLocks noGrp="1"/>
          </p:cNvSpPr>
          <p:nvPr>
            <p:ph type="body" sz="quarter" idx="17"/>
          </p:nvPr>
        </p:nvSpPr>
        <p:spPr/>
        <p:txBody>
          <a:bodyPr/>
          <a:lstStyle/>
          <a:p>
            <a:r>
              <a:rPr lang="en-AU" dirty="0" smtClean="0"/>
              <a:t>Environmental informatics/land &amp; water</a:t>
            </a:r>
          </a:p>
        </p:txBody>
      </p:sp>
      <p:sp>
        <p:nvSpPr>
          <p:cNvPr id="10" name="Footer Placeholder 2"/>
          <p:cNvSpPr txBox="1">
            <a:spLocks/>
          </p:cNvSpPr>
          <p:nvPr/>
        </p:nvSpPr>
        <p:spPr bwMode="auto">
          <a:xfrm>
            <a:off x="360363" y="4700964"/>
            <a:ext cx="8042275" cy="250825"/>
          </a:xfrm>
          <a:prstGeom prst="rect">
            <a:avLst/>
          </a:prstGeom>
          <a:noFill/>
          <a:ln w="9525">
            <a:noFill/>
            <a:miter lim="800000"/>
            <a:headEnd/>
            <a:tailEnd/>
          </a:ln>
        </p:spPr>
        <p:txBody>
          <a:bodyPr lIns="0" tIns="0" rIns="0" bIns="0"/>
          <a:lstStyle/>
          <a:p>
            <a:r>
              <a:rPr lang="en-AU" sz="1600" b="1" dirty="0" smtClean="0">
                <a:solidFill>
                  <a:schemeClr val="bg1"/>
                </a:solidFill>
                <a:latin typeface="Calibri" pitchFamily="34" charset="0"/>
              </a:rPr>
              <a:t>Xavier Butcher  </a:t>
            </a:r>
            <a:r>
              <a:rPr lang="en-AU" sz="1600" dirty="0">
                <a:solidFill>
                  <a:schemeClr val="bg1"/>
                </a:solidFill>
                <a:latin typeface="Calibri" pitchFamily="34" charset="0"/>
              </a:rPr>
              <a:t>|  </a:t>
            </a:r>
            <a:r>
              <a:rPr lang="en-AU" sz="1600" dirty="0" smtClean="0">
                <a:solidFill>
                  <a:schemeClr val="bg1"/>
                </a:solidFill>
                <a:latin typeface="Calibri" pitchFamily="34" charset="0"/>
              </a:rPr>
              <a:t>Vacation Student</a:t>
            </a:r>
            <a:endParaRPr lang="en-US" sz="1600" dirty="0">
              <a:solidFill>
                <a:schemeClr val="bg1"/>
              </a:solidFill>
              <a:latin typeface="Calibri" pitchFamily="34" charset="0"/>
            </a:endParaRPr>
          </a:p>
        </p:txBody>
      </p:sp>
      <p:sp>
        <p:nvSpPr>
          <p:cNvPr id="11" name="Footer Placeholder 2"/>
          <p:cNvSpPr txBox="1">
            <a:spLocks/>
          </p:cNvSpPr>
          <p:nvPr/>
        </p:nvSpPr>
        <p:spPr bwMode="auto">
          <a:xfrm>
            <a:off x="361950" y="4962901"/>
            <a:ext cx="8042275" cy="252413"/>
          </a:xfrm>
          <a:prstGeom prst="rect">
            <a:avLst/>
          </a:prstGeom>
          <a:noFill/>
          <a:ln w="9525">
            <a:noFill/>
            <a:miter lim="800000"/>
            <a:headEnd/>
            <a:tailEnd/>
          </a:ln>
        </p:spPr>
        <p:txBody>
          <a:bodyPr lIns="0" tIns="0" rIns="0" bIns="0"/>
          <a:lstStyle/>
          <a:p>
            <a:r>
              <a:rPr lang="en-AU" sz="1600" dirty="0" smtClean="0">
                <a:solidFill>
                  <a:schemeClr val="bg1"/>
                </a:solidFill>
                <a:latin typeface="Calibri" pitchFamily="34" charset="0"/>
              </a:rPr>
              <a:t>29 January 2016</a:t>
            </a:r>
            <a:endParaRPr lang="en-US" sz="1600" dirty="0">
              <a:solidFill>
                <a:schemeClr val="bg1"/>
              </a:solidFill>
              <a:latin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3402124"/>
          </a:xfrm>
          <a:prstGeom prst="rect">
            <a:avLst/>
          </a:prstGeom>
        </p:spPr>
      </p:pic>
    </p:spTree>
    <p:extLst>
      <p:ext uri="{BB962C8B-B14F-4D97-AF65-F5344CB8AC3E}">
        <p14:creationId xmlns:p14="http://schemas.microsoft.com/office/powerpoint/2010/main" val="329762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Key Issues</a:t>
            </a:r>
            <a:endParaRPr lang="en-AU" dirty="0"/>
          </a:p>
        </p:txBody>
      </p:sp>
      <p:sp>
        <p:nvSpPr>
          <p:cNvPr id="7" name="Content Placeholder 6"/>
          <p:cNvSpPr>
            <a:spLocks noGrp="1"/>
          </p:cNvSpPr>
          <p:nvPr>
            <p:ph sz="half" idx="1"/>
          </p:nvPr>
        </p:nvSpPr>
        <p:spPr/>
        <p:txBody>
          <a:bodyPr/>
          <a:lstStyle/>
          <a:p>
            <a:r>
              <a:rPr lang="en-AU" dirty="0" smtClean="0"/>
              <a:t>Tabs instead of Commas</a:t>
            </a:r>
          </a:p>
          <a:p>
            <a:r>
              <a:rPr lang="en-AU" dirty="0" smtClean="0"/>
              <a:t>Prefixing </a:t>
            </a:r>
          </a:p>
          <a:p>
            <a:r>
              <a:rPr lang="en-AU" dirty="0" smtClean="0"/>
              <a:t>@</a:t>
            </a:r>
            <a:r>
              <a:rPr lang="en-AU" dirty="0" err="1" smtClean="0"/>
              <a:t>en</a:t>
            </a:r>
            <a:r>
              <a:rPr lang="en-AU" dirty="0" smtClean="0"/>
              <a:t> Label</a:t>
            </a:r>
          </a:p>
          <a:p>
            <a:r>
              <a:rPr lang="en-AU" dirty="0" smtClean="0"/>
              <a:t>Denoting range</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589463" y="1556792"/>
            <a:ext cx="4038600" cy="2685239"/>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p>
        </p:txBody>
      </p:sp>
      <p:sp>
        <p:nvSpPr>
          <p:cNvPr id="5" name="Slide Number Placeholder 4"/>
          <p:cNvSpPr>
            <a:spLocks noGrp="1"/>
          </p:cNvSpPr>
          <p:nvPr>
            <p:ph type="sldNum" sz="quarter" idx="4"/>
          </p:nvPr>
        </p:nvSpPr>
        <p:spPr/>
        <p:txBody>
          <a:bodyPr/>
          <a:lstStyle/>
          <a:p>
            <a:fld id="{2ABE124A-B5C5-46E0-B944-45307B126769}" type="slidenum">
              <a:rPr lang="en-AU" smtClean="0"/>
              <a:pPr/>
              <a:t>10</a:t>
            </a:fld>
            <a:r>
              <a:rPr lang="en-AU" smtClean="0"/>
              <a:t>  |</a:t>
            </a:r>
            <a:endParaRPr lang="en-AU" dirty="0"/>
          </a:p>
        </p:txBody>
      </p:sp>
    </p:spTree>
    <p:extLst>
      <p:ext uri="{BB962C8B-B14F-4D97-AF65-F5344CB8AC3E}">
        <p14:creationId xmlns:p14="http://schemas.microsoft.com/office/powerpoint/2010/main" val="2770377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Key Issues</a:t>
            </a:r>
            <a:endParaRPr lang="en-AU" dirty="0"/>
          </a:p>
        </p:txBody>
      </p:sp>
      <p:sp>
        <p:nvSpPr>
          <p:cNvPr id="7" name="Content Placeholder 6"/>
          <p:cNvSpPr>
            <a:spLocks noGrp="1"/>
          </p:cNvSpPr>
          <p:nvPr>
            <p:ph sz="half" idx="1"/>
          </p:nvPr>
        </p:nvSpPr>
        <p:spPr/>
        <p:txBody>
          <a:bodyPr/>
          <a:lstStyle/>
          <a:p>
            <a:r>
              <a:rPr lang="en-AU" dirty="0" smtClean="0"/>
              <a:t>LDR Notation</a:t>
            </a:r>
          </a:p>
          <a:p>
            <a:r>
              <a:rPr lang="en-AU" dirty="0" smtClean="0"/>
              <a:t>Longer definitions</a:t>
            </a:r>
          </a:p>
          <a:p>
            <a:r>
              <a:rPr lang="en-AU" dirty="0" smtClean="0"/>
              <a:t>Identical Tables</a:t>
            </a:r>
          </a:p>
          <a:p>
            <a:r>
              <a:rPr lang="en-AU" dirty="0" smtClean="0"/>
              <a:t>URI Location</a:t>
            </a:r>
            <a:endParaRPr lang="en-AU" dirty="0"/>
          </a:p>
        </p:txBody>
      </p:sp>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p>
        </p:txBody>
      </p:sp>
      <p:sp>
        <p:nvSpPr>
          <p:cNvPr id="5" name="Slide Number Placeholder 4"/>
          <p:cNvSpPr>
            <a:spLocks noGrp="1"/>
          </p:cNvSpPr>
          <p:nvPr>
            <p:ph type="sldNum" sz="quarter" idx="4"/>
          </p:nvPr>
        </p:nvSpPr>
        <p:spPr/>
        <p:txBody>
          <a:bodyPr/>
          <a:lstStyle/>
          <a:p>
            <a:fld id="{2ABE124A-B5C5-46E0-B944-45307B126769}" type="slidenum">
              <a:rPr lang="en-AU" smtClean="0"/>
              <a:pPr/>
              <a:t>11</a:t>
            </a:fld>
            <a:r>
              <a:rPr lang="en-AU" smtClean="0"/>
              <a:t>  |</a:t>
            </a:r>
            <a:endParaRPr lang="en-AU" dirty="0"/>
          </a:p>
        </p:txBody>
      </p:sp>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83733" y="1340768"/>
            <a:ext cx="4637960" cy="3240360"/>
          </a:xfrm>
        </p:spPr>
      </p:pic>
    </p:spTree>
    <p:extLst>
      <p:ext uri="{BB962C8B-B14F-4D97-AF65-F5344CB8AC3E}">
        <p14:creationId xmlns:p14="http://schemas.microsoft.com/office/powerpoint/2010/main" val="3756617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Specific Issues – Lab Methods</a:t>
            </a:r>
            <a:endParaRPr lang="en-AU" dirty="0"/>
          </a:p>
        </p:txBody>
      </p:sp>
      <p:sp>
        <p:nvSpPr>
          <p:cNvPr id="7" name="Content Placeholder 6"/>
          <p:cNvSpPr>
            <a:spLocks noGrp="1"/>
          </p:cNvSpPr>
          <p:nvPr>
            <p:ph sz="half" idx="1"/>
          </p:nvPr>
        </p:nvSpPr>
        <p:spPr/>
        <p:txBody>
          <a:bodyPr/>
          <a:lstStyle/>
          <a:p>
            <a:r>
              <a:rPr lang="en-AU" dirty="0" smtClean="0"/>
              <a:t>Most complex vocabulary</a:t>
            </a:r>
          </a:p>
          <a:p>
            <a:r>
              <a:rPr lang="en-AU" dirty="0" smtClean="0"/>
              <a:t>Columns added to CSV</a:t>
            </a:r>
          </a:p>
          <a:p>
            <a:r>
              <a:rPr lang="en-AU" dirty="0" smtClean="0"/>
              <a:t>Unique code for each method</a:t>
            </a:r>
          </a:p>
          <a:p>
            <a:r>
              <a:rPr lang="en-AU" dirty="0" smtClean="0"/>
              <a:t>Classifying each method into an object of interest</a:t>
            </a:r>
          </a:p>
          <a:p>
            <a:r>
              <a:rPr lang="en-AU" dirty="0" smtClean="0"/>
              <a:t>Sorting these into collections</a:t>
            </a:r>
          </a:p>
          <a:p>
            <a:r>
              <a:rPr lang="en-AU" dirty="0" smtClean="0"/>
              <a:t>Ideal </a:t>
            </a:r>
            <a:r>
              <a:rPr lang="en-AU" dirty="0" err="1" smtClean="0"/>
              <a:t>prefLabel</a:t>
            </a:r>
            <a:r>
              <a:rPr lang="en-AU" dirty="0" smtClean="0"/>
              <a:t>?</a:t>
            </a:r>
          </a:p>
          <a:p>
            <a:r>
              <a:rPr lang="en-AU" dirty="0" smtClean="0"/>
              <a:t>Units of measure</a:t>
            </a:r>
          </a:p>
          <a:p>
            <a:r>
              <a:rPr lang="en-AU" dirty="0" smtClean="0"/>
              <a:t>Add similar method properties</a:t>
            </a:r>
          </a:p>
          <a:p>
            <a:r>
              <a:rPr lang="en-AU" dirty="0" smtClean="0"/>
              <a:t>Mapping</a:t>
            </a:r>
          </a:p>
          <a:p>
            <a:endParaRPr lang="en-AU" dirty="0"/>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81550" y="2162309"/>
            <a:ext cx="4038600" cy="2738170"/>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12</a:t>
            </a:fld>
            <a:r>
              <a:rPr lang="en-AU" smtClean="0"/>
              <a:t>  |</a:t>
            </a:r>
            <a:endParaRPr lang="en-AU" dirty="0"/>
          </a:p>
        </p:txBody>
      </p:sp>
    </p:spTree>
    <p:extLst>
      <p:ext uri="{BB962C8B-B14F-4D97-AF65-F5344CB8AC3E}">
        <p14:creationId xmlns:p14="http://schemas.microsoft.com/office/powerpoint/2010/main" val="3621770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Discussion</a:t>
            </a:r>
            <a:endParaRPr lang="en-AU" dirty="0"/>
          </a:p>
        </p:txBody>
      </p:sp>
      <p:sp>
        <p:nvSpPr>
          <p:cNvPr id="3" name="Content Placeholder 2"/>
          <p:cNvSpPr>
            <a:spLocks noGrp="1"/>
          </p:cNvSpPr>
          <p:nvPr>
            <p:ph idx="1"/>
          </p:nvPr>
        </p:nvSpPr>
        <p:spPr/>
        <p:txBody>
          <a:bodyPr/>
          <a:lstStyle/>
          <a:p>
            <a:r>
              <a:rPr lang="en-AU" dirty="0" smtClean="0"/>
              <a:t>Full </a:t>
            </a:r>
            <a:r>
              <a:rPr lang="en-AU" dirty="0" smtClean="0"/>
              <a:t>automation</a:t>
            </a:r>
          </a:p>
          <a:p>
            <a:r>
              <a:rPr lang="en-AU" dirty="0" smtClean="0"/>
              <a:t>Future </a:t>
            </a:r>
            <a:r>
              <a:rPr lang="en-AU" dirty="0" smtClean="0"/>
              <a:t>developments</a:t>
            </a:r>
          </a:p>
          <a:p>
            <a:r>
              <a:rPr lang="en-AU" dirty="0" smtClean="0"/>
              <a:t>RDF123 Replacement </a:t>
            </a:r>
            <a:endParaRPr lang="en-AU" dirty="0" smtClean="0"/>
          </a:p>
          <a:p>
            <a:r>
              <a:rPr lang="en-AU" dirty="0" smtClean="0"/>
              <a:t>Presenting to colleagues in Canberra</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13</a:t>
            </a:fld>
            <a:r>
              <a:rPr lang="en-AU" smtClean="0"/>
              <a:t>  |</a:t>
            </a:r>
            <a:endParaRPr lang="en-AU" dirty="0"/>
          </a:p>
        </p:txBody>
      </p:sp>
    </p:spTree>
    <p:extLst>
      <p:ext uri="{BB962C8B-B14F-4D97-AF65-F5344CB8AC3E}">
        <p14:creationId xmlns:p14="http://schemas.microsoft.com/office/powerpoint/2010/main" val="1510505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 &amp; Acknowledgements</a:t>
            </a:r>
            <a:endParaRPr lang="en-AU" dirty="0"/>
          </a:p>
        </p:txBody>
      </p:sp>
      <p:sp>
        <p:nvSpPr>
          <p:cNvPr id="3" name="Content Placeholder 2"/>
          <p:cNvSpPr>
            <a:spLocks noGrp="1"/>
          </p:cNvSpPr>
          <p:nvPr>
            <p:ph idx="1"/>
          </p:nvPr>
        </p:nvSpPr>
        <p:spPr/>
        <p:txBody>
          <a:bodyPr/>
          <a:lstStyle/>
          <a:p>
            <a:r>
              <a:rPr lang="en-AU" dirty="0" smtClean="0"/>
              <a:t>What I’ve learnt regarding the specific project</a:t>
            </a:r>
          </a:p>
          <a:p>
            <a:r>
              <a:rPr lang="en-AU" dirty="0" smtClean="0"/>
              <a:t>What I’ve learnt from the overall internship experience</a:t>
            </a:r>
          </a:p>
          <a:p>
            <a:r>
              <a:rPr lang="en-AU" dirty="0" smtClean="0"/>
              <a:t>Thanks to:</a:t>
            </a:r>
          </a:p>
          <a:p>
            <a:pPr lvl="1"/>
            <a:r>
              <a:rPr lang="en-AU" dirty="0" smtClean="0"/>
              <a:t>Jonathan Yu</a:t>
            </a:r>
          </a:p>
          <a:p>
            <a:pPr lvl="1"/>
            <a:r>
              <a:rPr lang="en-AU" dirty="0" smtClean="0"/>
              <a:t>Simon Cox</a:t>
            </a:r>
          </a:p>
          <a:p>
            <a:pPr lvl="1"/>
            <a:r>
              <a:rPr lang="en-AU" dirty="0" smtClean="0"/>
              <a:t>Bruce Simons</a:t>
            </a:r>
          </a:p>
          <a:p>
            <a:pPr lvl="1"/>
            <a:r>
              <a:rPr lang="en-AU" dirty="0" smtClean="0"/>
              <a:t>Luis Neumann</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14</a:t>
            </a:fld>
            <a:r>
              <a:rPr lang="en-AU" smtClean="0"/>
              <a:t>  |</a:t>
            </a:r>
            <a:endParaRPr lang="en-AU" dirty="0"/>
          </a:p>
        </p:txBody>
      </p:sp>
    </p:spTree>
    <p:extLst>
      <p:ext uri="{BB962C8B-B14F-4D97-AF65-F5344CB8AC3E}">
        <p14:creationId xmlns:p14="http://schemas.microsoft.com/office/powerpoint/2010/main" val="1104787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358774" y="3717032"/>
            <a:ext cx="7021538" cy="1539200"/>
          </a:xfrm>
        </p:spPr>
        <p:txBody>
          <a:bodyPr/>
          <a:lstStyle/>
          <a:p>
            <a:pPr>
              <a:lnSpc>
                <a:spcPct val="80000"/>
              </a:lnSpc>
              <a:spcAft>
                <a:spcPct val="0"/>
              </a:spcAft>
            </a:pPr>
            <a:r>
              <a:rPr lang="en-US" sz="1500" dirty="0" smtClean="0"/>
              <a:t>Land &amp; Water/Environmental Informatics</a:t>
            </a:r>
            <a:br>
              <a:rPr lang="en-US" sz="1500" dirty="0" smtClean="0"/>
            </a:br>
            <a:r>
              <a:rPr lang="en-US" sz="1500" dirty="0" smtClean="0"/>
              <a:t>Vacation Student</a:t>
            </a:r>
          </a:p>
          <a:p>
            <a:pPr marL="270000" lvl="2" indent="-270000">
              <a:lnSpc>
                <a:spcPct val="80000"/>
              </a:lnSpc>
              <a:spcAft>
                <a:spcPct val="0"/>
              </a:spcAft>
            </a:pPr>
            <a:r>
              <a:rPr lang="en-US" sz="1500" dirty="0" smtClean="0"/>
              <a:t>xavier.butcher@csiro.au</a:t>
            </a:r>
          </a:p>
        </p:txBody>
      </p:sp>
      <p:sp>
        <p:nvSpPr>
          <p:cNvPr id="2" name="Text Placeholder 1"/>
          <p:cNvSpPr>
            <a:spLocks noGrp="1"/>
          </p:cNvSpPr>
          <p:nvPr>
            <p:ph type="body" sz="quarter" idx="17"/>
          </p:nvPr>
        </p:nvSpPr>
        <p:spPr/>
        <p:txBody>
          <a:bodyPr/>
          <a:lstStyle/>
          <a:p>
            <a:pPr rtl="0" eaLnBrk="1" latinLnBrk="0" hangingPunct="1"/>
            <a:r>
              <a:rPr lang="en-AU" sz="1200" b="1" kern="1200" cap="all" baseline="0" dirty="0" smtClean="0">
                <a:solidFill>
                  <a:schemeClr val="bg1"/>
                </a:solidFill>
                <a:effectLst/>
                <a:latin typeface="+mn-lt"/>
                <a:ea typeface="+mn-ea"/>
                <a:cs typeface="+mn-cs"/>
              </a:rPr>
              <a:t>Environmental Informatics/Land &amp; Water</a:t>
            </a:r>
            <a:endParaRPr lang="en-AU" dirty="0">
              <a:effectLst/>
            </a:endParaRPr>
          </a:p>
        </p:txBody>
      </p:sp>
      <p:sp>
        <p:nvSpPr>
          <p:cNvPr id="38913" name="Title 3"/>
          <p:cNvSpPr>
            <a:spLocks noGrp="1"/>
          </p:cNvSpPr>
          <p:nvPr>
            <p:ph type="title"/>
          </p:nvPr>
        </p:nvSpPr>
        <p:spPr/>
        <p:txBody>
          <a:bodyPr/>
          <a:lstStyle/>
          <a:p>
            <a:pPr eaLnBrk="1" hangingPunct="1">
              <a:spcAft>
                <a:spcPct val="0"/>
              </a:spcAft>
            </a:pPr>
            <a:r>
              <a:rPr lang="en-US" dirty="0" smtClean="0"/>
              <a:t>Thank you – Questions?</a:t>
            </a:r>
          </a:p>
        </p:txBody>
      </p:sp>
    </p:spTree>
    <p:extLst>
      <p:ext uri="{BB962C8B-B14F-4D97-AF65-F5344CB8AC3E}">
        <p14:creationId xmlns:p14="http://schemas.microsoft.com/office/powerpoint/2010/main" val="41793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 Page</a:t>
            </a:r>
            <a:endParaRPr lang="en-AU" dirty="0"/>
          </a:p>
        </p:txBody>
      </p:sp>
      <p:sp>
        <p:nvSpPr>
          <p:cNvPr id="3" name="Content Placeholder 2"/>
          <p:cNvSpPr>
            <a:spLocks noGrp="1"/>
          </p:cNvSpPr>
          <p:nvPr>
            <p:ph sz="half" idx="1"/>
          </p:nvPr>
        </p:nvSpPr>
        <p:spPr/>
        <p:txBody>
          <a:bodyPr/>
          <a:lstStyle/>
          <a:p>
            <a:pPr marL="457200" indent="-457200">
              <a:buFont typeface="+mj-lt"/>
              <a:buAutoNum type="arabicPeriod"/>
            </a:pPr>
            <a:r>
              <a:rPr lang="en-AU" dirty="0" smtClean="0"/>
              <a:t>Biography</a:t>
            </a:r>
          </a:p>
          <a:p>
            <a:pPr marL="457200" indent="-457200">
              <a:buFont typeface="+mj-lt"/>
              <a:buAutoNum type="arabicPeriod"/>
            </a:pPr>
            <a:r>
              <a:rPr lang="en-AU" dirty="0" smtClean="0"/>
              <a:t>Introduction</a:t>
            </a:r>
          </a:p>
          <a:p>
            <a:pPr marL="457200" indent="-457200">
              <a:buFont typeface="+mj-lt"/>
              <a:buAutoNum type="arabicPeriod"/>
            </a:pPr>
            <a:r>
              <a:rPr lang="en-AU" dirty="0" smtClean="0"/>
              <a:t>Example</a:t>
            </a:r>
          </a:p>
          <a:p>
            <a:pPr marL="457200" indent="-457200">
              <a:buFont typeface="+mj-lt"/>
              <a:buAutoNum type="arabicPeriod"/>
            </a:pPr>
            <a:r>
              <a:rPr lang="en-AU" dirty="0" smtClean="0"/>
              <a:t>Materials</a:t>
            </a:r>
          </a:p>
          <a:p>
            <a:pPr marL="457200" indent="-457200">
              <a:buFont typeface="+mj-lt"/>
              <a:buAutoNum type="arabicPeriod"/>
            </a:pPr>
            <a:r>
              <a:rPr lang="en-AU" dirty="0" smtClean="0"/>
              <a:t>Method</a:t>
            </a:r>
          </a:p>
          <a:p>
            <a:pPr marL="457200" indent="-457200">
              <a:buFont typeface="+mj-lt"/>
              <a:buAutoNum type="arabicPeriod"/>
            </a:pPr>
            <a:r>
              <a:rPr lang="en-AU" dirty="0" smtClean="0"/>
              <a:t>Results</a:t>
            </a:r>
          </a:p>
          <a:p>
            <a:pPr marL="457200" indent="-457200">
              <a:buFont typeface="+mj-lt"/>
              <a:buAutoNum type="arabicPeriod"/>
            </a:pPr>
            <a:r>
              <a:rPr lang="en-AU" dirty="0" smtClean="0"/>
              <a:t>Discussion</a:t>
            </a:r>
          </a:p>
          <a:p>
            <a:pPr marL="457200" indent="-457200">
              <a:buFont typeface="+mj-lt"/>
              <a:buAutoNum type="arabicPeriod"/>
            </a:pPr>
            <a:r>
              <a:rPr lang="en-AU" dirty="0" smtClean="0"/>
              <a:t>Conclusion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888" y="1103672"/>
            <a:ext cx="5256262" cy="3942197"/>
          </a:xfrm>
        </p:spPr>
      </p:pic>
      <p:sp>
        <p:nvSpPr>
          <p:cNvPr id="4" name="Footer Placeholder 3"/>
          <p:cNvSpPr>
            <a:spLocks noGrp="1"/>
          </p:cNvSpPr>
          <p:nvPr>
            <p:ph type="ftr" sz="quarter" idx="11"/>
          </p:nvPr>
        </p:nvSpPr>
        <p:spPr/>
        <p:txBody>
          <a:bodyPr/>
          <a:lstStyle/>
          <a:p>
            <a:r>
              <a:rPr lang="en-AU" dirty="0" smtClean="0"/>
              <a:t>Developing Environmental Vocabs|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a:t>
            </a:fld>
            <a:r>
              <a:rPr lang="en-AU" smtClean="0"/>
              <a:t>  |</a:t>
            </a:r>
            <a:endParaRPr lang="en-AU" dirty="0"/>
          </a:p>
        </p:txBody>
      </p:sp>
    </p:spTree>
    <p:extLst>
      <p:ext uri="{BB962C8B-B14F-4D97-AF65-F5344CB8AC3E}">
        <p14:creationId xmlns:p14="http://schemas.microsoft.com/office/powerpoint/2010/main" val="2286943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Biography</a:t>
            </a:r>
            <a:endParaRPr lang="en-AU" dirty="0"/>
          </a:p>
        </p:txBody>
      </p:sp>
      <p:sp>
        <p:nvSpPr>
          <p:cNvPr id="3" name="Content Placeholder 2"/>
          <p:cNvSpPr>
            <a:spLocks noGrp="1"/>
          </p:cNvSpPr>
          <p:nvPr>
            <p:ph sz="half" idx="1"/>
          </p:nvPr>
        </p:nvSpPr>
        <p:spPr/>
        <p:txBody>
          <a:bodyPr/>
          <a:lstStyle/>
          <a:p>
            <a:r>
              <a:rPr lang="en-AU" dirty="0" smtClean="0"/>
              <a:t>About me</a:t>
            </a:r>
          </a:p>
          <a:p>
            <a:r>
              <a:rPr lang="en-AU" dirty="0" smtClean="0"/>
              <a:t>Why I wanted to spend my summer at CSIRO</a:t>
            </a: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22670" y="1127125"/>
            <a:ext cx="4797480" cy="3093964"/>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3</a:t>
            </a:fld>
            <a:r>
              <a:rPr lang="en-AU" smtClean="0"/>
              <a:t>  |</a:t>
            </a:r>
            <a:endParaRPr lang="en-AU" dirty="0"/>
          </a:p>
        </p:txBody>
      </p:sp>
    </p:spTree>
    <p:extLst>
      <p:ext uri="{BB962C8B-B14F-4D97-AF65-F5344CB8AC3E}">
        <p14:creationId xmlns:p14="http://schemas.microsoft.com/office/powerpoint/2010/main" val="44302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sz="half" idx="1"/>
          </p:nvPr>
        </p:nvSpPr>
        <p:spPr/>
        <p:txBody>
          <a:bodyPr>
            <a:normAutofit/>
          </a:bodyPr>
          <a:lstStyle/>
          <a:p>
            <a:r>
              <a:rPr lang="en-AU" dirty="0" smtClean="0"/>
              <a:t>Aim &amp; Tasks</a:t>
            </a:r>
          </a:p>
          <a:p>
            <a:r>
              <a:rPr lang="en-AU" dirty="0" smtClean="0"/>
              <a:t>What is a vocabulary and why are they important?</a:t>
            </a:r>
          </a:p>
          <a:p>
            <a:r>
              <a:rPr lang="en-AU" dirty="0" smtClean="0"/>
              <a:t>SKOS</a:t>
            </a:r>
          </a:p>
          <a:p>
            <a:r>
              <a:rPr lang="en-AU" dirty="0" smtClean="0"/>
              <a:t>Semantics</a:t>
            </a:r>
          </a:p>
          <a:p>
            <a:r>
              <a:rPr lang="en-AU" dirty="0" smtClean="0"/>
              <a:t>RDF</a:t>
            </a:r>
          </a:p>
          <a:p>
            <a:r>
              <a:rPr lang="en-AU" dirty="0" smtClean="0"/>
              <a:t>SPARQL</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3780" y="1268413"/>
            <a:ext cx="3037580" cy="3168699"/>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4</a:t>
            </a:fld>
            <a:r>
              <a:rPr lang="en-AU" smtClean="0"/>
              <a:t>  |</a:t>
            </a:r>
            <a:endParaRPr lang="en-AU" dirty="0"/>
          </a:p>
        </p:txBody>
      </p:sp>
    </p:spTree>
    <p:extLst>
      <p:ext uri="{BB962C8B-B14F-4D97-AF65-F5344CB8AC3E}">
        <p14:creationId xmlns:p14="http://schemas.microsoft.com/office/powerpoint/2010/main" val="1275304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Example</a:t>
            </a:r>
            <a:endParaRPr lang="en-AU" dirty="0"/>
          </a:p>
        </p:txBody>
      </p:sp>
      <p:sp>
        <p:nvSpPr>
          <p:cNvPr id="3" name="Content Placeholder 2"/>
          <p:cNvSpPr>
            <a:spLocks noGrp="1"/>
          </p:cNvSpPr>
          <p:nvPr>
            <p:ph sz="half" idx="1"/>
          </p:nvPr>
        </p:nvSpPr>
        <p:spPr/>
        <p:txBody>
          <a:bodyPr/>
          <a:lstStyle/>
          <a:p>
            <a:r>
              <a:rPr lang="en-AU" dirty="0" smtClean="0"/>
              <a:t>Pizza SKOS</a:t>
            </a:r>
          </a:p>
          <a:p>
            <a:r>
              <a:rPr lang="en-AU" dirty="0" smtClean="0"/>
              <a:t>Concept of Margherita Pizza</a:t>
            </a:r>
          </a:p>
          <a:p>
            <a:r>
              <a:rPr lang="en-AU" dirty="0" smtClean="0"/>
              <a:t>Label, URI and definition</a:t>
            </a:r>
          </a:p>
          <a:p>
            <a:r>
              <a:rPr lang="en-AU" dirty="0" smtClean="0"/>
              <a:t>Hierarchy</a:t>
            </a:r>
          </a:p>
          <a:p>
            <a:r>
              <a:rPr lang="en-AU" dirty="0" smtClean="0"/>
              <a:t>Related</a:t>
            </a:r>
          </a:p>
          <a:p>
            <a:r>
              <a:rPr lang="en-AU" dirty="0" smtClean="0"/>
              <a:t>Collection</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7460" y="1270573"/>
            <a:ext cx="4646048" cy="2728384"/>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5</a:t>
            </a:fld>
            <a:r>
              <a:rPr lang="en-AU" smtClean="0"/>
              <a:t>  |</a:t>
            </a:r>
            <a:endParaRPr lang="en-AU" dirty="0"/>
          </a:p>
        </p:txBody>
      </p:sp>
    </p:spTree>
    <p:extLst>
      <p:ext uri="{BB962C8B-B14F-4D97-AF65-F5344CB8AC3E}">
        <p14:creationId xmlns:p14="http://schemas.microsoft.com/office/powerpoint/2010/main" val="1088617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Materials</a:t>
            </a:r>
            <a:endParaRPr lang="en-AU" dirty="0"/>
          </a:p>
        </p:txBody>
      </p:sp>
      <p:sp>
        <p:nvSpPr>
          <p:cNvPr id="3" name="Content Placeholder 2"/>
          <p:cNvSpPr>
            <a:spLocks noGrp="1"/>
          </p:cNvSpPr>
          <p:nvPr>
            <p:ph sz="half" idx="1"/>
          </p:nvPr>
        </p:nvSpPr>
        <p:spPr/>
        <p:txBody>
          <a:bodyPr>
            <a:normAutofit fontScale="92500"/>
          </a:bodyPr>
          <a:lstStyle/>
          <a:p>
            <a:r>
              <a:rPr lang="en-AU" dirty="0" smtClean="0"/>
              <a:t>Australian Soil and Land Survey Handbook (Yellow Book)</a:t>
            </a:r>
          </a:p>
          <a:p>
            <a:r>
              <a:rPr lang="en-AU" dirty="0" smtClean="0"/>
              <a:t>Soil Information Transfer and Evaluation System (White Book)</a:t>
            </a:r>
          </a:p>
          <a:p>
            <a:r>
              <a:rPr lang="en-AU" dirty="0" smtClean="0"/>
              <a:t>Environmental Informatics Wiki’s</a:t>
            </a:r>
          </a:p>
          <a:p>
            <a:r>
              <a:rPr lang="en-AU" dirty="0" smtClean="0"/>
              <a:t>Linked Data Registry (LDR)</a:t>
            </a:r>
          </a:p>
          <a:p>
            <a:r>
              <a:rPr lang="en-AU" dirty="0" smtClean="0"/>
              <a:t>Microsoft Office</a:t>
            </a:r>
          </a:p>
          <a:p>
            <a:r>
              <a:rPr lang="en-AU" dirty="0" smtClean="0"/>
              <a:t>Notepad++</a:t>
            </a:r>
          </a:p>
          <a:p>
            <a:r>
              <a:rPr lang="en-AU" dirty="0" err="1" smtClean="0"/>
              <a:t>TopBraid</a:t>
            </a:r>
            <a:r>
              <a:rPr lang="en-AU" dirty="0" smtClean="0"/>
              <a:t> Composer</a:t>
            </a:r>
          </a:p>
          <a:p>
            <a:r>
              <a:rPr lang="en-AU" dirty="0" smtClean="0"/>
              <a:t>RDF123</a:t>
            </a:r>
          </a:p>
          <a:p>
            <a:r>
              <a:rPr lang="en-AU" dirty="0" smtClean="0"/>
              <a:t>Microsoft SQL Server Management Studio</a:t>
            </a:r>
          </a:p>
          <a:p>
            <a:pPr marL="0" indent="0">
              <a:buNone/>
            </a:pP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78353" y="1484784"/>
            <a:ext cx="4341797" cy="3387787"/>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6</a:t>
            </a:fld>
            <a:r>
              <a:rPr lang="en-AU" smtClean="0"/>
              <a:t>  |</a:t>
            </a:r>
            <a:endParaRPr lang="en-AU" dirty="0"/>
          </a:p>
        </p:txBody>
      </p:sp>
    </p:spTree>
    <p:extLst>
      <p:ext uri="{BB962C8B-B14F-4D97-AF65-F5344CB8AC3E}">
        <p14:creationId xmlns:p14="http://schemas.microsoft.com/office/powerpoint/2010/main" val="156403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Flowchart</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775" y="2473926"/>
            <a:ext cx="8461375" cy="2162560"/>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7</a:t>
            </a:fld>
            <a:r>
              <a:rPr lang="en-AU" smtClean="0"/>
              <a:t>  |</a:t>
            </a:r>
            <a:endParaRPr lang="en-AU" dirty="0"/>
          </a:p>
        </p:txBody>
      </p:sp>
    </p:spTree>
    <p:extLst>
      <p:ext uri="{BB962C8B-B14F-4D97-AF65-F5344CB8AC3E}">
        <p14:creationId xmlns:p14="http://schemas.microsoft.com/office/powerpoint/2010/main" val="247121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sz="half" idx="1"/>
          </p:nvPr>
        </p:nvSpPr>
        <p:spPr/>
        <p:txBody>
          <a:bodyPr/>
          <a:lstStyle/>
          <a:p>
            <a:r>
              <a:rPr lang="en-AU" dirty="0" smtClean="0"/>
              <a:t>Pre-Reading (articles, journals and wikis)</a:t>
            </a:r>
          </a:p>
          <a:p>
            <a:r>
              <a:rPr lang="en-AU" dirty="0" smtClean="0"/>
              <a:t>Microsoft SQL Database (</a:t>
            </a:r>
            <a:r>
              <a:rPr lang="en-AU" dirty="0" err="1" smtClean="0"/>
              <a:t>natsoil</a:t>
            </a:r>
            <a:r>
              <a:rPr lang="en-AU" dirty="0" smtClean="0"/>
              <a:t>)</a:t>
            </a:r>
          </a:p>
          <a:p>
            <a:r>
              <a:rPr lang="en-AU" dirty="0" smtClean="0"/>
              <a:t>Microsoft Excel (CSV)</a:t>
            </a:r>
          </a:p>
          <a:p>
            <a:r>
              <a:rPr lang="en-AU" dirty="0" smtClean="0"/>
              <a:t>RDF123 (RDF editor)</a:t>
            </a:r>
          </a:p>
          <a:p>
            <a:r>
              <a:rPr lang="en-AU" dirty="0" smtClean="0"/>
              <a:t>notepad++ (Text editor)</a:t>
            </a:r>
          </a:p>
          <a:p>
            <a:r>
              <a:rPr lang="en-AU" dirty="0" err="1" smtClean="0"/>
              <a:t>TopBraid</a:t>
            </a:r>
            <a:r>
              <a:rPr lang="en-AU" dirty="0" smtClean="0"/>
              <a:t> (Semantic web modelling)</a:t>
            </a:r>
          </a:p>
          <a:p>
            <a:r>
              <a:rPr lang="en-AU" dirty="0" smtClean="0"/>
              <a:t>notepad++ (Post processing)</a:t>
            </a:r>
          </a:p>
          <a:p>
            <a:r>
              <a:rPr lang="en-AU" dirty="0" smtClean="0"/>
              <a:t>Publishing (LDR)</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87340" y="1268413"/>
            <a:ext cx="4332810" cy="4238177"/>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8</a:t>
            </a:fld>
            <a:r>
              <a:rPr lang="en-AU" smtClean="0"/>
              <a:t>  |</a:t>
            </a:r>
            <a:endParaRPr lang="en-AU" dirty="0"/>
          </a:p>
        </p:txBody>
      </p:sp>
    </p:spTree>
    <p:extLst>
      <p:ext uri="{BB962C8B-B14F-4D97-AF65-F5344CB8AC3E}">
        <p14:creationId xmlns:p14="http://schemas.microsoft.com/office/powerpoint/2010/main" val="358696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60" y="263"/>
            <a:ext cx="8461374" cy="548417"/>
          </a:xfrm>
        </p:spPr>
        <p:txBody>
          <a:bodyPr>
            <a:normAutofit fontScale="90000"/>
          </a:bodyPr>
          <a:lstStyle/>
          <a:p>
            <a:r>
              <a:rPr lang="en-AU" dirty="0" smtClean="0"/>
              <a:t>Results</a:t>
            </a:r>
            <a:endParaRPr lang="en-AU" dirty="0"/>
          </a:p>
        </p:txBody>
      </p:sp>
      <p:pic>
        <p:nvPicPr>
          <p:cNvPr id="7" name="Content Placeholder 6"/>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b="64203"/>
          <a:stretch/>
        </p:blipFill>
        <p:spPr>
          <a:xfrm>
            <a:off x="0" y="553941"/>
            <a:ext cx="9144000" cy="2827545"/>
          </a:xfrm>
          <a:ln>
            <a:solidFill>
              <a:schemeClr val="tx1"/>
            </a:solidFill>
          </a:ln>
        </p:spPr>
      </p:pic>
      <p:pic>
        <p:nvPicPr>
          <p:cNvPr id="6" name="Content Placeholder 5"/>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0" y="3381485"/>
            <a:ext cx="9144000" cy="2711811"/>
          </a:xfrm>
          <a:ln>
            <a:solidFill>
              <a:schemeClr val="tx1"/>
            </a:solidFill>
          </a:ln>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9</a:t>
            </a:fld>
            <a:r>
              <a:rPr lang="en-AU" smtClean="0"/>
              <a:t>  |</a:t>
            </a:r>
            <a:endParaRPr lang="en-AU" dirty="0"/>
          </a:p>
        </p:txBody>
      </p:sp>
    </p:spTree>
    <p:extLst>
      <p:ext uri="{BB962C8B-B14F-4D97-AF65-F5344CB8AC3E}">
        <p14:creationId xmlns:p14="http://schemas.microsoft.com/office/powerpoint/2010/main" val="2189816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925</TotalTime>
  <Words>1508</Words>
  <Application>Microsoft Office PowerPoint</Application>
  <PresentationFormat>On-screen Show (4:3)</PresentationFormat>
  <Paragraphs>165</Paragraphs>
  <Slides>15</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CSIRO Theme</vt:lpstr>
      <vt:lpstr>Developing Environmental Vocabularies</vt:lpstr>
      <vt:lpstr>Contents Page</vt:lpstr>
      <vt:lpstr>Biography</vt:lpstr>
      <vt:lpstr>Introduction</vt:lpstr>
      <vt:lpstr>Basic Example</vt:lpstr>
      <vt:lpstr>Materials</vt:lpstr>
      <vt:lpstr>Flowchart</vt:lpstr>
      <vt:lpstr>Method</vt:lpstr>
      <vt:lpstr>Results</vt:lpstr>
      <vt:lpstr>Key Issues</vt:lpstr>
      <vt:lpstr>Key Issues</vt:lpstr>
      <vt:lpstr>Specific Issues – Lab Methods</vt:lpstr>
      <vt:lpstr>Discussion</vt:lpstr>
      <vt:lpstr>Conclusion &amp; Acknowledgements</vt:lpstr>
      <vt:lpstr>Thank you – Questions?</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Environmental Vocabs</dc:title>
  <dc:creator>Butcher, Xavier (L&amp;W, Clayton)</dc:creator>
  <cp:lastModifiedBy>Butcher, Xavier (L&amp;W, Clayton)</cp:lastModifiedBy>
  <cp:revision>51</cp:revision>
  <dcterms:created xsi:type="dcterms:W3CDTF">2015-12-20T21:13:24Z</dcterms:created>
  <dcterms:modified xsi:type="dcterms:W3CDTF">2016-01-07T01:26:00Z</dcterms:modified>
</cp:coreProperties>
</file>