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1" r:id="rId2"/>
    <p:sldId id="287" r:id="rId3"/>
    <p:sldId id="288" r:id="rId4"/>
    <p:sldId id="289" r:id="rId5"/>
    <p:sldId id="290" r:id="rId6"/>
    <p:sldId id="291" r:id="rId7"/>
    <p:sldId id="292" r:id="rId8"/>
    <p:sldId id="293" r:id="rId9"/>
    <p:sldId id="294" r:id="rId10"/>
    <p:sldId id="297" r:id="rId11"/>
    <p:sldId id="299" r:id="rId12"/>
    <p:sldId id="298" r:id="rId13"/>
    <p:sldId id="295" r:id="rId14"/>
    <p:sldId id="296" r:id="rId15"/>
    <p:sldId id="272" r:id="rId16"/>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99">
          <p15:clr>
            <a:srgbClr val="A4A3A4"/>
          </p15:clr>
        </p15:guide>
        <p15:guide id="3" pos="2880">
          <p15:clr>
            <a:srgbClr val="A4A3A4"/>
          </p15:clr>
        </p15:guide>
        <p15:guide id="4" pos="5556">
          <p15:clr>
            <a:srgbClr val="A4A3A4"/>
          </p15:clr>
        </p15:guide>
        <p15:guide id="5" pos="226">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0991" autoAdjust="0"/>
  </p:normalViewPr>
  <p:slideViewPr>
    <p:cSldViewPr showGuides="1">
      <p:cViewPr varScale="1">
        <p:scale>
          <a:sx n="104" d="100"/>
          <a:sy n="104" d="100"/>
        </p:scale>
        <p:origin x="726" y="96"/>
      </p:cViewPr>
      <p:guideLst>
        <p:guide orient="horz" pos="2160"/>
        <p:guide orient="horz" pos="799"/>
        <p:guide pos="2880"/>
        <p:guide pos="5556"/>
        <p:guide pos="226"/>
      </p:guideLst>
    </p:cSldViewPr>
  </p:slideViewPr>
  <p:outlineViewPr>
    <p:cViewPr>
      <p:scale>
        <a:sx n="33" d="100"/>
        <a:sy n="33" d="100"/>
      </p:scale>
      <p:origin x="0" y="5814"/>
    </p:cViewPr>
  </p:outlineViewPr>
  <p:notesTextViewPr>
    <p:cViewPr>
      <p:scale>
        <a:sx n="1" d="1"/>
        <a:sy n="1" d="1"/>
      </p:scale>
      <p:origin x="0" y="0"/>
    </p:cViewPr>
  </p:notesTextViewPr>
  <p:sorterViewPr>
    <p:cViewPr>
      <p:scale>
        <a:sx n="100" d="100"/>
        <a:sy n="100" d="100"/>
      </p:scale>
      <p:origin x="0" y="78"/>
    </p:cViewPr>
  </p:sorterViewPr>
  <p:notesViewPr>
    <p:cSldViewPr showGuides="1">
      <p:cViewPr varScale="1">
        <p:scale>
          <a:sx n="54" d="100"/>
          <a:sy n="54" d="100"/>
        </p:scale>
        <p:origin x="-2844" y="-90"/>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45659" cy="496331"/>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2"/>
            <a:ext cx="2945659" cy="496331"/>
          </a:xfrm>
          <a:prstGeom prst="rect">
            <a:avLst/>
          </a:prstGeom>
        </p:spPr>
        <p:txBody>
          <a:bodyPr vert="horz" lIns="91440" tIns="45720" rIns="91440" bIns="45720" rtlCol="0"/>
          <a:lstStyle>
            <a:lvl1pPr algn="r">
              <a:defRPr sz="1200"/>
            </a:lvl1pPr>
          </a:lstStyle>
          <a:p>
            <a:fld id="{BBFA697C-5849-4DDF-A6C8-08E6893940F4}" type="datetimeFigureOut">
              <a:rPr lang="en-AU" smtClean="0"/>
              <a:pPr/>
              <a:t>11/01/2016</a:t>
            </a:fld>
            <a:endParaRPr lang="en-AU"/>
          </a:p>
        </p:txBody>
      </p:sp>
      <p:sp>
        <p:nvSpPr>
          <p:cNvPr id="4" name="Footer Placeholder 3"/>
          <p:cNvSpPr>
            <a:spLocks noGrp="1"/>
          </p:cNvSpPr>
          <p:nvPr>
            <p:ph type="ftr" sz="quarter" idx="2"/>
          </p:nvPr>
        </p:nvSpPr>
        <p:spPr>
          <a:xfrm>
            <a:off x="0" y="9428586"/>
            <a:ext cx="2945659" cy="496331"/>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6"/>
            <a:ext cx="2945659" cy="496331"/>
          </a:xfrm>
          <a:prstGeom prst="rect">
            <a:avLst/>
          </a:prstGeom>
        </p:spPr>
        <p:txBody>
          <a:bodyPr vert="horz" lIns="91440" tIns="45720" rIns="91440" bIns="45720" rtlCol="0" anchor="b"/>
          <a:lstStyle>
            <a:lvl1pPr algn="r">
              <a:defRPr sz="1200"/>
            </a:lvl1pPr>
          </a:lstStyle>
          <a:p>
            <a:fld id="{BFD014AF-979A-46D9-9B43-4C67319580DA}" type="slidenum">
              <a:rPr lang="en-AU" smtClean="0"/>
              <a:pPr/>
              <a:t>‹#›</a:t>
            </a:fld>
            <a:endParaRPr lang="en-AU"/>
          </a:p>
        </p:txBody>
      </p:sp>
    </p:spTree>
    <p:extLst>
      <p:ext uri="{BB962C8B-B14F-4D97-AF65-F5344CB8AC3E}">
        <p14:creationId xmlns:p14="http://schemas.microsoft.com/office/powerpoint/2010/main" val="2514441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45659" cy="496331"/>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2"/>
            <a:ext cx="2945659" cy="496331"/>
          </a:xfrm>
          <a:prstGeom prst="rect">
            <a:avLst/>
          </a:prstGeom>
        </p:spPr>
        <p:txBody>
          <a:bodyPr vert="horz" lIns="91440" tIns="45720" rIns="91440" bIns="45720" rtlCol="0"/>
          <a:lstStyle>
            <a:lvl1pPr algn="r">
              <a:defRPr sz="1200"/>
            </a:lvl1pPr>
          </a:lstStyle>
          <a:p>
            <a:fld id="{00992BC2-9435-4D31-AEB3-5D5877AD6447}" type="datetimeFigureOut">
              <a:rPr lang="en-AU" smtClean="0"/>
              <a:pPr/>
              <a:t>11/01/2016</a:t>
            </a:fld>
            <a:endParaRPr lang="en-AU"/>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28586"/>
            <a:ext cx="2945659" cy="496331"/>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6"/>
            <a:ext cx="2945659" cy="496331"/>
          </a:xfrm>
          <a:prstGeom prst="rect">
            <a:avLst/>
          </a:prstGeom>
        </p:spPr>
        <p:txBody>
          <a:bodyPr vert="horz" lIns="91440" tIns="45720" rIns="91440" bIns="45720" rtlCol="0" anchor="b"/>
          <a:lstStyle>
            <a:lvl1pPr algn="r">
              <a:defRPr sz="1200"/>
            </a:lvl1pPr>
          </a:lstStyle>
          <a:p>
            <a:fld id="{9A496215-5E4C-414D-A8DB-C38AA7CF7C2A}" type="slidenum">
              <a:rPr lang="en-AU" smtClean="0"/>
              <a:pPr/>
              <a:t>‹#›</a:t>
            </a:fld>
            <a:endParaRPr lang="en-AU"/>
          </a:p>
        </p:txBody>
      </p:sp>
    </p:spTree>
    <p:extLst>
      <p:ext uri="{BB962C8B-B14F-4D97-AF65-F5344CB8AC3E}">
        <p14:creationId xmlns:p14="http://schemas.microsoft.com/office/powerpoint/2010/main" val="420318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registry.it.csiro.au/sandbox/student/xavier/abun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Hi I’m Xavier Butcher and I am a summer vacation student at CSIRO Clayton. I am working in the Environmental Informatics team in the Land &amp; Water flagship. Today I will be talking to you about what</a:t>
            </a:r>
            <a:r>
              <a:rPr lang="en-AU" baseline="0" dirty="0" smtClean="0"/>
              <a:t> I’ve been doing for my project – developing environmental vocabularies, and how I’ve done it. I will also introduce you to the concept of online vocabularies and the associated knowledge. </a:t>
            </a: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a:t>
            </a:fld>
            <a:endParaRPr lang="en-AU"/>
          </a:p>
        </p:txBody>
      </p:sp>
    </p:spTree>
    <p:extLst>
      <p:ext uri="{BB962C8B-B14F-4D97-AF65-F5344CB8AC3E}">
        <p14:creationId xmlns:p14="http://schemas.microsoft.com/office/powerpoint/2010/main" val="293895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When</a:t>
            </a:r>
            <a:r>
              <a:rPr lang="en-AU" baseline="0" dirty="0" smtClean="0"/>
              <a:t> exporting from CSV to RDF123, some CSV files inexplicably exported as Tab Separated Values instead of Comma Separated Values. This is means RDF123 won’t be able to read it. All that is needed to fix it is opening the CSV in notepad, and using the find and replace function to replace tabs with commas.</a:t>
            </a:r>
          </a:p>
          <a:p>
            <a:r>
              <a:rPr lang="en-AU" baseline="0" dirty="0" smtClean="0"/>
              <a:t>When trying to get </a:t>
            </a:r>
            <a:r>
              <a:rPr lang="en-AU" baseline="0" dirty="0" err="1" smtClean="0"/>
              <a:t>TopBraid</a:t>
            </a:r>
            <a:r>
              <a:rPr lang="en-AU" baseline="0" dirty="0" smtClean="0"/>
              <a:t> to prefix a URI, often times it would not prefix correctly because of an extra slash at the end of the URI. I don’t know how this error comes about, but its easy enough to fix – just delete the slash.</a:t>
            </a:r>
          </a:p>
          <a:p>
            <a:r>
              <a:rPr lang="en-AU" baseline="0" dirty="0" smtClean="0"/>
              <a:t>When adding the @</a:t>
            </a:r>
            <a:r>
              <a:rPr lang="en-AU" baseline="0" dirty="0" err="1" smtClean="0"/>
              <a:t>en</a:t>
            </a:r>
            <a:r>
              <a:rPr lang="en-AU" baseline="0" dirty="0" smtClean="0"/>
              <a:t> tag to a </a:t>
            </a:r>
            <a:r>
              <a:rPr lang="en-AU" baseline="0" dirty="0" err="1" smtClean="0"/>
              <a:t>prefLabel</a:t>
            </a:r>
            <a:r>
              <a:rPr lang="en-AU" baseline="0" dirty="0" smtClean="0"/>
              <a:t>, it is supposed to sit outside of the quotations of the label itself. However RDF123 recognises the whole thing as a label and puts it in quotations. There is no permanent fix I can see for this as that is how the software was designed. The temporary fix is just using the find and replace function in notepad to remove them.</a:t>
            </a:r>
          </a:p>
          <a:p>
            <a:r>
              <a:rPr lang="en-AU" baseline="0" dirty="0" smtClean="0"/>
              <a:t>Some vocabularies had information regarding the range of the field. For instance Crack Width. The issue was how to store that information in a vocabulary. I chose to use the </a:t>
            </a:r>
            <a:r>
              <a:rPr lang="en-AU" baseline="0" dirty="0" err="1" smtClean="0"/>
              <a:t>xsd:minInclusive</a:t>
            </a:r>
            <a:r>
              <a:rPr lang="en-AU" baseline="0" dirty="0" smtClean="0"/>
              <a:t> and </a:t>
            </a:r>
            <a:r>
              <a:rPr lang="en-AU" baseline="0" dirty="0" err="1" smtClean="0"/>
              <a:t>xsd:maxExclusive</a:t>
            </a:r>
            <a:r>
              <a:rPr lang="en-AU" baseline="0" dirty="0" smtClean="0"/>
              <a:t> properties, but it is possible there is a better solution.</a:t>
            </a:r>
          </a:p>
          <a:p>
            <a:r>
              <a:rPr lang="en-AU" baseline="0" dirty="0" smtClean="0"/>
              <a:t>The issue of copyright must also come into consideration. Many of the definitions of the concepts were taken verbatim from the soil handbook, so permission must first be granted by the publisher before this can proceed.</a:t>
            </a:r>
          </a:p>
        </p:txBody>
      </p:sp>
      <p:sp>
        <p:nvSpPr>
          <p:cNvPr id="4" name="Slide Number Placeholder 3"/>
          <p:cNvSpPr>
            <a:spLocks noGrp="1"/>
          </p:cNvSpPr>
          <p:nvPr>
            <p:ph type="sldNum" sz="quarter" idx="10"/>
          </p:nvPr>
        </p:nvSpPr>
        <p:spPr/>
        <p:txBody>
          <a:bodyPr/>
          <a:lstStyle/>
          <a:p>
            <a:fld id="{9A496215-5E4C-414D-A8DB-C38AA7CF7C2A}" type="slidenum">
              <a:rPr lang="en-AU" smtClean="0"/>
              <a:pPr/>
              <a:t>10</a:t>
            </a:fld>
            <a:endParaRPr lang="en-AU"/>
          </a:p>
        </p:txBody>
      </p:sp>
    </p:spTree>
    <p:extLst>
      <p:ext uri="{BB962C8B-B14F-4D97-AF65-F5344CB8AC3E}">
        <p14:creationId xmlns:p14="http://schemas.microsoft.com/office/powerpoint/2010/main" val="142507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the LDR, for some reason the system would take</a:t>
            </a:r>
            <a:r>
              <a:rPr lang="en-AU" baseline="0" dirty="0" smtClean="0"/>
              <a:t> the arbitrary notation I had used and make that part of the URI instead of the proper name I had given it. </a:t>
            </a:r>
            <a:r>
              <a:rPr lang="en-AU" baseline="0" dirty="0" err="1" smtClean="0"/>
              <a:t>Eg</a:t>
            </a:r>
            <a:r>
              <a:rPr lang="en-AU" baseline="0" dirty="0" smtClean="0"/>
              <a:t>: </a:t>
            </a:r>
            <a:r>
              <a:rPr lang="en-AU" sz="1200" b="0" i="0" u="none" strike="noStrike" kern="1200" dirty="0" smtClean="0">
                <a:solidFill>
                  <a:schemeClr val="tx1"/>
                </a:solidFill>
                <a:effectLst/>
                <a:latin typeface="+mn-lt"/>
                <a:ea typeface="+mn-ea"/>
                <a:cs typeface="+mn-cs"/>
                <a:hlinkClick r:id="rId3" tooltip="http://registry.it.csiro.au/sandbox/student/xavier/abund"/>
              </a:rPr>
              <a:t>http://registry.it.csiro.au/sandbox/student/xavier/abund</a:t>
            </a:r>
            <a:r>
              <a:rPr lang="en-AU" sz="1200" b="0" i="0" u="none" strike="noStrike" kern="1200" dirty="0" smtClean="0">
                <a:solidFill>
                  <a:schemeClr val="tx1"/>
                </a:solidFill>
                <a:effectLst/>
                <a:latin typeface="+mn-lt"/>
                <a:ea typeface="+mn-ea"/>
                <a:cs typeface="+mn-cs"/>
              </a:rPr>
              <a:t> instead of /</a:t>
            </a:r>
            <a:r>
              <a:rPr lang="en-AU" sz="1200" b="0" i="0" u="none" strike="noStrike" kern="1200" dirty="0" err="1" smtClean="0">
                <a:solidFill>
                  <a:schemeClr val="tx1"/>
                </a:solidFill>
                <a:effectLst/>
                <a:latin typeface="+mn-lt"/>
                <a:ea typeface="+mn-ea"/>
                <a:cs typeface="+mn-cs"/>
              </a:rPr>
              <a:t>cf</a:t>
            </a:r>
            <a:r>
              <a:rPr lang="en-AU" sz="1200" b="0" i="0" u="none" strike="noStrike" kern="1200" dirty="0" smtClean="0">
                <a:solidFill>
                  <a:schemeClr val="tx1"/>
                </a:solidFill>
                <a:effectLst/>
                <a:latin typeface="+mn-lt"/>
                <a:ea typeface="+mn-ea"/>
                <a:cs typeface="+mn-cs"/>
              </a:rPr>
              <a:t>-abundance.</a:t>
            </a:r>
          </a:p>
          <a:p>
            <a:r>
              <a:rPr lang="en-AU" baseline="0" dirty="0" smtClean="0"/>
              <a:t>There were times when I needed to add in a missing definition of a particular method or element or concept. </a:t>
            </a:r>
            <a:r>
              <a:rPr lang="en-AU" dirty="0" smtClean="0"/>
              <a:t>Having done</a:t>
            </a:r>
            <a:r>
              <a:rPr lang="en-AU" baseline="0" dirty="0" smtClean="0"/>
              <a:t> no work o</a:t>
            </a:r>
            <a:r>
              <a:rPr lang="en-AU" dirty="0" smtClean="0"/>
              <a:t>n soils, and only</a:t>
            </a:r>
            <a:r>
              <a:rPr lang="en-AU" baseline="0" dirty="0" smtClean="0"/>
              <a:t> a mediocre chemistry and physics background, this was challenging – even if complex textbooks were available.</a:t>
            </a:r>
          </a:p>
          <a:p>
            <a:r>
              <a:rPr lang="en-AU" baseline="0" dirty="0" smtClean="0"/>
              <a:t>There were some instances where 2 tables had identical or very similar data. I chose to merge these tables where feasible as this not only creates less work for me, but is much more concise and causes less confusion.</a:t>
            </a:r>
          </a:p>
          <a:p>
            <a:r>
              <a:rPr lang="en-AU" baseline="0" dirty="0" smtClean="0"/>
              <a:t>There is also an issue with URI location. My vocabularies were initially stored in a sandbox registry – in case the intern stuffed something up. There was some confusion about whether I should be pointing the URI of an object to the current sandbox location, or to the anticipated true location. I chose the anticipated final location.</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11</a:t>
            </a:fld>
            <a:endParaRPr lang="en-AU"/>
          </a:p>
        </p:txBody>
      </p:sp>
    </p:spTree>
    <p:extLst>
      <p:ext uri="{BB962C8B-B14F-4D97-AF65-F5344CB8AC3E}">
        <p14:creationId xmlns:p14="http://schemas.microsoft.com/office/powerpoint/2010/main" val="1695357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Lab methods is the most difficult vocabulary</a:t>
            </a:r>
            <a:r>
              <a:rPr lang="en-AU" baseline="0" dirty="0" smtClean="0"/>
              <a:t> I had to create. It has around 600 data entries across several columns. However, the number of fields that classified the data was not sufficient. So I had to add in several more to get a functioning vocabulary. These included Full Name and Object of Interest. </a:t>
            </a:r>
          </a:p>
          <a:p>
            <a:r>
              <a:rPr lang="en-AU" baseline="0" dirty="0" smtClean="0"/>
              <a:t>The biggest issue with Lab Methods was the fact that the only unique identifier was a random arbitrary code. This is not user friendly at all. So for each of these 600 entries, I created a unique identifier. This was done by taking the object of interest of each method, and assigning it a number. </a:t>
            </a:r>
            <a:r>
              <a:rPr lang="en-AU" baseline="0" dirty="0" err="1" smtClean="0"/>
              <a:t>Eg</a:t>
            </a:r>
            <a:r>
              <a:rPr lang="en-AU" baseline="0" dirty="0" smtClean="0"/>
              <a:t>: Aluminium-1. I chose this method because I figured that a common use of the vocabulary will be for if a user wants to know all of the different methods of measuring aluminium. </a:t>
            </a:r>
          </a:p>
          <a:p>
            <a:r>
              <a:rPr lang="en-AU" baseline="0" dirty="0" smtClean="0"/>
              <a:t>Because that is the aim I’m looking to achieve, the best way to classify these is not only by URI, but to organise these into collections of object of interest. These collections make it easy to search and navigate to this information.</a:t>
            </a:r>
          </a:p>
          <a:p>
            <a:r>
              <a:rPr lang="en-AU" baseline="0" dirty="0" smtClean="0"/>
              <a:t>I decided to use the arbitrary lab code as the </a:t>
            </a:r>
            <a:r>
              <a:rPr lang="en-AU" baseline="0" dirty="0" err="1" smtClean="0"/>
              <a:t>prefLabel</a:t>
            </a:r>
            <a:r>
              <a:rPr lang="en-AU" baseline="0" dirty="0" smtClean="0"/>
              <a:t>, which I feel is only a temporary solution. I do not yet know how the domain manager would like to classify it, but I would recommend some new label that caters to people who want to search by name as well as those who want to search by lab code.</a:t>
            </a:r>
          </a:p>
          <a:p>
            <a:r>
              <a:rPr lang="en-AU" baseline="0" dirty="0" smtClean="0"/>
              <a:t>There was also the issue of units of measure. There were 2 measures that did not have any vocabulary reference anywhere online. So I had to create these and add them to the environment database.</a:t>
            </a:r>
          </a:p>
          <a:p>
            <a:r>
              <a:rPr lang="en-AU" baseline="0" dirty="0" smtClean="0"/>
              <a:t>Another property I added was </a:t>
            </a:r>
            <a:r>
              <a:rPr lang="en-AU" baseline="0" dirty="0" err="1" smtClean="0"/>
              <a:t>op:method</a:t>
            </a:r>
            <a:r>
              <a:rPr lang="en-AU" baseline="0" dirty="0" smtClean="0"/>
              <a:t>. This is so users can search by method type rather than object of interest. </a:t>
            </a:r>
            <a:r>
              <a:rPr lang="en-AU" baseline="0" dirty="0" err="1" smtClean="0"/>
              <a:t>Eg</a:t>
            </a:r>
            <a:r>
              <a:rPr lang="en-AU" baseline="0" dirty="0" smtClean="0"/>
              <a:t>: Volumetric Analysis.</a:t>
            </a:r>
          </a:p>
          <a:p>
            <a:r>
              <a:rPr lang="en-AU" dirty="0" smtClean="0"/>
              <a:t>As requested, I created a diagram showing which fields from the database mapped to which fields</a:t>
            </a:r>
            <a:r>
              <a:rPr lang="en-AU" baseline="0" dirty="0" smtClean="0"/>
              <a:t> in the final vocabulary. This is important as a check to make sure all information is transferred. </a:t>
            </a: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12</a:t>
            </a:fld>
            <a:endParaRPr lang="en-AU"/>
          </a:p>
        </p:txBody>
      </p:sp>
    </p:spTree>
    <p:extLst>
      <p:ext uri="{BB962C8B-B14F-4D97-AF65-F5344CB8AC3E}">
        <p14:creationId xmlns:p14="http://schemas.microsoft.com/office/powerpoint/2010/main" val="1567846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 thought it would be a good idea to outline where I think future developments</a:t>
            </a:r>
            <a:r>
              <a:rPr lang="en-AU" baseline="0" dirty="0" smtClean="0"/>
              <a:t> and ongoing work could exist based on the project I’ve already done. </a:t>
            </a:r>
          </a:p>
          <a:p>
            <a:r>
              <a:rPr lang="en-AU" baseline="0" dirty="0" smtClean="0"/>
              <a:t>The first thing that needs to happen is to get the online database up to scratch. There are 185 tables in the reference book, but only around 30 of these are in the database. If my project is to be continued on, this needs to happen.</a:t>
            </a:r>
          </a:p>
          <a:p>
            <a:r>
              <a:rPr lang="en-AU" baseline="0" dirty="0" smtClean="0"/>
              <a:t>Secondly, the process of creating a vocabulary from a database, whilst difficult to learn initially, is rather repetitive in nature. I would recommend that a computer coder (perhaps in the form of another intern) be brought in to create a script to automate this process. I feel the process should almost certainly be able to be automated, and if it is possible, will allow for efficient conversion from database to vocabulary. The script could also be used for other domains outside of soil, as the process is generic.</a:t>
            </a:r>
          </a:p>
          <a:p>
            <a:r>
              <a:rPr lang="en-AU" baseline="0" dirty="0" smtClean="0"/>
              <a:t>Finally, the worst piece of software to use in this process is RDF123. It is not very user friendly, and there are many issues with it that hinder what I am trying to do such as the @</a:t>
            </a:r>
            <a:r>
              <a:rPr lang="en-AU" baseline="0" dirty="0" err="1" smtClean="0"/>
              <a:t>en</a:t>
            </a:r>
            <a:r>
              <a:rPr lang="en-AU" baseline="0" dirty="0" smtClean="0"/>
              <a:t> tag I mentioned before – and not to mention the spontaneous freezing of the application. I would recommend that another project could be to create a newer, more stable, more user friendly and efficient program to create RDF files from a CSV.</a:t>
            </a: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13</a:t>
            </a:fld>
            <a:endParaRPr lang="en-AU"/>
          </a:p>
        </p:txBody>
      </p:sp>
    </p:spTree>
    <p:extLst>
      <p:ext uri="{BB962C8B-B14F-4D97-AF65-F5344CB8AC3E}">
        <p14:creationId xmlns:p14="http://schemas.microsoft.com/office/powerpoint/2010/main" val="1497962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This project has been very helpful in developing my skills on informatics technology and helping me understand what is it the Environmental Informatics team do. I have learnt all about vocabularies, SKOS, RDF and even a bit of SPARQL. I also learnt how to use a few new programs like RDF123 and </a:t>
            </a:r>
            <a:r>
              <a:rPr lang="en-AU" sz="1200" kern="1200" dirty="0" err="1" smtClean="0">
                <a:solidFill>
                  <a:schemeClr val="tx1"/>
                </a:solidFill>
                <a:effectLst/>
                <a:latin typeface="+mn-lt"/>
                <a:ea typeface="+mn-ea"/>
                <a:cs typeface="+mn-cs"/>
              </a:rPr>
              <a:t>TopBraid</a:t>
            </a:r>
            <a:r>
              <a:rPr lang="en-AU" sz="1200" kern="1200" dirty="0" smtClean="0">
                <a:solidFill>
                  <a:schemeClr val="tx1"/>
                </a:solidFill>
                <a:effectLst/>
                <a:latin typeface="+mn-lt"/>
                <a:ea typeface="+mn-ea"/>
                <a:cs typeface="+mn-cs"/>
              </a:rPr>
              <a:t>. This project has definitely broadened my horizons. I have seen that some of the skills learnt on my time here will be very relevant to my future endeavours. I hope that my work is useful to CSIRO in some way, and that it either gets applied or at least reviewed. I am proud of the quality and quantity of work I have achieved during my internship.</a:t>
            </a:r>
          </a:p>
          <a:p>
            <a:r>
              <a:rPr lang="en-AU" sz="1200" kern="1200" dirty="0" smtClean="0">
                <a:solidFill>
                  <a:schemeClr val="tx1"/>
                </a:solidFill>
                <a:effectLst/>
                <a:latin typeface="+mn-lt"/>
                <a:ea typeface="+mn-ea"/>
                <a:cs typeface="+mn-cs"/>
              </a:rPr>
              <a:t>I</a:t>
            </a:r>
            <a:r>
              <a:rPr lang="en-AU" sz="1200" kern="1200" baseline="0" dirty="0" smtClean="0">
                <a:solidFill>
                  <a:schemeClr val="tx1"/>
                </a:solidFill>
                <a:effectLst/>
                <a:latin typeface="+mn-lt"/>
                <a:ea typeface="+mn-ea"/>
                <a:cs typeface="+mn-cs"/>
              </a:rPr>
              <a:t> was fortunate enough to meet and present to my colleagues in Canberra over a few days in January. This was a great experience, and gave me good exposure to see what other activities Land &amp; Water do.</a:t>
            </a:r>
            <a:endParaRPr lang="en-A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I would especially like to thank Jonathan Yu, Simon Cox and Bruce Simons for their continuous input and guidance on this project. Their help was much appreciated, and I’m sure that they are very much looking forward to not having to answer my rudimentary questions or verifying my SPARQL code. I would also like to thank Luis Neumann for helping with all the initial induction documents and general administration throughout the internship. Lastly of course, I need to thank Section Leaders, Branch Heads and Recruitment for allowing me to undertake this internship. </a:t>
            </a:r>
          </a:p>
          <a:p>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96215-5E4C-414D-A8DB-C38AA7CF7C2A}" type="slidenum">
              <a:rPr lang="en-AU" smtClean="0"/>
              <a:pPr/>
              <a:t>14</a:t>
            </a:fld>
            <a:endParaRPr lang="en-AU"/>
          </a:p>
        </p:txBody>
      </p:sp>
    </p:spTree>
    <p:extLst>
      <p:ext uri="{BB962C8B-B14F-4D97-AF65-F5344CB8AC3E}">
        <p14:creationId xmlns:p14="http://schemas.microsoft.com/office/powerpoint/2010/main" val="2499640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Thankyou – Any questions?</a:t>
            </a: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15</a:t>
            </a:fld>
            <a:endParaRPr lang="en-AU"/>
          </a:p>
        </p:txBody>
      </p:sp>
    </p:spTree>
    <p:extLst>
      <p:ext uri="{BB962C8B-B14F-4D97-AF65-F5344CB8AC3E}">
        <p14:creationId xmlns:p14="http://schemas.microsoft.com/office/powerpoint/2010/main" val="242898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Just quickly this is what</a:t>
            </a:r>
            <a:r>
              <a:rPr lang="en-AU" baseline="0" dirty="0" smtClean="0"/>
              <a:t> this presentation will outline. *Run through list*</a:t>
            </a: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2</a:t>
            </a:fld>
            <a:endParaRPr lang="en-AU"/>
          </a:p>
        </p:txBody>
      </p:sp>
    </p:spTree>
    <p:extLst>
      <p:ext uri="{BB962C8B-B14F-4D97-AF65-F5344CB8AC3E}">
        <p14:creationId xmlns:p14="http://schemas.microsoft.com/office/powerpoint/2010/main" val="3900959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About</a:t>
            </a:r>
            <a:r>
              <a:rPr lang="en-AU" b="1" baseline="0" dirty="0" smtClean="0"/>
              <a:t> Me: </a:t>
            </a:r>
          </a:p>
          <a:p>
            <a:r>
              <a:rPr lang="en-AU" b="0" dirty="0" smtClean="0"/>
              <a:t>Xavier </a:t>
            </a:r>
            <a:r>
              <a:rPr lang="en-AU" dirty="0" smtClean="0"/>
              <a:t>Butcher</a:t>
            </a:r>
          </a:p>
          <a:p>
            <a:r>
              <a:rPr lang="en-AU" dirty="0" smtClean="0"/>
              <a:t>21 years old</a:t>
            </a:r>
          </a:p>
          <a:p>
            <a:r>
              <a:rPr lang="en-AU" dirty="0" smtClean="0"/>
              <a:t>Going into 4</a:t>
            </a:r>
            <a:r>
              <a:rPr lang="en-AU" baseline="30000" dirty="0" smtClean="0"/>
              <a:t>th</a:t>
            </a:r>
            <a:r>
              <a:rPr lang="en-AU" dirty="0" smtClean="0"/>
              <a:t> year</a:t>
            </a:r>
            <a:r>
              <a:rPr lang="en-AU" baseline="0" dirty="0" smtClean="0"/>
              <a:t> this year</a:t>
            </a:r>
            <a:endParaRPr lang="en-AU" dirty="0" smtClean="0"/>
          </a:p>
          <a:p>
            <a:r>
              <a:rPr lang="en-AU" dirty="0" smtClean="0"/>
              <a:t>Bachelor of Applied Science (Surveying) (Honours) at RMIT</a:t>
            </a:r>
          </a:p>
          <a:p>
            <a:r>
              <a:rPr lang="en-AU" b="1" dirty="0" smtClean="0"/>
              <a:t>Why I wanted to spend my summer here at CSIRO:</a:t>
            </a:r>
          </a:p>
          <a:p>
            <a:r>
              <a:rPr lang="en-AU" dirty="0" smtClean="0"/>
              <a:t>Gain experience in a renowned scientific research organisation</a:t>
            </a:r>
          </a:p>
          <a:p>
            <a:r>
              <a:rPr lang="en-AU" dirty="0" smtClean="0"/>
              <a:t>Previous work experience include BOM and GA</a:t>
            </a:r>
          </a:p>
          <a:p>
            <a:r>
              <a:rPr lang="en-AU" dirty="0" smtClean="0"/>
              <a:t>Broaden my horizons into different areas of study</a:t>
            </a:r>
          </a:p>
          <a:p>
            <a:r>
              <a:rPr lang="en-AU" dirty="0" smtClean="0"/>
              <a:t>Mandatory 3 month work experience quota</a:t>
            </a:r>
          </a:p>
          <a:p>
            <a:r>
              <a:rPr lang="en-AU" dirty="0" smtClean="0"/>
              <a:t>Full time pay is nice</a:t>
            </a:r>
          </a:p>
          <a:p>
            <a:endParaRPr lang="en-AU" b="1" dirty="0" smtClean="0"/>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3</a:t>
            </a:fld>
            <a:endParaRPr lang="en-AU"/>
          </a:p>
        </p:txBody>
      </p:sp>
    </p:spTree>
    <p:extLst>
      <p:ext uri="{BB962C8B-B14F-4D97-AF65-F5344CB8AC3E}">
        <p14:creationId xmlns:p14="http://schemas.microsoft.com/office/powerpoint/2010/main" val="105752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Aim &amp; Tasks</a:t>
            </a:r>
          </a:p>
          <a:p>
            <a:r>
              <a:rPr lang="en-AU" sz="1200" kern="1200" dirty="0" smtClean="0">
                <a:solidFill>
                  <a:schemeClr val="tx1"/>
                </a:solidFill>
                <a:effectLst/>
                <a:latin typeface="+mn-lt"/>
                <a:ea typeface="+mn-ea"/>
                <a:cs typeface="+mn-cs"/>
              </a:rPr>
              <a:t>The aim for this project was to create and collate a number of online vocabularies into a standard format and location</a:t>
            </a:r>
          </a:p>
          <a:p>
            <a:r>
              <a:rPr lang="en-AU" sz="1200" kern="1200" dirty="0" smtClean="0">
                <a:solidFill>
                  <a:schemeClr val="tx1"/>
                </a:solidFill>
                <a:effectLst/>
                <a:latin typeface="+mn-lt"/>
                <a:ea typeface="+mn-ea"/>
                <a:cs typeface="+mn-cs"/>
              </a:rPr>
              <a:t>There were 4 main tasks relating to this project, which were completed successfully:</a:t>
            </a:r>
          </a:p>
          <a:p>
            <a:r>
              <a:rPr lang="en-AU" sz="1200" kern="1200" dirty="0" smtClean="0">
                <a:solidFill>
                  <a:schemeClr val="tx1"/>
                </a:solidFill>
                <a:effectLst/>
                <a:latin typeface="+mn-lt"/>
                <a:ea typeface="+mn-ea"/>
                <a:cs typeface="+mn-cs"/>
              </a:rPr>
              <a:t>Source relevant existing vocabularies </a:t>
            </a:r>
          </a:p>
          <a:p>
            <a:r>
              <a:rPr lang="en-AU" sz="1200" kern="1200" dirty="0" smtClean="0">
                <a:solidFill>
                  <a:schemeClr val="tx1"/>
                </a:solidFill>
                <a:effectLst/>
                <a:latin typeface="+mn-lt"/>
                <a:ea typeface="+mn-ea"/>
                <a:cs typeface="+mn-cs"/>
              </a:rPr>
              <a:t>Convert the vocabulary content using semantic web technologies (RDF/SKOS)</a:t>
            </a:r>
          </a:p>
          <a:p>
            <a:r>
              <a:rPr lang="en-AU" sz="1200" kern="1200" dirty="0" smtClean="0">
                <a:solidFill>
                  <a:schemeClr val="tx1"/>
                </a:solidFill>
                <a:effectLst/>
                <a:latin typeface="+mn-lt"/>
                <a:ea typeface="+mn-ea"/>
                <a:cs typeface="+mn-cs"/>
              </a:rPr>
              <a:t>Harmonising vocabulary content with existing vocabularies where applicable</a:t>
            </a:r>
          </a:p>
          <a:p>
            <a:r>
              <a:rPr lang="en-AU" sz="1200" kern="1200" dirty="0" smtClean="0">
                <a:solidFill>
                  <a:schemeClr val="tx1"/>
                </a:solidFill>
                <a:effectLst/>
                <a:latin typeface="+mn-lt"/>
                <a:ea typeface="+mn-ea"/>
                <a:cs typeface="+mn-cs"/>
              </a:rPr>
              <a:t>Publish vocabularies to SPARQL triple stores where applicable</a:t>
            </a:r>
          </a:p>
          <a:p>
            <a:r>
              <a:rPr lang="en-AU" b="1" dirty="0" smtClean="0"/>
              <a:t>What</a:t>
            </a:r>
            <a:r>
              <a:rPr lang="en-AU" b="1" baseline="0" dirty="0" smtClean="0"/>
              <a:t> &amp; Why</a:t>
            </a:r>
          </a:p>
          <a:p>
            <a:r>
              <a:rPr lang="en-AU" sz="1200" kern="1200" dirty="0" smtClean="0">
                <a:solidFill>
                  <a:schemeClr val="tx1"/>
                </a:solidFill>
                <a:effectLst/>
                <a:latin typeface="+mn-lt"/>
                <a:ea typeface="+mn-ea"/>
                <a:cs typeface="+mn-cs"/>
              </a:rPr>
              <a:t>Vocabularies are often hosted online, and are used to support environmental applications. They contain labels, definitions and other related information for a particular concept or registry. This project mostly focussed on land and soil operations. Currently, a number of vocabularies are unique to their individual application, and are often in different formats (text, csv, pdf, or lists). Having a definitive vocabulary on a subject is critical, as the same term could have different definitions or meanings in different vocabularies.</a:t>
            </a:r>
          </a:p>
          <a:p>
            <a:r>
              <a:rPr lang="en-AU" sz="1200" b="1" kern="1200" dirty="0" smtClean="0">
                <a:solidFill>
                  <a:schemeClr val="tx1"/>
                </a:solidFill>
                <a:effectLst/>
                <a:latin typeface="+mn-lt"/>
                <a:ea typeface="+mn-ea"/>
                <a:cs typeface="+mn-cs"/>
              </a:rPr>
              <a:t>Technical</a:t>
            </a:r>
            <a:r>
              <a:rPr lang="en-AU" sz="1200" b="1" kern="1200" baseline="0" dirty="0" smtClean="0">
                <a:solidFill>
                  <a:schemeClr val="tx1"/>
                </a:solidFill>
                <a:effectLst/>
                <a:latin typeface="+mn-lt"/>
                <a:ea typeface="+mn-ea"/>
                <a:cs typeface="+mn-cs"/>
              </a:rPr>
              <a:t> Stuff</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These vocabularies follow the guidelines of SKOS, the Simple Knowledge Organization System, which is an industry standard of rules and guidelines across online vocabularies which aims to make publication and use of vocabularies an easy and standard process. </a:t>
            </a:r>
          </a:p>
          <a:p>
            <a:r>
              <a:rPr lang="en-AU" sz="1200" kern="1200" dirty="0" smtClean="0">
                <a:solidFill>
                  <a:schemeClr val="tx1"/>
                </a:solidFill>
                <a:effectLst/>
                <a:latin typeface="+mn-lt"/>
                <a:ea typeface="+mn-ea"/>
                <a:cs typeface="+mn-cs"/>
              </a:rPr>
              <a:t>It is also necessary to introduce semantic relationships, which essentially add another layer of detail to vocabulary. This means different terms can be placed in a hierarchical order (broader and narrower), as well as relating similar terms. </a:t>
            </a:r>
          </a:p>
          <a:p>
            <a:r>
              <a:rPr lang="en-AU" sz="1200" kern="1200" dirty="0" smtClean="0">
                <a:solidFill>
                  <a:schemeClr val="tx1"/>
                </a:solidFill>
                <a:effectLst/>
                <a:latin typeface="+mn-lt"/>
                <a:ea typeface="+mn-ea"/>
                <a:cs typeface="+mn-cs"/>
              </a:rPr>
              <a:t>RDF is the Resource</a:t>
            </a:r>
            <a:r>
              <a:rPr lang="en-AU" sz="1200" kern="1200" baseline="0" dirty="0" smtClean="0">
                <a:solidFill>
                  <a:schemeClr val="tx1"/>
                </a:solidFill>
                <a:effectLst/>
                <a:latin typeface="+mn-lt"/>
                <a:ea typeface="+mn-ea"/>
                <a:cs typeface="+mn-cs"/>
              </a:rPr>
              <a:t> Description Framework. This is the data model that these vocabularies use. It relies on statements that have a subject-predicate-object (</a:t>
            </a:r>
            <a:r>
              <a:rPr lang="en-AU" sz="1200" kern="1200" baseline="0" dirty="0" err="1" smtClean="0">
                <a:solidFill>
                  <a:schemeClr val="tx1"/>
                </a:solidFill>
                <a:effectLst/>
                <a:latin typeface="+mn-lt"/>
                <a:ea typeface="+mn-ea"/>
                <a:cs typeface="+mn-cs"/>
              </a:rPr>
              <a:t>eg</a:t>
            </a:r>
            <a:r>
              <a:rPr lang="en-AU" sz="1200" kern="1200" baseline="0" dirty="0" smtClean="0">
                <a:solidFill>
                  <a:schemeClr val="tx1"/>
                </a:solidFill>
                <a:effectLst/>
                <a:latin typeface="+mn-lt"/>
                <a:ea typeface="+mn-ea"/>
                <a:cs typeface="+mn-cs"/>
              </a:rPr>
              <a:t> “The Sky” “has” “the colour blue”).</a:t>
            </a:r>
            <a:endParaRPr lang="en-AU"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SPARQL the SPARQL Protocol and RDF Query Language is, as the acronym suggests, an RDF query language. It is tending to be the industry standard query language. SPARQL allows the user to query semantic data in databases, and retrieve and manipulate RDF data.</a:t>
            </a:r>
          </a:p>
          <a:p>
            <a:endParaRPr lang="en-AU" b="1"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4</a:t>
            </a:fld>
            <a:endParaRPr lang="en-AU"/>
          </a:p>
        </p:txBody>
      </p:sp>
    </p:spTree>
    <p:extLst>
      <p:ext uri="{BB962C8B-B14F-4D97-AF65-F5344CB8AC3E}">
        <p14:creationId xmlns:p14="http://schemas.microsoft.com/office/powerpoint/2010/main" val="533032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This example will centre on the ‘Concept’ of a “Margherita Pizza”. As a bare minimum, a Concept must have a Label (Margherita Pizza), a URI (Unique Resource Identifier – a unique web address where the concept can be located) and a Definition (Margherita Pizza is a flatbread generally topped with tomato sauce and cheese and baked in an oven). A Concept may also be part of a hierarchy of other Concepts. In this case, “Margherita Pizza” is a Narrower Concept of “Pizza”, which itself is a Narrower Concept of “Food”. A Concept can also be related to other concepts regardless of hierarchy, for instance “Margherita Pizza” is related to “Mushroom Pizza” in the sense that they are both pizzas</a:t>
            </a:r>
            <a:r>
              <a:rPr lang="en-AU" sz="1200" kern="1200" baseline="0" dirty="0" smtClean="0">
                <a:solidFill>
                  <a:schemeClr val="tx1"/>
                </a:solidFill>
                <a:effectLst/>
                <a:latin typeface="+mn-lt"/>
                <a:ea typeface="+mn-ea"/>
                <a:cs typeface="+mn-cs"/>
              </a:rPr>
              <a:t> that have cheese and sauce</a:t>
            </a:r>
            <a:r>
              <a:rPr lang="en-AU" sz="1200" kern="1200" dirty="0" smtClean="0">
                <a:solidFill>
                  <a:schemeClr val="tx1"/>
                </a:solidFill>
                <a:effectLst/>
                <a:latin typeface="+mn-lt"/>
                <a:ea typeface="+mn-ea"/>
                <a:cs typeface="+mn-cs"/>
              </a:rPr>
              <a:t>. A Concept can also be part of a collection. For example “Margherita Pizza” can belong to the “Vegetarian Pizza” collection. </a:t>
            </a:r>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5</a:t>
            </a:fld>
            <a:endParaRPr lang="en-AU"/>
          </a:p>
        </p:txBody>
      </p:sp>
    </p:spTree>
    <p:extLst>
      <p:ext uri="{BB962C8B-B14F-4D97-AF65-F5344CB8AC3E}">
        <p14:creationId xmlns:p14="http://schemas.microsoft.com/office/powerpoint/2010/main" val="351957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Refer to my report for full references. *Read</a:t>
            </a:r>
            <a:r>
              <a:rPr lang="en-AU" baseline="0" dirty="0" smtClean="0"/>
              <a:t> List*</a:t>
            </a: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6</a:t>
            </a:fld>
            <a:endParaRPr lang="en-AU"/>
          </a:p>
        </p:txBody>
      </p:sp>
    </p:spTree>
    <p:extLst>
      <p:ext uri="{BB962C8B-B14F-4D97-AF65-F5344CB8AC3E}">
        <p14:creationId xmlns:p14="http://schemas.microsoft.com/office/powerpoint/2010/main" val="3036235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Creating</a:t>
            </a:r>
            <a:r>
              <a:rPr lang="en-AU" baseline="0" dirty="0" smtClean="0"/>
              <a:t> vocabularies is a complex process. I created this flowchart and the following step by step method and published it on the wiki page so that future interns or indeed anyone at CSIRO can follow my method.</a:t>
            </a:r>
          </a:p>
          <a:p>
            <a:r>
              <a:rPr lang="en-AU" b="1" dirty="0" smtClean="0"/>
              <a:t>Long Method:</a:t>
            </a:r>
            <a:br>
              <a:rPr lang="en-AU" b="1" dirty="0" smtClean="0"/>
            </a:br>
            <a:r>
              <a:rPr lang="en-AU" b="0" dirty="0" smtClean="0"/>
              <a:t>Read</a:t>
            </a:r>
            <a:r>
              <a:rPr lang="en-AU" b="0" baseline="0" dirty="0" smtClean="0"/>
              <a:t> from report</a:t>
            </a:r>
          </a:p>
          <a:p>
            <a:r>
              <a:rPr lang="en-AU" b="1" baseline="0" dirty="0" smtClean="0"/>
              <a:t>Short Method:</a:t>
            </a:r>
          </a:p>
          <a:p>
            <a:r>
              <a:rPr lang="en-AU" b="0" dirty="0" smtClean="0"/>
              <a:t>This an abridged version of my full method which can be seen in my report.</a:t>
            </a:r>
            <a:r>
              <a:rPr lang="en-AU" b="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The first thing step is to do a lot of background reading. There are a number of documents, papers, manuals and wiki’s online that are very useful at getting you up to speed on vocabularies. Next, the soil related data you need can be found in the CSIRO </a:t>
            </a:r>
            <a:r>
              <a:rPr lang="en-AU" sz="1200" kern="1200" dirty="0" err="1" smtClean="0">
                <a:solidFill>
                  <a:schemeClr val="tx1"/>
                </a:solidFill>
                <a:effectLst/>
                <a:latin typeface="+mn-lt"/>
                <a:ea typeface="+mn-ea"/>
                <a:cs typeface="+mn-cs"/>
              </a:rPr>
              <a:t>natsoil</a:t>
            </a:r>
            <a:r>
              <a:rPr lang="en-AU" sz="1200" kern="1200" dirty="0" smtClean="0">
                <a:solidFill>
                  <a:schemeClr val="tx1"/>
                </a:solidFill>
                <a:effectLst/>
                <a:latin typeface="+mn-lt"/>
                <a:ea typeface="+mn-ea"/>
                <a:cs typeface="+mn-cs"/>
              </a:rPr>
              <a:t> database. This is viewed on Microsoft SQL Server Studio. Here, a collection of tables are kept which you can export as a CSV. </a:t>
            </a: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7</a:t>
            </a:fld>
            <a:endParaRPr lang="en-AU"/>
          </a:p>
        </p:txBody>
      </p:sp>
    </p:spTree>
    <p:extLst>
      <p:ext uri="{BB962C8B-B14F-4D97-AF65-F5344CB8AC3E}">
        <p14:creationId xmlns:p14="http://schemas.microsoft.com/office/powerpoint/2010/main" val="129274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Following this, you can open the CSV in Excel. This is where you will need to create and modify columns that will capture all of the properties you wish to maintain in the vocabulary. The most common manipulations will be the creation of a URI and the creation of a Label/Definition. Subsequently, you can import this CSV file into RDF123. This program essentially converts your tabulated data into an RDF format. This is also where many of the links between the data are created. After a quick tidy up in Notepad, you can import the file into </a:t>
            </a:r>
            <a:r>
              <a:rPr lang="en-AU" sz="1200" kern="1200" dirty="0" err="1" smtClean="0">
                <a:solidFill>
                  <a:schemeClr val="tx1"/>
                </a:solidFill>
                <a:effectLst/>
                <a:latin typeface="+mn-lt"/>
                <a:ea typeface="+mn-ea"/>
                <a:cs typeface="+mn-cs"/>
              </a:rPr>
              <a:t>TopBraid</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TopBraid</a:t>
            </a:r>
            <a:r>
              <a:rPr lang="en-AU" sz="1200" kern="1200" dirty="0" smtClean="0">
                <a:solidFill>
                  <a:schemeClr val="tx1"/>
                </a:solidFill>
                <a:effectLst/>
                <a:latin typeface="+mn-lt"/>
                <a:ea typeface="+mn-ea"/>
                <a:cs typeface="+mn-cs"/>
              </a:rPr>
              <a:t> is a program that lets you create semantic relationships and add further necessary properties to make the vocabulary function better. Finally, after another tidy up in Notepad, you are ready to publish to the registry.</a:t>
            </a:r>
          </a:p>
          <a:p>
            <a:endParaRPr lang="en-AU" b="0"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8</a:t>
            </a:fld>
            <a:endParaRPr lang="en-AU"/>
          </a:p>
        </p:txBody>
      </p:sp>
    </p:spTree>
    <p:extLst>
      <p:ext uri="{BB962C8B-B14F-4D97-AF65-F5344CB8AC3E}">
        <p14:creationId xmlns:p14="http://schemas.microsoft.com/office/powerpoint/2010/main" val="3081792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All up I have published 27 soil related vocabularies and counting. </a:t>
            </a:r>
          </a:p>
          <a:p>
            <a:r>
              <a:rPr lang="en-AU" dirty="0" smtClean="0"/>
              <a:t>The top image shows a few of them.</a:t>
            </a:r>
            <a:r>
              <a:rPr lang="en-AU" baseline="0" dirty="0" smtClean="0"/>
              <a:t> They are stored as registers or containers. Each one of those registers contains a set of concepts, which can be seen in the bottom image. </a:t>
            </a:r>
          </a:p>
          <a:p>
            <a:r>
              <a:rPr lang="en-AU" baseline="0" dirty="0" smtClean="0"/>
              <a:t>These vocabularies are up on the CSIRO registry and can be accessed by anyone. So if you ever need to look up the confidence levels of the Australian Soil Classification, you’ll know where to find it!</a:t>
            </a:r>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9</a:t>
            </a:fld>
            <a:endParaRPr lang="en-AU"/>
          </a:p>
        </p:txBody>
      </p:sp>
    </p:spTree>
    <p:extLst>
      <p:ext uri="{BB962C8B-B14F-4D97-AF65-F5344CB8AC3E}">
        <p14:creationId xmlns:p14="http://schemas.microsoft.com/office/powerpoint/2010/main" val="1479835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Collaborator logo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grpSp>
        <p:nvGrpSpPr>
          <p:cNvPr id="7" name="Group 6"/>
          <p:cNvGrpSpPr/>
          <p:nvPr userDrawn="1"/>
        </p:nvGrpSpPr>
        <p:grpSpPr>
          <a:xfrm>
            <a:off x="1497" y="5500319"/>
            <a:ext cx="9170984" cy="1357681"/>
            <a:chOff x="1497" y="5500319"/>
            <a:chExt cx="9170984" cy="1357681"/>
          </a:xfrm>
        </p:grpSpPr>
        <p:sp>
          <p:nvSpPr>
            <p:cNvPr id="8" name="Rectangle 7"/>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1"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pic>
          <p:nvPicPr>
            <p:cNvPr id="1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14" name="Group 19"/>
            <p:cNvGrpSpPr/>
            <p:nvPr userDrawn="1"/>
          </p:nvGrpSpPr>
          <p:grpSpPr>
            <a:xfrm>
              <a:off x="360000" y="5807505"/>
              <a:ext cx="814388" cy="95250"/>
              <a:chOff x="3495675" y="5969000"/>
              <a:chExt cx="814388" cy="95250"/>
            </a:xfrm>
            <a:solidFill>
              <a:schemeClr val="accent1"/>
            </a:solidFill>
          </p:grpSpPr>
          <p:sp>
            <p:nvSpPr>
              <p:cNvPr id="1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8"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1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2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2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2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2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24"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2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2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5207133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smtClean="0"/>
              <a:t>Presentation title  |  Presenter name</a:t>
            </a:r>
            <a:endParaRPr lang="en-AU"/>
          </a:p>
        </p:txBody>
      </p:sp>
      <p:sp>
        <p:nvSpPr>
          <p:cNvPr id="5"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42638850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r>
              <a:rPr lang="en-AU" smtClean="0"/>
              <a:t>Presentation title  |  Presenter name</a:t>
            </a:r>
            <a:endParaRPr lang="en-AU"/>
          </a:p>
        </p:txBody>
      </p:sp>
      <p:sp>
        <p:nvSpPr>
          <p:cNvPr id="5" name="Content Placeholder 2"/>
          <p:cNvSpPr>
            <a:spLocks noGrp="1"/>
          </p:cNvSpPr>
          <p:nvPr>
            <p:ph idx="1"/>
          </p:nvPr>
        </p:nvSpPr>
        <p:spPr>
          <a:xfrm>
            <a:off x="360000" y="1276350"/>
            <a:ext cx="8460000" cy="4559300"/>
          </a:xfrm>
        </p:spPr>
        <p:txBody>
          <a:bodyPr/>
          <a:lstStyle>
            <a:lvl1pPr>
              <a:lnSpc>
                <a:spcPct val="85000"/>
              </a:lnSpc>
              <a:spcAft>
                <a:spcPts val="0"/>
              </a:spcAft>
              <a:buFontTx/>
              <a:buNone/>
              <a:defRPr sz="4000" b="1">
                <a:solidFill>
                  <a:schemeClr val="accent1">
                    <a:lumMod val="75000"/>
                  </a:schemeClr>
                </a:solidFill>
              </a:defRPr>
            </a:lvl1pPr>
            <a:lvl2pPr marL="0" indent="0">
              <a:lnSpc>
                <a:spcPct val="85000"/>
              </a:lnSpc>
              <a:spcAft>
                <a:spcPts val="0"/>
              </a:spcAft>
              <a:buNone/>
              <a:defRPr sz="4000" b="1">
                <a:solidFill>
                  <a:schemeClr val="accent2"/>
                </a:solidFill>
              </a:defRPr>
            </a:lvl2pPr>
            <a:lvl3pPr marL="0" indent="0">
              <a:spcBef>
                <a:spcPts val="2200"/>
              </a:spcBef>
              <a:buNone/>
              <a:defRPr b="1">
                <a:solidFill>
                  <a:srgbClr val="00313C"/>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36938246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7938" y="6056313"/>
            <a:ext cx="9161463" cy="801687"/>
            <a:chOff x="-7938" y="6056313"/>
            <a:chExt cx="9161463" cy="801687"/>
          </a:xfrm>
        </p:grpSpPr>
        <p:sp>
          <p:nvSpPr>
            <p:cNvPr id="32"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a:defRPr/>
              </a:pPr>
              <a:endParaRPr lang="en-AU"/>
            </a:p>
          </p:txBody>
        </p:sp>
        <p:grpSp>
          <p:nvGrpSpPr>
            <p:cNvPr id="33" name="Group 1"/>
            <p:cNvGrpSpPr>
              <a:grpSpLocks/>
            </p:cNvGrpSpPr>
            <p:nvPr userDrawn="1"/>
          </p:nvGrpSpPr>
          <p:grpSpPr bwMode="auto">
            <a:xfrm>
              <a:off x="1588" y="6065838"/>
              <a:ext cx="9142412" cy="690562"/>
              <a:chOff x="1495" y="6065893"/>
              <a:chExt cx="9143026" cy="690563"/>
            </a:xfrm>
          </p:grpSpPr>
          <p:sp>
            <p:nvSpPr>
              <p:cNvPr id="35" name="Freeform 8"/>
              <p:cNvSpPr>
                <a:spLocks noEditPoints="1"/>
              </p:cNvSpPr>
              <p:nvPr userDrawn="1"/>
            </p:nvSpPr>
            <p:spPr bwMode="auto">
              <a:xfrm>
                <a:off x="1495" y="6065893"/>
                <a:ext cx="9143026" cy="690563"/>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chemeClr val="accent2">
                  <a:lumMod val="75000"/>
                </a:schemeClr>
              </a:solidFill>
              <a:ln>
                <a:noFill/>
              </a:ln>
            </p:spPr>
            <p:txBody>
              <a:bodyPr/>
              <a:lstStyle/>
              <a:p>
                <a:pPr>
                  <a:defRPr/>
                </a:pPr>
                <a:endParaRPr lang="en-AU"/>
              </a:p>
            </p:txBody>
          </p:sp>
          <p:sp>
            <p:nvSpPr>
              <p:cNvPr id="36" name="Freeform 9"/>
              <p:cNvSpPr>
                <a:spLocks noEditPoints="1"/>
              </p:cNvSpPr>
              <p:nvPr userDrawn="1"/>
            </p:nvSpPr>
            <p:spPr bwMode="auto">
              <a:xfrm>
                <a:off x="1495" y="6367518"/>
                <a:ext cx="9143026" cy="388938"/>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a:defRPr/>
                </a:pPr>
                <a:endParaRPr lang="en-AU"/>
              </a:p>
            </p:txBody>
          </p:sp>
          <p:sp>
            <p:nvSpPr>
              <p:cNvPr id="37" name="Freeform 10"/>
              <p:cNvSpPr>
                <a:spLocks/>
              </p:cNvSpPr>
              <p:nvPr userDrawn="1"/>
            </p:nvSpPr>
            <p:spPr bwMode="auto">
              <a:xfrm>
                <a:off x="1495" y="6110343"/>
                <a:ext cx="789199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a:defRPr/>
                </a:pPr>
                <a:endParaRPr lang="en-AU"/>
              </a:p>
            </p:txBody>
          </p:sp>
          <p:sp>
            <p:nvSpPr>
              <p:cNvPr id="38" name="Freeform 11"/>
              <p:cNvSpPr>
                <a:spLocks/>
              </p:cNvSpPr>
              <p:nvPr userDrawn="1"/>
            </p:nvSpPr>
            <p:spPr bwMode="auto">
              <a:xfrm>
                <a:off x="7893487" y="6110343"/>
                <a:ext cx="1251034" cy="601663"/>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chemeClr val="bg1"/>
              </a:solidFill>
              <a:ln>
                <a:noFill/>
              </a:ln>
              <a:extLst/>
            </p:spPr>
            <p:txBody>
              <a:bodyPr/>
              <a:lstStyle/>
              <a:p>
                <a:pPr>
                  <a:defRPr/>
                </a:pPr>
                <a:endParaRPr lang="en-AU"/>
              </a:p>
            </p:txBody>
          </p:sp>
        </p:grpSp>
        <p:pic>
          <p:nvPicPr>
            <p:cNvPr id="34" name="Picture 78"/>
            <p:cNvPicPr>
              <a:picLocks noChangeAspect="1" noChangeArrowheads="1"/>
            </p:cNvPicPr>
            <p:nvPr userDrawn="1"/>
          </p:nvPicPr>
          <p:blipFill>
            <a:blip r:embed="rId2" cstate="print"/>
            <a:srcRect/>
            <a:stretch>
              <a:fillRect/>
            </a:stretch>
          </p:blipFill>
          <p:spPr bwMode="auto">
            <a:xfrm>
              <a:off x="8459788" y="6191250"/>
              <a:ext cx="454025" cy="454025"/>
            </a:xfrm>
            <a:prstGeom prst="rect">
              <a:avLst/>
            </a:prstGeom>
            <a:noFill/>
            <a:ln w="9525">
              <a:noFill/>
              <a:miter lim="800000"/>
              <a:headEnd/>
              <a:tailEnd/>
            </a:ln>
          </p:spPr>
        </p:pic>
      </p:grpSp>
      <p:sp>
        <p:nvSpPr>
          <p:cNvPr id="39" name="Text Placeholder 8"/>
          <p:cNvSpPr>
            <a:spLocks noGrp="1"/>
          </p:cNvSpPr>
          <p:nvPr>
            <p:ph type="body" sz="quarter" idx="10"/>
          </p:nvPr>
        </p:nvSpPr>
        <p:spPr>
          <a:xfrm>
            <a:off x="360000" y="1276350"/>
            <a:ext cx="7477125" cy="4559301"/>
          </a:xfrm>
        </p:spPr>
        <p:txBody>
          <a:bodyPr/>
          <a:lstStyle>
            <a:lvl1pPr>
              <a:spcAft>
                <a:spcPts val="0"/>
              </a:spcAft>
              <a:buFontTx/>
              <a:buNone/>
              <a:defRPr sz="4400" b="1">
                <a:solidFill>
                  <a:schemeClr val="accent1"/>
                </a:solidFill>
              </a:defRPr>
            </a:lvl1pPr>
            <a:lvl2pPr marL="0" indent="0">
              <a:lnSpc>
                <a:spcPct val="75000"/>
              </a:lnSpc>
              <a:spcAft>
                <a:spcPts val="850"/>
              </a:spcAft>
              <a:buNone/>
              <a:defRPr sz="4400" b="1">
                <a:solidFill>
                  <a:schemeClr val="bg1"/>
                </a:solidFill>
              </a:defRPr>
            </a:lvl2pPr>
            <a:lvl3pPr marL="0" indent="0">
              <a:buNone/>
              <a:defRPr sz="2200" b="1">
                <a:solidFill>
                  <a:srgbClr val="FFFFFF"/>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2" name="Footer Placeholder 3"/>
          <p:cNvSpPr>
            <a:spLocks noGrp="1"/>
          </p:cNvSpPr>
          <p:nvPr>
            <p:ph type="ftr" sz="quarter" idx="11"/>
          </p:nvPr>
        </p:nvSpPr>
        <p:spPr>
          <a:xfrm>
            <a:off x="677991" y="6504332"/>
            <a:ext cx="6083845" cy="124274"/>
          </a:xfrm>
        </p:spPr>
        <p:txBody>
          <a:bodyPr/>
          <a:lstStyle/>
          <a:p>
            <a:r>
              <a:rPr lang="en-AU" smtClean="0"/>
              <a:t>Presentation title  |  Presenter name</a:t>
            </a:r>
            <a:endParaRPr lang="en-AU"/>
          </a:p>
        </p:txBody>
      </p:sp>
      <p:sp>
        <p:nvSpPr>
          <p:cNvPr id="13"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8641239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accent1"/>
        </a:solidFill>
        <a:effectLst/>
      </p:bgPr>
    </p:bg>
    <p:spTree>
      <p:nvGrpSpPr>
        <p:cNvPr id="1" name=""/>
        <p:cNvGrpSpPr/>
        <p:nvPr/>
      </p:nvGrpSpPr>
      <p:grpSpPr>
        <a:xfrm>
          <a:off x="0" y="0"/>
          <a:ext cx="0" cy="0"/>
          <a:chOff x="0" y="0"/>
          <a:chExt cx="0" cy="0"/>
        </a:xfrm>
      </p:grpSpPr>
      <p:grpSp>
        <p:nvGrpSpPr>
          <p:cNvPr id="2" name="Group 28"/>
          <p:cNvGrpSpPr/>
          <p:nvPr userDrawn="1"/>
        </p:nvGrpSpPr>
        <p:grpSpPr>
          <a:xfrm>
            <a:off x="608" y="5500319"/>
            <a:ext cx="9167813" cy="996950"/>
            <a:chOff x="608" y="5500319"/>
            <a:chExt cx="9167813" cy="996950"/>
          </a:xfrm>
        </p:grpSpPr>
        <p:grpSp>
          <p:nvGrpSpPr>
            <p:cNvPr id="4"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3" name="Subtitle 2"/>
          <p:cNvSpPr>
            <a:spLocks noGrp="1"/>
          </p:cNvSpPr>
          <p:nvPr>
            <p:ph type="subTitle" idx="1" hasCustomPrompt="1"/>
          </p:nvPr>
        </p:nvSpPr>
        <p:spPr>
          <a:xfrm>
            <a:off x="358774" y="3717032"/>
            <a:ext cx="6121438" cy="1539200"/>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
        <p:nvSpPr>
          <p:cNvPr id="23" name="Title 22"/>
          <p:cNvSpPr>
            <a:spLocks noGrp="1"/>
          </p:cNvSpPr>
          <p:nvPr>
            <p:ph type="title"/>
          </p:nvPr>
        </p:nvSpPr>
        <p:spPr>
          <a:xfrm>
            <a:off x="358776" y="2744924"/>
            <a:ext cx="8461374" cy="852487"/>
          </a:xfrm>
        </p:spPr>
        <p:txBody>
          <a:bodyPr>
            <a:noAutofit/>
          </a:bodyPr>
          <a:lstStyle>
            <a:lvl1pPr>
              <a:defRPr sz="5500">
                <a:solidFill>
                  <a:schemeClr val="bg1"/>
                </a:solidFill>
              </a:defRPr>
            </a:lvl1pPr>
          </a:lstStyle>
          <a:p>
            <a:r>
              <a:rPr lang="en-US" smtClean="0"/>
              <a:t>Click to edit Master title style</a:t>
            </a:r>
            <a:endParaRPr lang="en-AU" dirty="0"/>
          </a:p>
        </p:txBody>
      </p:sp>
    </p:spTree>
    <p:extLst>
      <p:ext uri="{BB962C8B-B14F-4D97-AF65-F5344CB8AC3E}">
        <p14:creationId xmlns:p14="http://schemas.microsoft.com/office/powerpoint/2010/main" val="4630210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3" name="Subtitle 2"/>
          <p:cNvSpPr>
            <a:spLocks noGrp="1"/>
          </p:cNvSpPr>
          <p:nvPr>
            <p:ph type="subTitle" idx="1" hasCustomPrompt="1"/>
          </p:nvPr>
        </p:nvSpPr>
        <p:spPr>
          <a:xfrm>
            <a:off x="358774" y="2168860"/>
            <a:ext cx="6121438" cy="3087372"/>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463021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 Collaborator logos">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9469" cy="6500812"/>
            <a:chOff x="-26988" y="357188"/>
            <a:chExt cx="9199469" cy="6500812"/>
          </a:xfrm>
        </p:grpSpPr>
        <p:grpSp>
          <p:nvGrpSpPr>
            <p:cNvPr id="29" name="Group 66"/>
            <p:cNvGrpSpPr>
              <a:grpSpLocks/>
            </p:cNvGrpSpPr>
            <p:nvPr userDrawn="1"/>
          </p:nvGrpSpPr>
          <p:grpSpPr bwMode="auto">
            <a:xfrm>
              <a:off x="-26988" y="357188"/>
              <a:ext cx="9178926" cy="2571750"/>
              <a:chOff x="-17463" y="357188"/>
              <a:chExt cx="9186863" cy="2571750"/>
            </a:xfrm>
          </p:grpSpPr>
          <p:sp>
            <p:nvSpPr>
              <p:cNvPr id="5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5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5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5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5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5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6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6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6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grpSp>
        <p:grpSp>
          <p:nvGrpSpPr>
            <p:cNvPr id="30" name="Group 29"/>
            <p:cNvGrpSpPr/>
            <p:nvPr userDrawn="1"/>
          </p:nvGrpSpPr>
          <p:grpSpPr>
            <a:xfrm>
              <a:off x="1497" y="5500319"/>
              <a:ext cx="9170984" cy="1357681"/>
              <a:chOff x="1497" y="5500319"/>
              <a:chExt cx="9170984" cy="1357681"/>
            </a:xfrm>
          </p:grpSpPr>
          <p:sp>
            <p:nvSpPr>
              <p:cNvPr id="31" name="Rectangle 30"/>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32" name="Group 31"/>
              <p:cNvGrpSpPr/>
              <p:nvPr userDrawn="1"/>
            </p:nvGrpSpPr>
            <p:grpSpPr>
              <a:xfrm>
                <a:off x="1497" y="5500319"/>
                <a:ext cx="9170984" cy="996231"/>
                <a:chOff x="1497" y="5500319"/>
                <a:chExt cx="9170984" cy="996231"/>
              </a:xfrm>
            </p:grpSpPr>
            <p:sp>
              <p:nvSpPr>
                <p:cNvPr id="47"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8"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9"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50"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grpSp>
          <p:pic>
            <p:nvPicPr>
              <p:cNvPr id="3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34" name="Group 19"/>
              <p:cNvGrpSpPr/>
              <p:nvPr userDrawn="1"/>
            </p:nvGrpSpPr>
            <p:grpSpPr>
              <a:xfrm>
                <a:off x="360000" y="5807505"/>
                <a:ext cx="814388" cy="95250"/>
                <a:chOff x="3495675" y="5969000"/>
                <a:chExt cx="814388" cy="95250"/>
              </a:xfrm>
              <a:solidFill>
                <a:schemeClr val="accent1"/>
              </a:solidFill>
            </p:grpSpPr>
            <p:sp>
              <p:nvSpPr>
                <p:cNvPr id="3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8"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3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4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4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4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4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44"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4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4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6379679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2" name="Title 1"/>
          <p:cNvSpPr>
            <a:spLocks noGrp="1"/>
          </p:cNvSpPr>
          <p:nvPr userDrawn="1">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userDrawn="1">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17759787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5409" cy="6140081"/>
            <a:chOff x="-26988" y="357188"/>
            <a:chExt cx="9195409" cy="6140081"/>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grpSp>
          <p:nvGrpSpPr>
            <p:cNvPr id="30" name="Group 66"/>
            <p:cNvGrpSpPr>
              <a:grpSpLocks/>
            </p:cNvGrpSpPr>
            <p:nvPr userDrawn="1"/>
          </p:nvGrpSpPr>
          <p:grpSpPr bwMode="auto">
            <a:xfrm>
              <a:off x="-26988" y="357188"/>
              <a:ext cx="9178926" cy="2571750"/>
              <a:chOff x="-17463" y="357188"/>
              <a:chExt cx="9186863" cy="2571750"/>
            </a:xfrm>
          </p:grpSpPr>
          <p:sp>
            <p:nvSpPr>
              <p:cNvPr id="3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3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3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3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3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3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4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4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4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26476304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10"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28096133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5464663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6" name="Text Placeholder 7"/>
          <p:cNvSpPr>
            <a:spLocks noGrp="1"/>
          </p:cNvSpPr>
          <p:nvPr>
            <p:ph type="body" sz="quarter" idx="13" hasCustomPrompt="1"/>
          </p:nvPr>
        </p:nvSpPr>
        <p:spPr>
          <a:xfrm>
            <a:off x="360363" y="270000"/>
            <a:ext cx="8460000" cy="853200"/>
          </a:xfrm>
        </p:spPr>
        <p:txBody>
          <a:bodyPr>
            <a:normAutofit/>
          </a:bodyPr>
          <a:lstStyle>
            <a:lvl1pPr marL="0" indent="0">
              <a:lnSpc>
                <a:spcPct val="100000"/>
              </a:lnSpc>
              <a:spcBef>
                <a:spcPts val="0"/>
              </a:spcBef>
              <a:spcAft>
                <a:spcPts val="300"/>
              </a:spcAft>
              <a:buNone/>
              <a:defRPr sz="3200" b="1">
                <a:solidFill>
                  <a:schemeClr val="accent2"/>
                </a:solidFill>
              </a:defRPr>
            </a:lvl1pPr>
            <a:lvl2pPr marL="0" indent="0">
              <a:lnSpc>
                <a:spcPct val="80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smtClean="0"/>
              <a:t>Click to edit Master title style</a:t>
            </a:r>
          </a:p>
          <a:p>
            <a:pPr lvl="1"/>
            <a:r>
              <a:rPr lang="en-US" dirty="0" smtClean="0"/>
              <a:t>Second level</a:t>
            </a:r>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35983121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58775"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Content Placeholder 3"/>
          <p:cNvSpPr>
            <a:spLocks noGrp="1"/>
          </p:cNvSpPr>
          <p:nvPr>
            <p:ph sz="half" idx="2"/>
          </p:nvPr>
        </p:nvSpPr>
        <p:spPr>
          <a:xfrm>
            <a:off x="4781550"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Footer Placeholder 5"/>
          <p:cNvSpPr>
            <a:spLocks noGrp="1"/>
          </p:cNvSpPr>
          <p:nvPr>
            <p:ph type="ftr" sz="quarter" idx="11"/>
          </p:nvPr>
        </p:nvSpPr>
        <p:spPr/>
        <p:txBody>
          <a:bodyPr/>
          <a:lstStyle/>
          <a:p>
            <a:r>
              <a:rPr lang="en-AU" smtClean="0"/>
              <a:t>Presentation title  |  Presenter name</a:t>
            </a:r>
            <a:endParaRPr lang="en-AU"/>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4204712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r>
              <a:rPr lang="en-AU" smtClean="0"/>
              <a:t>Presentation title  |  Presenter name</a:t>
            </a:r>
            <a:endParaRPr lang="en-AU"/>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8960003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525" y="6051550"/>
            <a:ext cx="9169400" cy="849313"/>
            <a:chOff x="-9525" y="6051550"/>
            <a:chExt cx="9169400" cy="849313"/>
          </a:xfrm>
        </p:grpSpPr>
        <p:sp>
          <p:nvSpPr>
            <p:cNvPr id="8"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a:defRPr/>
              </a:pPr>
              <a:endParaRPr lang="en-AU"/>
            </a:p>
          </p:txBody>
        </p:sp>
        <p:sp>
          <p:nvSpPr>
            <p:cNvPr id="9" name="Rectangle 6"/>
            <p:cNvSpPr>
              <a:spLocks noChangeArrowheads="1"/>
            </p:cNvSpPr>
            <p:nvPr userDrawn="1"/>
          </p:nvSpPr>
          <p:spPr bwMode="auto">
            <a:xfrm>
              <a:off x="1588" y="6367463"/>
              <a:ext cx="9142412" cy="490537"/>
            </a:xfrm>
            <a:prstGeom prst="rect">
              <a:avLst/>
            </a:prstGeom>
            <a:solidFill>
              <a:schemeClr val="accent2"/>
            </a:solidFill>
            <a:ln>
              <a:noFill/>
            </a:ln>
            <a:extLst/>
          </p:spPr>
          <p:txBody>
            <a:bodyPr/>
            <a:lstStyle/>
            <a:p>
              <a:pPr>
                <a:defRPr/>
              </a:pPr>
              <a:endParaRPr lang="en-AU"/>
            </a:p>
          </p:txBody>
        </p:sp>
        <p:sp>
          <p:nvSpPr>
            <p:cNvPr id="10" name="Rectangle 7"/>
            <p:cNvSpPr>
              <a:spLocks noChangeArrowheads="1"/>
            </p:cNvSpPr>
            <p:nvPr userDrawn="1"/>
          </p:nvSpPr>
          <p:spPr bwMode="auto">
            <a:xfrm>
              <a:off x="1588" y="6367463"/>
              <a:ext cx="9142412" cy="490537"/>
            </a:xfrm>
            <a:prstGeom prst="rect">
              <a:avLst/>
            </a:prstGeom>
            <a:noFill/>
            <a:ln>
              <a:noFill/>
            </a:ln>
            <a:extLst/>
          </p:spPr>
          <p:txBody>
            <a:bodyPr/>
            <a:lstStyle/>
            <a:p>
              <a:pPr>
                <a:defRPr/>
              </a:pPr>
              <a:endParaRPr lang="en-AU"/>
            </a:p>
          </p:txBody>
        </p:sp>
        <p:sp>
          <p:nvSpPr>
            <p:cNvPr id="11" name="Freeform 8"/>
            <p:cNvSpPr>
              <a:spLocks noEditPoints="1"/>
            </p:cNvSpPr>
            <p:nvPr userDrawn="1"/>
          </p:nvSpPr>
          <p:spPr bwMode="auto">
            <a:xfrm>
              <a:off x="1588" y="6065837"/>
              <a:ext cx="9142412" cy="690562"/>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rgbClr val="BFBFBF"/>
            </a:solidFill>
            <a:ln>
              <a:noFill/>
            </a:ln>
            <a:extLst/>
          </p:spPr>
          <p:txBody>
            <a:bodyPr/>
            <a:lstStyle/>
            <a:p>
              <a:pPr>
                <a:defRPr/>
              </a:pPr>
              <a:endParaRPr lang="en-AU"/>
            </a:p>
          </p:txBody>
        </p:sp>
        <p:sp>
          <p:nvSpPr>
            <p:cNvPr id="12" name="Freeform 9"/>
            <p:cNvSpPr>
              <a:spLocks noEditPoints="1"/>
            </p:cNvSpPr>
            <p:nvPr userDrawn="1"/>
          </p:nvSpPr>
          <p:spPr bwMode="auto">
            <a:xfrm>
              <a:off x="1588" y="6367463"/>
              <a:ext cx="9142412" cy="388937"/>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a:defRPr/>
              </a:pPr>
              <a:endParaRPr lang="en-AU"/>
            </a:p>
          </p:txBody>
        </p:sp>
        <p:sp>
          <p:nvSpPr>
            <p:cNvPr id="13" name="Freeform 10"/>
            <p:cNvSpPr>
              <a:spLocks/>
            </p:cNvSpPr>
            <p:nvPr userDrawn="1"/>
          </p:nvSpPr>
          <p:spPr bwMode="auto">
            <a:xfrm>
              <a:off x="1588" y="6110288"/>
              <a:ext cx="789146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a:defRPr/>
              </a:pPr>
              <a:endParaRPr lang="en-AU"/>
            </a:p>
          </p:txBody>
        </p:sp>
        <p:sp>
          <p:nvSpPr>
            <p:cNvPr id="14" name="Freeform 11"/>
            <p:cNvSpPr>
              <a:spLocks/>
            </p:cNvSpPr>
            <p:nvPr userDrawn="1"/>
          </p:nvSpPr>
          <p:spPr bwMode="auto">
            <a:xfrm>
              <a:off x="7893050" y="6110285"/>
              <a:ext cx="1250950" cy="601662"/>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rgbClr val="F7F7F7"/>
            </a:solidFill>
            <a:ln>
              <a:noFill/>
            </a:ln>
            <a:extLst/>
          </p:spPr>
          <p:txBody>
            <a:bodyPr/>
            <a:lstStyle/>
            <a:p>
              <a:pPr>
                <a:defRPr/>
              </a:pPr>
              <a:endParaRPr lang="en-AU"/>
            </a:p>
          </p:txBody>
        </p:sp>
        <p:sp>
          <p:nvSpPr>
            <p:cNvPr id="15" name="AutoShape 81"/>
            <p:cNvSpPr>
              <a:spLocks noChangeAspect="1" noChangeArrowheads="1" noTextEdit="1"/>
            </p:cNvSpPr>
            <p:nvPr/>
          </p:nvSpPr>
          <p:spPr bwMode="auto">
            <a:xfrm>
              <a:off x="-9525" y="6051550"/>
              <a:ext cx="9169400" cy="849313"/>
            </a:xfrm>
            <a:prstGeom prst="rect">
              <a:avLst/>
            </a:prstGeom>
            <a:noFill/>
            <a:ln w="9525">
              <a:noFill/>
              <a:miter lim="800000"/>
              <a:headEnd/>
              <a:tailEnd/>
            </a:ln>
          </p:spPr>
          <p:txBody>
            <a:bodyPr/>
            <a:lstStyle/>
            <a:p>
              <a:pPr>
                <a:defRPr/>
              </a:pPr>
              <a:endParaRPr lang="en-US"/>
            </a:p>
          </p:txBody>
        </p:sp>
        <p:sp>
          <p:nvSpPr>
            <p:cNvPr id="16" name="Rectangle 84"/>
            <p:cNvSpPr>
              <a:spLocks noChangeArrowheads="1"/>
            </p:cNvSpPr>
            <p:nvPr/>
          </p:nvSpPr>
          <p:spPr bwMode="auto">
            <a:xfrm>
              <a:off x="-9525" y="6356350"/>
              <a:ext cx="9167813" cy="544513"/>
            </a:xfrm>
            <a:prstGeom prst="rect">
              <a:avLst/>
            </a:prstGeom>
            <a:noFill/>
            <a:ln w="9525">
              <a:noFill/>
              <a:miter lim="800000"/>
              <a:headEnd/>
              <a:tailEnd/>
            </a:ln>
          </p:spPr>
          <p:txBody>
            <a:bodyPr/>
            <a:lstStyle/>
            <a:p>
              <a:pPr>
                <a:defRPr/>
              </a:pPr>
              <a:endParaRPr lang="en-US"/>
            </a:p>
          </p:txBody>
        </p:sp>
        <p:pic>
          <p:nvPicPr>
            <p:cNvPr id="17" name="Picture 78"/>
            <p:cNvPicPr>
              <a:picLocks noChangeAspect="1" noChangeArrowheads="1"/>
            </p:cNvPicPr>
            <p:nvPr/>
          </p:nvPicPr>
          <p:blipFill>
            <a:blip r:embed="rId16" cstate="print"/>
            <a:srcRect/>
            <a:stretch>
              <a:fillRect/>
            </a:stretch>
          </p:blipFill>
          <p:spPr bwMode="auto">
            <a:xfrm>
              <a:off x="8459788" y="6191250"/>
              <a:ext cx="454025" cy="454025"/>
            </a:xfrm>
            <a:prstGeom prst="rect">
              <a:avLst/>
            </a:prstGeom>
            <a:noFill/>
            <a:ln w="9525">
              <a:noFill/>
              <a:miter lim="800000"/>
              <a:headEnd/>
              <a:tailEnd/>
            </a:ln>
          </p:spPr>
        </p:pic>
      </p:grpSp>
      <p:sp>
        <p:nvSpPr>
          <p:cNvPr id="2" name="Title Placeholder 1"/>
          <p:cNvSpPr>
            <a:spLocks noGrp="1"/>
          </p:cNvSpPr>
          <p:nvPr>
            <p:ph type="title"/>
          </p:nvPr>
        </p:nvSpPr>
        <p:spPr>
          <a:xfrm>
            <a:off x="358776" y="274638"/>
            <a:ext cx="8461374" cy="852487"/>
          </a:xfrm>
          <a:prstGeom prst="rect">
            <a:avLst/>
          </a:prstGeom>
        </p:spPr>
        <p:txBody>
          <a:bodyPr vert="horz" lIns="0" tIns="0" rIns="0" bIns="0" rtlCol="0" anchor="t" anchorCtr="0">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358775" y="1268413"/>
            <a:ext cx="8461375" cy="4572855"/>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3"/>
          </p:nvPr>
        </p:nvSpPr>
        <p:spPr>
          <a:xfrm>
            <a:off x="677991" y="6504332"/>
            <a:ext cx="6083845" cy="124274"/>
          </a:xfrm>
          <a:prstGeom prst="rect">
            <a:avLst/>
          </a:prstGeom>
        </p:spPr>
        <p:txBody>
          <a:bodyPr vert="horz" lIns="0" tIns="0" rIns="0" bIns="0" rtlCol="0" anchor="ctr"/>
          <a:lstStyle>
            <a:lvl1pPr algn="l">
              <a:defRPr sz="900">
                <a:solidFill>
                  <a:srgbClr val="FFFFFF"/>
                </a:solidFill>
              </a:defRPr>
            </a:lvl1pPr>
          </a:lstStyle>
          <a:p>
            <a:r>
              <a:rPr lang="en-AU" dirty="0" smtClean="0"/>
              <a:t>Presentation title  |  Presenter name</a:t>
            </a:r>
            <a:endParaRPr lang="en-AU" dirty="0"/>
          </a:p>
        </p:txBody>
      </p:sp>
      <p:sp>
        <p:nvSpPr>
          <p:cNvPr id="1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
        <p:nvSpPr>
          <p:cNvPr id="36" name="AutoShape 4"/>
          <p:cNvSpPr>
            <a:spLocks noChangeAspect="1" noChangeArrowheads="1" noTextEdit="1"/>
          </p:cNvSpPr>
          <p:nvPr userDrawn="1"/>
        </p:nvSpPr>
        <p:spPr bwMode="auto">
          <a:xfrm>
            <a:off x="3175" y="3326606"/>
            <a:ext cx="9161463" cy="801687"/>
          </a:xfrm>
          <a:prstGeom prst="rect">
            <a:avLst/>
          </a:prstGeom>
          <a:noFill/>
          <a:ln>
            <a:noFill/>
          </a:ln>
          <a:extLst/>
        </p:spPr>
        <p:txBody>
          <a:bodyPr/>
          <a:lstStyle/>
          <a:p>
            <a:pPr>
              <a:defRPr/>
            </a:pPr>
            <a:endParaRPr lang="en-AU"/>
          </a:p>
        </p:txBody>
      </p:sp>
      <p:sp>
        <p:nvSpPr>
          <p:cNvPr id="38" name="Rectangle 7"/>
          <p:cNvSpPr>
            <a:spLocks noChangeArrowheads="1"/>
          </p:cNvSpPr>
          <p:nvPr userDrawn="1"/>
        </p:nvSpPr>
        <p:spPr bwMode="auto">
          <a:xfrm>
            <a:off x="12701" y="3637756"/>
            <a:ext cx="9142412" cy="490537"/>
          </a:xfrm>
          <a:prstGeom prst="rect">
            <a:avLst/>
          </a:prstGeom>
          <a:noFill/>
          <a:ln>
            <a:noFill/>
          </a:ln>
          <a:extLst/>
        </p:spPr>
        <p:txBody>
          <a:bodyPr/>
          <a:lstStyle/>
          <a:p>
            <a:pPr>
              <a:defRPr/>
            </a:pPr>
            <a:endParaRPr lang="en-AU"/>
          </a:p>
        </p:txBody>
      </p:sp>
      <p:sp>
        <p:nvSpPr>
          <p:cNvPr id="43" name="AutoShape 81"/>
          <p:cNvSpPr>
            <a:spLocks noChangeAspect="1" noChangeArrowheads="1" noTextEdit="1"/>
          </p:cNvSpPr>
          <p:nvPr/>
        </p:nvSpPr>
        <p:spPr bwMode="auto">
          <a:xfrm>
            <a:off x="1588" y="3321843"/>
            <a:ext cx="9169400" cy="849313"/>
          </a:xfrm>
          <a:prstGeom prst="rect">
            <a:avLst/>
          </a:prstGeom>
          <a:noFill/>
          <a:ln w="9525">
            <a:noFill/>
            <a:miter lim="800000"/>
            <a:headEnd/>
            <a:tailEnd/>
          </a:ln>
        </p:spPr>
        <p:txBody>
          <a:bodyPr/>
          <a:lstStyle/>
          <a:p>
            <a:pPr>
              <a:defRPr/>
            </a:pPr>
            <a:endParaRPr lang="en-US"/>
          </a:p>
        </p:txBody>
      </p:sp>
      <p:sp>
        <p:nvSpPr>
          <p:cNvPr id="44" name="Rectangle 84"/>
          <p:cNvSpPr>
            <a:spLocks noChangeArrowheads="1"/>
          </p:cNvSpPr>
          <p:nvPr/>
        </p:nvSpPr>
        <p:spPr bwMode="auto">
          <a:xfrm>
            <a:off x="1588" y="3626643"/>
            <a:ext cx="9167813" cy="544513"/>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2723935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80" r:id="rId6"/>
    <p:sldLayoutId id="2147483679" r:id="rId7"/>
    <p:sldLayoutId id="2147483661" r:id="rId8"/>
    <p:sldLayoutId id="2147483663" r:id="rId9"/>
    <p:sldLayoutId id="2147483664" r:id="rId10"/>
    <p:sldLayoutId id="2147483667" r:id="rId11"/>
    <p:sldLayoutId id="2147483665" r:id="rId12"/>
    <p:sldLayoutId id="2147483682" r:id="rId13"/>
    <p:sldLayoutId id="2147483681" r:id="rId14"/>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2"/>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3600" dirty="0" smtClean="0"/>
              <a:t>Developing Environmental Vocabularies</a:t>
            </a:r>
            <a:endParaRPr lang="en-AU" sz="3600" dirty="0"/>
          </a:p>
        </p:txBody>
      </p:sp>
      <p:sp>
        <p:nvSpPr>
          <p:cNvPr id="3" name="Subtitle 2"/>
          <p:cNvSpPr>
            <a:spLocks noGrp="1"/>
          </p:cNvSpPr>
          <p:nvPr>
            <p:ph type="subTitle" idx="1"/>
          </p:nvPr>
        </p:nvSpPr>
        <p:spPr/>
        <p:txBody>
          <a:bodyPr/>
          <a:lstStyle/>
          <a:p>
            <a:r>
              <a:rPr lang="en-AU" dirty="0" smtClean="0"/>
              <a:t>Summer Internship 15/16</a:t>
            </a:r>
            <a:endParaRPr lang="en-AU" dirty="0"/>
          </a:p>
        </p:txBody>
      </p:sp>
      <p:sp>
        <p:nvSpPr>
          <p:cNvPr id="14" name="Text Placeholder 13"/>
          <p:cNvSpPr>
            <a:spLocks noGrp="1"/>
          </p:cNvSpPr>
          <p:nvPr>
            <p:ph type="body" sz="quarter" idx="17"/>
          </p:nvPr>
        </p:nvSpPr>
        <p:spPr/>
        <p:txBody>
          <a:bodyPr/>
          <a:lstStyle/>
          <a:p>
            <a:r>
              <a:rPr lang="en-AU" dirty="0" smtClean="0"/>
              <a:t>Environmental informatics/land &amp; water</a:t>
            </a:r>
          </a:p>
        </p:txBody>
      </p:sp>
      <p:sp>
        <p:nvSpPr>
          <p:cNvPr id="10" name="Footer Placeholder 2"/>
          <p:cNvSpPr txBox="1">
            <a:spLocks/>
          </p:cNvSpPr>
          <p:nvPr/>
        </p:nvSpPr>
        <p:spPr bwMode="auto">
          <a:xfrm>
            <a:off x="360363" y="4700964"/>
            <a:ext cx="8042275" cy="250825"/>
          </a:xfrm>
          <a:prstGeom prst="rect">
            <a:avLst/>
          </a:prstGeom>
          <a:noFill/>
          <a:ln w="9525">
            <a:noFill/>
            <a:miter lim="800000"/>
            <a:headEnd/>
            <a:tailEnd/>
          </a:ln>
        </p:spPr>
        <p:txBody>
          <a:bodyPr lIns="0" tIns="0" rIns="0" bIns="0"/>
          <a:lstStyle/>
          <a:p>
            <a:r>
              <a:rPr lang="en-AU" sz="1600" b="1" dirty="0" smtClean="0">
                <a:solidFill>
                  <a:schemeClr val="bg1"/>
                </a:solidFill>
                <a:latin typeface="Calibri" pitchFamily="34" charset="0"/>
              </a:rPr>
              <a:t>Xavier Butcher  </a:t>
            </a:r>
            <a:r>
              <a:rPr lang="en-AU" sz="1600" dirty="0">
                <a:solidFill>
                  <a:schemeClr val="bg1"/>
                </a:solidFill>
                <a:latin typeface="Calibri" pitchFamily="34" charset="0"/>
              </a:rPr>
              <a:t>|  </a:t>
            </a:r>
            <a:r>
              <a:rPr lang="en-AU" sz="1600" dirty="0" smtClean="0">
                <a:solidFill>
                  <a:schemeClr val="bg1"/>
                </a:solidFill>
                <a:latin typeface="Calibri" pitchFamily="34" charset="0"/>
              </a:rPr>
              <a:t>Vacation Student</a:t>
            </a:r>
            <a:endParaRPr lang="en-US" sz="1600" dirty="0">
              <a:solidFill>
                <a:schemeClr val="bg1"/>
              </a:solidFill>
              <a:latin typeface="Calibri" pitchFamily="34" charset="0"/>
            </a:endParaRPr>
          </a:p>
        </p:txBody>
      </p:sp>
      <p:sp>
        <p:nvSpPr>
          <p:cNvPr id="11" name="Footer Placeholder 2"/>
          <p:cNvSpPr txBox="1">
            <a:spLocks/>
          </p:cNvSpPr>
          <p:nvPr/>
        </p:nvSpPr>
        <p:spPr bwMode="auto">
          <a:xfrm>
            <a:off x="361950" y="4962901"/>
            <a:ext cx="8042275" cy="252413"/>
          </a:xfrm>
          <a:prstGeom prst="rect">
            <a:avLst/>
          </a:prstGeom>
          <a:noFill/>
          <a:ln w="9525">
            <a:noFill/>
            <a:miter lim="800000"/>
            <a:headEnd/>
            <a:tailEnd/>
          </a:ln>
        </p:spPr>
        <p:txBody>
          <a:bodyPr lIns="0" tIns="0" rIns="0" bIns="0"/>
          <a:lstStyle/>
          <a:p>
            <a:r>
              <a:rPr lang="en-AU" sz="1600" dirty="0" smtClean="0">
                <a:solidFill>
                  <a:schemeClr val="bg1"/>
                </a:solidFill>
                <a:latin typeface="Calibri" pitchFamily="34" charset="0"/>
              </a:rPr>
              <a:t>12 January 2016</a:t>
            </a:r>
            <a:endParaRPr lang="en-US" sz="1600" dirty="0">
              <a:solidFill>
                <a:schemeClr val="bg1"/>
              </a:solidFill>
              <a:latin typeface="Calibri"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3402124"/>
          </a:xfrm>
          <a:prstGeom prst="rect">
            <a:avLst/>
          </a:prstGeom>
        </p:spPr>
      </p:pic>
    </p:spTree>
    <p:extLst>
      <p:ext uri="{BB962C8B-B14F-4D97-AF65-F5344CB8AC3E}">
        <p14:creationId xmlns:p14="http://schemas.microsoft.com/office/powerpoint/2010/main" val="329762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Key Issues</a:t>
            </a:r>
            <a:endParaRPr lang="en-AU" dirty="0"/>
          </a:p>
        </p:txBody>
      </p:sp>
      <p:sp>
        <p:nvSpPr>
          <p:cNvPr id="7" name="Content Placeholder 6"/>
          <p:cNvSpPr>
            <a:spLocks noGrp="1"/>
          </p:cNvSpPr>
          <p:nvPr>
            <p:ph sz="half" idx="1"/>
          </p:nvPr>
        </p:nvSpPr>
        <p:spPr/>
        <p:txBody>
          <a:bodyPr/>
          <a:lstStyle/>
          <a:p>
            <a:r>
              <a:rPr lang="en-AU" dirty="0" smtClean="0"/>
              <a:t>Tabs instead of Commas</a:t>
            </a:r>
          </a:p>
          <a:p>
            <a:r>
              <a:rPr lang="en-AU" dirty="0" smtClean="0"/>
              <a:t>Prefixing </a:t>
            </a:r>
          </a:p>
          <a:p>
            <a:r>
              <a:rPr lang="en-AU" dirty="0" smtClean="0"/>
              <a:t>@</a:t>
            </a:r>
            <a:r>
              <a:rPr lang="en-AU" dirty="0" err="1" smtClean="0"/>
              <a:t>en</a:t>
            </a:r>
            <a:r>
              <a:rPr lang="en-AU" dirty="0" smtClean="0"/>
              <a:t> Label</a:t>
            </a:r>
          </a:p>
          <a:p>
            <a:r>
              <a:rPr lang="en-AU" dirty="0" smtClean="0"/>
              <a:t>Denoting range</a:t>
            </a:r>
          </a:p>
          <a:p>
            <a:r>
              <a:rPr lang="en-AU" dirty="0" smtClean="0"/>
              <a:t>Copyright</a:t>
            </a:r>
          </a:p>
        </p:txBody>
      </p:sp>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589463" y="1556792"/>
            <a:ext cx="4038600" cy="2685239"/>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p>
        </p:txBody>
      </p:sp>
      <p:sp>
        <p:nvSpPr>
          <p:cNvPr id="5" name="Slide Number Placeholder 4"/>
          <p:cNvSpPr>
            <a:spLocks noGrp="1"/>
          </p:cNvSpPr>
          <p:nvPr>
            <p:ph type="sldNum" sz="quarter" idx="4"/>
          </p:nvPr>
        </p:nvSpPr>
        <p:spPr/>
        <p:txBody>
          <a:bodyPr/>
          <a:lstStyle/>
          <a:p>
            <a:fld id="{2ABE124A-B5C5-46E0-B944-45307B126769}" type="slidenum">
              <a:rPr lang="en-AU" smtClean="0"/>
              <a:pPr/>
              <a:t>10</a:t>
            </a:fld>
            <a:r>
              <a:rPr lang="en-AU" smtClean="0"/>
              <a:t>  |</a:t>
            </a:r>
            <a:endParaRPr lang="en-AU" dirty="0"/>
          </a:p>
        </p:txBody>
      </p:sp>
    </p:spTree>
    <p:extLst>
      <p:ext uri="{BB962C8B-B14F-4D97-AF65-F5344CB8AC3E}">
        <p14:creationId xmlns:p14="http://schemas.microsoft.com/office/powerpoint/2010/main" val="2770377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Key Issues</a:t>
            </a:r>
            <a:endParaRPr lang="en-AU" dirty="0"/>
          </a:p>
        </p:txBody>
      </p:sp>
      <p:sp>
        <p:nvSpPr>
          <p:cNvPr id="7" name="Content Placeholder 6"/>
          <p:cNvSpPr>
            <a:spLocks noGrp="1"/>
          </p:cNvSpPr>
          <p:nvPr>
            <p:ph sz="half" idx="1"/>
          </p:nvPr>
        </p:nvSpPr>
        <p:spPr/>
        <p:txBody>
          <a:bodyPr/>
          <a:lstStyle/>
          <a:p>
            <a:r>
              <a:rPr lang="en-AU" dirty="0" smtClean="0"/>
              <a:t>LDR Notation</a:t>
            </a:r>
          </a:p>
          <a:p>
            <a:r>
              <a:rPr lang="en-AU" dirty="0" smtClean="0"/>
              <a:t>Longer definitions</a:t>
            </a:r>
          </a:p>
          <a:p>
            <a:r>
              <a:rPr lang="en-AU" dirty="0" smtClean="0"/>
              <a:t>Identical Tables</a:t>
            </a:r>
          </a:p>
          <a:p>
            <a:r>
              <a:rPr lang="en-AU" dirty="0" smtClean="0"/>
              <a:t>URI Location</a:t>
            </a:r>
            <a:endParaRPr lang="en-AU" dirty="0"/>
          </a:p>
        </p:txBody>
      </p:sp>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p>
        </p:txBody>
      </p:sp>
      <p:sp>
        <p:nvSpPr>
          <p:cNvPr id="5" name="Slide Number Placeholder 4"/>
          <p:cNvSpPr>
            <a:spLocks noGrp="1"/>
          </p:cNvSpPr>
          <p:nvPr>
            <p:ph type="sldNum" sz="quarter" idx="4"/>
          </p:nvPr>
        </p:nvSpPr>
        <p:spPr/>
        <p:txBody>
          <a:bodyPr/>
          <a:lstStyle/>
          <a:p>
            <a:fld id="{2ABE124A-B5C5-46E0-B944-45307B126769}" type="slidenum">
              <a:rPr lang="en-AU" smtClean="0"/>
              <a:pPr/>
              <a:t>11</a:t>
            </a:fld>
            <a:r>
              <a:rPr lang="en-AU" smtClean="0"/>
              <a:t>  |</a:t>
            </a:r>
            <a:endParaRPr lang="en-AU" dirty="0"/>
          </a:p>
        </p:txBody>
      </p:sp>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083733" y="1340768"/>
            <a:ext cx="4637960" cy="3240360"/>
          </a:xfrm>
        </p:spPr>
      </p:pic>
    </p:spTree>
    <p:extLst>
      <p:ext uri="{BB962C8B-B14F-4D97-AF65-F5344CB8AC3E}">
        <p14:creationId xmlns:p14="http://schemas.microsoft.com/office/powerpoint/2010/main" val="3756617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Specific Issues – Lab Methods</a:t>
            </a:r>
            <a:endParaRPr lang="en-AU" dirty="0"/>
          </a:p>
        </p:txBody>
      </p:sp>
      <p:sp>
        <p:nvSpPr>
          <p:cNvPr id="7" name="Content Placeholder 6"/>
          <p:cNvSpPr>
            <a:spLocks noGrp="1"/>
          </p:cNvSpPr>
          <p:nvPr>
            <p:ph sz="half" idx="1"/>
          </p:nvPr>
        </p:nvSpPr>
        <p:spPr/>
        <p:txBody>
          <a:bodyPr/>
          <a:lstStyle/>
          <a:p>
            <a:r>
              <a:rPr lang="en-AU" dirty="0" smtClean="0"/>
              <a:t>Most complex vocabulary</a:t>
            </a:r>
          </a:p>
          <a:p>
            <a:r>
              <a:rPr lang="en-AU" dirty="0" smtClean="0"/>
              <a:t>Columns added to CSV</a:t>
            </a:r>
          </a:p>
          <a:p>
            <a:r>
              <a:rPr lang="en-AU" dirty="0" smtClean="0"/>
              <a:t>Unique code for each method</a:t>
            </a:r>
          </a:p>
          <a:p>
            <a:r>
              <a:rPr lang="en-AU" dirty="0" smtClean="0"/>
              <a:t>Classifying each method into an object of interest</a:t>
            </a:r>
          </a:p>
          <a:p>
            <a:r>
              <a:rPr lang="en-AU" dirty="0" smtClean="0"/>
              <a:t>Sorting these into collections</a:t>
            </a:r>
          </a:p>
          <a:p>
            <a:r>
              <a:rPr lang="en-AU" dirty="0" smtClean="0"/>
              <a:t>Ideal </a:t>
            </a:r>
            <a:r>
              <a:rPr lang="en-AU" dirty="0" err="1" smtClean="0"/>
              <a:t>prefLabel</a:t>
            </a:r>
            <a:r>
              <a:rPr lang="en-AU" dirty="0" smtClean="0"/>
              <a:t>?</a:t>
            </a:r>
          </a:p>
          <a:p>
            <a:r>
              <a:rPr lang="en-AU" dirty="0" smtClean="0"/>
              <a:t>Units of measure</a:t>
            </a:r>
          </a:p>
          <a:p>
            <a:r>
              <a:rPr lang="en-AU" dirty="0" smtClean="0"/>
              <a:t>Add similar method properties</a:t>
            </a:r>
          </a:p>
          <a:p>
            <a:r>
              <a:rPr lang="en-AU" dirty="0" smtClean="0"/>
              <a:t>Mapping</a:t>
            </a:r>
          </a:p>
          <a:p>
            <a:endParaRPr lang="en-AU" dirty="0"/>
          </a:p>
        </p:txBody>
      </p:sp>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12</a:t>
            </a:fld>
            <a:r>
              <a:rPr lang="en-AU" smtClean="0"/>
              <a:t>  |</a:t>
            </a:r>
            <a:endParaRPr lang="en-AU" dirty="0"/>
          </a:p>
        </p:txBody>
      </p:sp>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60827" y="1916832"/>
            <a:ext cx="4359323" cy="2759277"/>
          </a:xfrm>
        </p:spPr>
      </p:pic>
    </p:spTree>
    <p:extLst>
      <p:ext uri="{BB962C8B-B14F-4D97-AF65-F5344CB8AC3E}">
        <p14:creationId xmlns:p14="http://schemas.microsoft.com/office/powerpoint/2010/main" val="3621770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Future Developments</a:t>
            </a:r>
            <a:endParaRPr lang="en-AU" dirty="0"/>
          </a:p>
        </p:txBody>
      </p:sp>
      <p:sp>
        <p:nvSpPr>
          <p:cNvPr id="3" name="Content Placeholder 2"/>
          <p:cNvSpPr>
            <a:spLocks noGrp="1"/>
          </p:cNvSpPr>
          <p:nvPr>
            <p:ph sz="half" idx="1"/>
          </p:nvPr>
        </p:nvSpPr>
        <p:spPr/>
        <p:txBody>
          <a:bodyPr/>
          <a:lstStyle/>
          <a:p>
            <a:r>
              <a:rPr lang="en-AU" dirty="0" smtClean="0"/>
              <a:t>Database entries</a:t>
            </a:r>
          </a:p>
          <a:p>
            <a:r>
              <a:rPr lang="en-AU" dirty="0" smtClean="0"/>
              <a:t>Full automation</a:t>
            </a:r>
          </a:p>
          <a:p>
            <a:r>
              <a:rPr lang="en-AU" dirty="0" smtClean="0"/>
              <a:t>RDF123 Replacement </a:t>
            </a:r>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3973127" y="1412776"/>
            <a:ext cx="4808924" cy="3602994"/>
          </a:xfrm>
        </p:spPr>
      </p:pic>
      <p:sp>
        <p:nvSpPr>
          <p:cNvPr id="4" name="Footer Placeholder 3"/>
          <p:cNvSpPr>
            <a:spLocks noGrp="1"/>
          </p:cNvSpPr>
          <p:nvPr>
            <p:ph type="ftr" sz="quarter" idx="11"/>
          </p:nvPr>
        </p:nvSpPr>
        <p:spPr/>
        <p:txBody>
          <a:bodyPr/>
          <a:lstStyle/>
          <a:p>
            <a:r>
              <a:rPr lang="en-AU" dirty="0" smtClean="0"/>
              <a:t>Developing Environmental Vocabs |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13</a:t>
            </a:fld>
            <a:r>
              <a:rPr lang="en-AU" smtClean="0"/>
              <a:t>  |</a:t>
            </a:r>
            <a:endParaRPr lang="en-AU" dirty="0"/>
          </a:p>
        </p:txBody>
      </p:sp>
    </p:spTree>
    <p:extLst>
      <p:ext uri="{BB962C8B-B14F-4D97-AF65-F5344CB8AC3E}">
        <p14:creationId xmlns:p14="http://schemas.microsoft.com/office/powerpoint/2010/main" val="1510505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 &amp; Acknowledgements</a:t>
            </a:r>
            <a:endParaRPr lang="en-AU" dirty="0"/>
          </a:p>
        </p:txBody>
      </p:sp>
      <p:sp>
        <p:nvSpPr>
          <p:cNvPr id="3" name="Content Placeholder 2"/>
          <p:cNvSpPr>
            <a:spLocks noGrp="1"/>
          </p:cNvSpPr>
          <p:nvPr>
            <p:ph sz="half" idx="1"/>
          </p:nvPr>
        </p:nvSpPr>
        <p:spPr/>
        <p:txBody>
          <a:bodyPr/>
          <a:lstStyle/>
          <a:p>
            <a:r>
              <a:rPr lang="en-AU" dirty="0" smtClean="0"/>
              <a:t>What I’ve learnt </a:t>
            </a:r>
          </a:p>
          <a:p>
            <a:r>
              <a:rPr lang="en-AU" dirty="0" smtClean="0"/>
              <a:t>Presenting </a:t>
            </a:r>
            <a:r>
              <a:rPr lang="en-AU" dirty="0"/>
              <a:t>to colleagues in </a:t>
            </a:r>
            <a:r>
              <a:rPr lang="en-AU" dirty="0" smtClean="0"/>
              <a:t>Canberra</a:t>
            </a:r>
          </a:p>
          <a:p>
            <a:r>
              <a:rPr lang="en-AU" dirty="0" smtClean="0"/>
              <a:t>Thanks to:</a:t>
            </a:r>
          </a:p>
          <a:p>
            <a:pPr lvl="1"/>
            <a:r>
              <a:rPr lang="en-AU" dirty="0" smtClean="0"/>
              <a:t>Jonathan Yu</a:t>
            </a:r>
          </a:p>
          <a:p>
            <a:pPr lvl="1"/>
            <a:r>
              <a:rPr lang="en-AU" dirty="0" smtClean="0"/>
              <a:t>Simon Cox</a:t>
            </a:r>
          </a:p>
          <a:p>
            <a:pPr lvl="1"/>
            <a:r>
              <a:rPr lang="en-AU" dirty="0" smtClean="0"/>
              <a:t>Bruce Simons</a:t>
            </a:r>
          </a:p>
          <a:p>
            <a:pPr lvl="1"/>
            <a:r>
              <a:rPr lang="en-AU" dirty="0" smtClean="0"/>
              <a:t>Luis Neumann</a:t>
            </a:r>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60069" y="1556792"/>
            <a:ext cx="4460081" cy="3489077"/>
          </a:xfrm>
        </p:spPr>
      </p:pic>
      <p:sp>
        <p:nvSpPr>
          <p:cNvPr id="4" name="Footer Placeholder 3"/>
          <p:cNvSpPr>
            <a:spLocks noGrp="1"/>
          </p:cNvSpPr>
          <p:nvPr>
            <p:ph type="ftr" sz="quarter" idx="11"/>
          </p:nvPr>
        </p:nvSpPr>
        <p:spPr/>
        <p:txBody>
          <a:bodyPr/>
          <a:lstStyle/>
          <a:p>
            <a:r>
              <a:rPr lang="en-AU" dirty="0" smtClean="0"/>
              <a:t>Developing Environmental Vocabs  |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14</a:t>
            </a:fld>
            <a:r>
              <a:rPr lang="en-AU" smtClean="0"/>
              <a:t>  |</a:t>
            </a:r>
            <a:endParaRPr lang="en-AU" dirty="0"/>
          </a:p>
        </p:txBody>
      </p:sp>
    </p:spTree>
    <p:extLst>
      <p:ext uri="{BB962C8B-B14F-4D97-AF65-F5344CB8AC3E}">
        <p14:creationId xmlns:p14="http://schemas.microsoft.com/office/powerpoint/2010/main" val="1104787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a:xfrm>
            <a:off x="358774" y="3717032"/>
            <a:ext cx="7021538" cy="1539200"/>
          </a:xfrm>
        </p:spPr>
        <p:txBody>
          <a:bodyPr/>
          <a:lstStyle/>
          <a:p>
            <a:pPr>
              <a:lnSpc>
                <a:spcPct val="80000"/>
              </a:lnSpc>
              <a:spcAft>
                <a:spcPct val="0"/>
              </a:spcAft>
            </a:pPr>
            <a:r>
              <a:rPr lang="en-US" sz="1500" dirty="0" smtClean="0"/>
              <a:t>Land &amp; Water/Environmental Informatics</a:t>
            </a:r>
            <a:br>
              <a:rPr lang="en-US" sz="1500" dirty="0" smtClean="0"/>
            </a:br>
            <a:r>
              <a:rPr lang="en-US" sz="1500" dirty="0" smtClean="0"/>
              <a:t>Vacation Student</a:t>
            </a:r>
          </a:p>
          <a:p>
            <a:pPr marL="270000" lvl="2" indent="-270000">
              <a:lnSpc>
                <a:spcPct val="80000"/>
              </a:lnSpc>
              <a:spcAft>
                <a:spcPct val="0"/>
              </a:spcAft>
            </a:pPr>
            <a:r>
              <a:rPr lang="en-US" sz="1500" dirty="0" smtClean="0"/>
              <a:t>xavier.butcher@csiro.au</a:t>
            </a:r>
          </a:p>
        </p:txBody>
      </p:sp>
      <p:sp>
        <p:nvSpPr>
          <p:cNvPr id="2" name="Text Placeholder 1"/>
          <p:cNvSpPr>
            <a:spLocks noGrp="1"/>
          </p:cNvSpPr>
          <p:nvPr>
            <p:ph type="body" sz="quarter" idx="17"/>
          </p:nvPr>
        </p:nvSpPr>
        <p:spPr/>
        <p:txBody>
          <a:bodyPr/>
          <a:lstStyle/>
          <a:p>
            <a:pPr rtl="0" eaLnBrk="1" latinLnBrk="0" hangingPunct="1"/>
            <a:r>
              <a:rPr lang="en-AU" sz="1200" b="1" kern="1200" cap="all" baseline="0" dirty="0" smtClean="0">
                <a:solidFill>
                  <a:schemeClr val="bg1"/>
                </a:solidFill>
                <a:effectLst/>
                <a:latin typeface="+mn-lt"/>
                <a:ea typeface="+mn-ea"/>
                <a:cs typeface="+mn-cs"/>
              </a:rPr>
              <a:t>Environmental Informatics/Land &amp; Water</a:t>
            </a:r>
            <a:endParaRPr lang="en-AU" dirty="0">
              <a:effectLst/>
            </a:endParaRPr>
          </a:p>
        </p:txBody>
      </p:sp>
      <p:sp>
        <p:nvSpPr>
          <p:cNvPr id="38913" name="Title 3"/>
          <p:cNvSpPr>
            <a:spLocks noGrp="1"/>
          </p:cNvSpPr>
          <p:nvPr>
            <p:ph type="title"/>
          </p:nvPr>
        </p:nvSpPr>
        <p:spPr/>
        <p:txBody>
          <a:bodyPr/>
          <a:lstStyle/>
          <a:p>
            <a:pPr eaLnBrk="1" hangingPunct="1">
              <a:spcAft>
                <a:spcPct val="0"/>
              </a:spcAft>
            </a:pPr>
            <a:r>
              <a:rPr lang="en-US" dirty="0" smtClean="0"/>
              <a:t>Thank you – Questions?</a:t>
            </a:r>
          </a:p>
        </p:txBody>
      </p:sp>
    </p:spTree>
    <p:extLst>
      <p:ext uri="{BB962C8B-B14F-4D97-AF65-F5344CB8AC3E}">
        <p14:creationId xmlns:p14="http://schemas.microsoft.com/office/powerpoint/2010/main" val="417937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Contents Page</a:t>
            </a:r>
            <a:endParaRPr lang="en-AU" dirty="0"/>
          </a:p>
        </p:txBody>
      </p:sp>
      <p:sp>
        <p:nvSpPr>
          <p:cNvPr id="3" name="Content Placeholder 2"/>
          <p:cNvSpPr>
            <a:spLocks noGrp="1"/>
          </p:cNvSpPr>
          <p:nvPr>
            <p:ph sz="half" idx="1"/>
          </p:nvPr>
        </p:nvSpPr>
        <p:spPr/>
        <p:txBody>
          <a:bodyPr/>
          <a:lstStyle/>
          <a:p>
            <a:pPr marL="457200" indent="-457200">
              <a:buFont typeface="+mj-lt"/>
              <a:buAutoNum type="arabicPeriod"/>
            </a:pPr>
            <a:r>
              <a:rPr lang="en-AU" dirty="0" smtClean="0"/>
              <a:t>Biography</a:t>
            </a:r>
          </a:p>
          <a:p>
            <a:pPr marL="457200" indent="-457200">
              <a:buFont typeface="+mj-lt"/>
              <a:buAutoNum type="arabicPeriod"/>
            </a:pPr>
            <a:r>
              <a:rPr lang="en-AU" dirty="0" smtClean="0"/>
              <a:t>Introduction</a:t>
            </a:r>
          </a:p>
          <a:p>
            <a:pPr marL="457200" indent="-457200">
              <a:buFont typeface="+mj-lt"/>
              <a:buAutoNum type="arabicPeriod"/>
            </a:pPr>
            <a:r>
              <a:rPr lang="en-AU" dirty="0" smtClean="0"/>
              <a:t>Example</a:t>
            </a:r>
          </a:p>
          <a:p>
            <a:pPr marL="457200" indent="-457200">
              <a:buFont typeface="+mj-lt"/>
              <a:buAutoNum type="arabicPeriod"/>
            </a:pPr>
            <a:r>
              <a:rPr lang="en-AU" dirty="0" smtClean="0"/>
              <a:t>Materials</a:t>
            </a:r>
          </a:p>
          <a:p>
            <a:pPr marL="457200" indent="-457200">
              <a:buFont typeface="+mj-lt"/>
              <a:buAutoNum type="arabicPeriod"/>
            </a:pPr>
            <a:r>
              <a:rPr lang="en-AU" dirty="0" smtClean="0"/>
              <a:t>Method</a:t>
            </a:r>
          </a:p>
          <a:p>
            <a:pPr marL="457200" indent="-457200">
              <a:buFont typeface="+mj-lt"/>
              <a:buAutoNum type="arabicPeriod"/>
            </a:pPr>
            <a:r>
              <a:rPr lang="en-AU" dirty="0" smtClean="0"/>
              <a:t>Results</a:t>
            </a:r>
          </a:p>
          <a:p>
            <a:pPr marL="457200" indent="-457200">
              <a:buFont typeface="+mj-lt"/>
              <a:buAutoNum type="arabicPeriod"/>
            </a:pPr>
            <a:r>
              <a:rPr lang="en-AU" dirty="0" smtClean="0"/>
              <a:t>Key Issues</a:t>
            </a:r>
          </a:p>
          <a:p>
            <a:pPr marL="457200" indent="-457200">
              <a:buFont typeface="+mj-lt"/>
              <a:buAutoNum type="arabicPeriod"/>
            </a:pPr>
            <a:r>
              <a:rPr lang="en-AU" dirty="0" smtClean="0"/>
              <a:t>Specific Issues</a:t>
            </a:r>
          </a:p>
          <a:p>
            <a:pPr marL="457200" indent="-457200">
              <a:buFont typeface="+mj-lt"/>
              <a:buAutoNum type="arabicPeriod"/>
            </a:pPr>
            <a:r>
              <a:rPr lang="en-AU" dirty="0" smtClean="0"/>
              <a:t>Future Developments</a:t>
            </a:r>
          </a:p>
          <a:p>
            <a:pPr marL="457200" indent="-457200">
              <a:buFont typeface="+mj-lt"/>
              <a:buAutoNum type="arabicPeriod"/>
            </a:pPr>
            <a:r>
              <a:rPr lang="en-AU" dirty="0" smtClean="0"/>
              <a:t>Conclusion</a:t>
            </a:r>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563888" y="1103672"/>
            <a:ext cx="5256262" cy="3942197"/>
          </a:xfrm>
        </p:spPr>
      </p:pic>
      <p:sp>
        <p:nvSpPr>
          <p:cNvPr id="4" name="Footer Placeholder 3"/>
          <p:cNvSpPr>
            <a:spLocks noGrp="1"/>
          </p:cNvSpPr>
          <p:nvPr>
            <p:ph type="ftr" sz="quarter" idx="11"/>
          </p:nvPr>
        </p:nvSpPr>
        <p:spPr/>
        <p:txBody>
          <a:bodyPr/>
          <a:lstStyle/>
          <a:p>
            <a:r>
              <a:rPr lang="en-AU" dirty="0" smtClean="0"/>
              <a:t>Developing Environmental Vocabs|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2</a:t>
            </a:fld>
            <a:r>
              <a:rPr lang="en-AU" smtClean="0"/>
              <a:t>  |</a:t>
            </a:r>
            <a:endParaRPr lang="en-AU" dirty="0"/>
          </a:p>
        </p:txBody>
      </p:sp>
    </p:spTree>
    <p:extLst>
      <p:ext uri="{BB962C8B-B14F-4D97-AF65-F5344CB8AC3E}">
        <p14:creationId xmlns:p14="http://schemas.microsoft.com/office/powerpoint/2010/main" val="2286943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Biography</a:t>
            </a:r>
            <a:endParaRPr lang="en-AU" dirty="0"/>
          </a:p>
        </p:txBody>
      </p:sp>
      <p:sp>
        <p:nvSpPr>
          <p:cNvPr id="3" name="Content Placeholder 2"/>
          <p:cNvSpPr>
            <a:spLocks noGrp="1"/>
          </p:cNvSpPr>
          <p:nvPr>
            <p:ph sz="half" idx="1"/>
          </p:nvPr>
        </p:nvSpPr>
        <p:spPr/>
        <p:txBody>
          <a:bodyPr/>
          <a:lstStyle/>
          <a:p>
            <a:r>
              <a:rPr lang="en-AU" dirty="0" smtClean="0"/>
              <a:t>About me</a:t>
            </a:r>
          </a:p>
          <a:p>
            <a:r>
              <a:rPr lang="en-AU" dirty="0" smtClean="0"/>
              <a:t>Why I wanted to spend my summer at CSIRO</a:t>
            </a:r>
            <a:endParaRPr lang="en-AU"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022670" y="1127125"/>
            <a:ext cx="4797480" cy="3093964"/>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3</a:t>
            </a:fld>
            <a:r>
              <a:rPr lang="en-AU" smtClean="0"/>
              <a:t>  |</a:t>
            </a:r>
            <a:endParaRPr lang="en-AU" dirty="0"/>
          </a:p>
        </p:txBody>
      </p:sp>
    </p:spTree>
    <p:extLst>
      <p:ext uri="{BB962C8B-B14F-4D97-AF65-F5344CB8AC3E}">
        <p14:creationId xmlns:p14="http://schemas.microsoft.com/office/powerpoint/2010/main" val="443029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a:t>
            </a:r>
            <a:endParaRPr lang="en-AU" dirty="0"/>
          </a:p>
        </p:txBody>
      </p:sp>
      <p:sp>
        <p:nvSpPr>
          <p:cNvPr id="3" name="Content Placeholder 2"/>
          <p:cNvSpPr>
            <a:spLocks noGrp="1"/>
          </p:cNvSpPr>
          <p:nvPr>
            <p:ph sz="half" idx="1"/>
          </p:nvPr>
        </p:nvSpPr>
        <p:spPr/>
        <p:txBody>
          <a:bodyPr>
            <a:normAutofit/>
          </a:bodyPr>
          <a:lstStyle/>
          <a:p>
            <a:r>
              <a:rPr lang="en-AU" dirty="0" smtClean="0"/>
              <a:t>Aim &amp; Tasks</a:t>
            </a:r>
          </a:p>
          <a:p>
            <a:r>
              <a:rPr lang="en-AU" dirty="0" smtClean="0"/>
              <a:t>What is a vocabulary and why are they important?</a:t>
            </a:r>
          </a:p>
          <a:p>
            <a:r>
              <a:rPr lang="en-AU" dirty="0" smtClean="0"/>
              <a:t>SKOS</a:t>
            </a:r>
          </a:p>
          <a:p>
            <a:r>
              <a:rPr lang="en-AU" dirty="0" smtClean="0"/>
              <a:t>Semantics</a:t>
            </a:r>
          </a:p>
          <a:p>
            <a:r>
              <a:rPr lang="en-AU" dirty="0" smtClean="0"/>
              <a:t>RDF</a:t>
            </a:r>
          </a:p>
          <a:p>
            <a:r>
              <a:rPr lang="en-AU" dirty="0" smtClean="0"/>
              <a:t>SPARQL</a:t>
            </a:r>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13780" y="1268413"/>
            <a:ext cx="3037580" cy="3168699"/>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4</a:t>
            </a:fld>
            <a:r>
              <a:rPr lang="en-AU" smtClean="0"/>
              <a:t>  |</a:t>
            </a:r>
            <a:endParaRPr lang="en-AU" dirty="0"/>
          </a:p>
        </p:txBody>
      </p:sp>
    </p:spTree>
    <p:extLst>
      <p:ext uri="{BB962C8B-B14F-4D97-AF65-F5344CB8AC3E}">
        <p14:creationId xmlns:p14="http://schemas.microsoft.com/office/powerpoint/2010/main" val="1275304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Basic Example</a:t>
            </a:r>
            <a:endParaRPr lang="en-AU" dirty="0"/>
          </a:p>
        </p:txBody>
      </p:sp>
      <p:sp>
        <p:nvSpPr>
          <p:cNvPr id="3" name="Content Placeholder 2"/>
          <p:cNvSpPr>
            <a:spLocks noGrp="1"/>
          </p:cNvSpPr>
          <p:nvPr>
            <p:ph sz="half" idx="1"/>
          </p:nvPr>
        </p:nvSpPr>
        <p:spPr/>
        <p:txBody>
          <a:bodyPr/>
          <a:lstStyle/>
          <a:p>
            <a:r>
              <a:rPr lang="en-AU" dirty="0" smtClean="0"/>
              <a:t>Pizza SKOS</a:t>
            </a:r>
          </a:p>
          <a:p>
            <a:r>
              <a:rPr lang="en-AU" dirty="0" smtClean="0"/>
              <a:t>Concept of Margherita Pizza</a:t>
            </a:r>
          </a:p>
          <a:p>
            <a:r>
              <a:rPr lang="en-AU" dirty="0" smtClean="0"/>
              <a:t>Label, URI and definition</a:t>
            </a:r>
          </a:p>
          <a:p>
            <a:r>
              <a:rPr lang="en-AU" dirty="0" smtClean="0"/>
              <a:t>Hierarchy</a:t>
            </a:r>
          </a:p>
          <a:p>
            <a:r>
              <a:rPr lang="en-AU" dirty="0" smtClean="0"/>
              <a:t>Related</a:t>
            </a:r>
          </a:p>
          <a:p>
            <a:r>
              <a:rPr lang="en-AU" dirty="0" smtClean="0"/>
              <a:t>Collection</a:t>
            </a:r>
            <a:endParaRPr lang="en-AU"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67460" y="1270573"/>
            <a:ext cx="4646048" cy="2728384"/>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5</a:t>
            </a:fld>
            <a:r>
              <a:rPr lang="en-AU" smtClean="0"/>
              <a:t>  |</a:t>
            </a:r>
            <a:endParaRPr lang="en-AU" dirty="0"/>
          </a:p>
        </p:txBody>
      </p:sp>
    </p:spTree>
    <p:extLst>
      <p:ext uri="{BB962C8B-B14F-4D97-AF65-F5344CB8AC3E}">
        <p14:creationId xmlns:p14="http://schemas.microsoft.com/office/powerpoint/2010/main" val="1088617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Materials</a:t>
            </a:r>
            <a:endParaRPr lang="en-AU" dirty="0"/>
          </a:p>
        </p:txBody>
      </p:sp>
      <p:sp>
        <p:nvSpPr>
          <p:cNvPr id="3" name="Content Placeholder 2"/>
          <p:cNvSpPr>
            <a:spLocks noGrp="1"/>
          </p:cNvSpPr>
          <p:nvPr>
            <p:ph sz="half" idx="1"/>
          </p:nvPr>
        </p:nvSpPr>
        <p:spPr/>
        <p:txBody>
          <a:bodyPr>
            <a:normAutofit fontScale="92500"/>
          </a:bodyPr>
          <a:lstStyle/>
          <a:p>
            <a:r>
              <a:rPr lang="en-AU" dirty="0" smtClean="0"/>
              <a:t>Australian Soil and Land Survey Handbook (Yellow Book)</a:t>
            </a:r>
          </a:p>
          <a:p>
            <a:r>
              <a:rPr lang="en-AU" dirty="0" smtClean="0"/>
              <a:t>Soil Information Transfer and Evaluation System (White Book)</a:t>
            </a:r>
          </a:p>
          <a:p>
            <a:r>
              <a:rPr lang="en-AU" dirty="0" smtClean="0"/>
              <a:t>Environmental Informatics Wiki’s</a:t>
            </a:r>
          </a:p>
          <a:p>
            <a:r>
              <a:rPr lang="en-AU" dirty="0" smtClean="0"/>
              <a:t>Linked Data Registry (LDR)</a:t>
            </a:r>
          </a:p>
          <a:p>
            <a:r>
              <a:rPr lang="en-AU" dirty="0" smtClean="0"/>
              <a:t>Microsoft Office</a:t>
            </a:r>
          </a:p>
          <a:p>
            <a:r>
              <a:rPr lang="en-AU" dirty="0" smtClean="0"/>
              <a:t>Notepad++</a:t>
            </a:r>
          </a:p>
          <a:p>
            <a:r>
              <a:rPr lang="en-AU" dirty="0" err="1" smtClean="0"/>
              <a:t>TopBraid</a:t>
            </a:r>
            <a:r>
              <a:rPr lang="en-AU" dirty="0" smtClean="0"/>
              <a:t> Composer</a:t>
            </a:r>
          </a:p>
          <a:p>
            <a:r>
              <a:rPr lang="en-AU" dirty="0" smtClean="0"/>
              <a:t>RDF123</a:t>
            </a:r>
          </a:p>
          <a:p>
            <a:r>
              <a:rPr lang="en-AU" dirty="0" smtClean="0"/>
              <a:t>Microsoft SQL Server Management Studio</a:t>
            </a:r>
          </a:p>
          <a:p>
            <a:pPr marL="0" indent="0">
              <a:buNone/>
            </a:pPr>
            <a:endParaRPr lang="en-AU"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78353" y="1484784"/>
            <a:ext cx="4341797" cy="3387787"/>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6</a:t>
            </a:fld>
            <a:r>
              <a:rPr lang="en-AU" smtClean="0"/>
              <a:t>  |</a:t>
            </a:r>
            <a:endParaRPr lang="en-AU" dirty="0"/>
          </a:p>
        </p:txBody>
      </p:sp>
    </p:spTree>
    <p:extLst>
      <p:ext uri="{BB962C8B-B14F-4D97-AF65-F5344CB8AC3E}">
        <p14:creationId xmlns:p14="http://schemas.microsoft.com/office/powerpoint/2010/main" val="1564039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Method</a:t>
            </a:r>
            <a:endParaRPr lang="en-AU"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0200" y="3068960"/>
            <a:ext cx="8461375" cy="2162560"/>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7</a:t>
            </a:fld>
            <a:r>
              <a:rPr lang="en-AU" smtClean="0"/>
              <a:t>  |</a:t>
            </a:r>
            <a:endParaRPr lang="en-AU" dirty="0"/>
          </a:p>
        </p:txBody>
      </p:sp>
      <p:sp>
        <p:nvSpPr>
          <p:cNvPr id="7" name="TextBox 6"/>
          <p:cNvSpPr txBox="1"/>
          <p:nvPr/>
        </p:nvSpPr>
        <p:spPr>
          <a:xfrm>
            <a:off x="613061" y="1412776"/>
            <a:ext cx="7697427" cy="1200329"/>
          </a:xfrm>
          <a:prstGeom prst="rect">
            <a:avLst/>
          </a:prstGeom>
          <a:noFill/>
        </p:spPr>
        <p:txBody>
          <a:bodyPr wrap="square" rtlCol="0">
            <a:spAutoFit/>
          </a:bodyPr>
          <a:lstStyle/>
          <a:p>
            <a:pPr marL="457200" indent="-457200">
              <a:buFont typeface="Arial" panose="020B0604020202020204" pitchFamily="34" charset="0"/>
              <a:buChar char="•"/>
            </a:pPr>
            <a:r>
              <a:rPr lang="en-AU" sz="2400" dirty="0"/>
              <a:t>Pre-Reading (articles, journals and wikis)</a:t>
            </a:r>
          </a:p>
          <a:p>
            <a:pPr marL="457200" indent="-457200">
              <a:buFont typeface="Arial" panose="020B0604020202020204" pitchFamily="34" charset="0"/>
              <a:buChar char="•"/>
            </a:pPr>
            <a:r>
              <a:rPr lang="en-AU" sz="2400" dirty="0"/>
              <a:t>Microsoft SQL Database (</a:t>
            </a:r>
            <a:r>
              <a:rPr lang="en-AU" sz="2400" dirty="0" err="1"/>
              <a:t>natsoil</a:t>
            </a:r>
            <a:r>
              <a:rPr lang="en-AU" sz="2400" dirty="0"/>
              <a:t>)</a:t>
            </a:r>
          </a:p>
          <a:p>
            <a:pPr marL="457200" indent="-457200">
              <a:buFont typeface="Arial" panose="020B0604020202020204" pitchFamily="34" charset="0"/>
              <a:buChar char="•"/>
            </a:pPr>
            <a:endParaRPr lang="en-AU" sz="2400" dirty="0"/>
          </a:p>
        </p:txBody>
      </p:sp>
    </p:spTree>
    <p:extLst>
      <p:ext uri="{BB962C8B-B14F-4D97-AF65-F5344CB8AC3E}">
        <p14:creationId xmlns:p14="http://schemas.microsoft.com/office/powerpoint/2010/main" val="2471210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Method</a:t>
            </a:r>
            <a:endParaRPr lang="en-AU" dirty="0"/>
          </a:p>
        </p:txBody>
      </p:sp>
      <p:sp>
        <p:nvSpPr>
          <p:cNvPr id="3" name="Content Placeholder 2"/>
          <p:cNvSpPr>
            <a:spLocks noGrp="1"/>
          </p:cNvSpPr>
          <p:nvPr>
            <p:ph sz="half" idx="1"/>
          </p:nvPr>
        </p:nvSpPr>
        <p:spPr/>
        <p:txBody>
          <a:bodyPr/>
          <a:lstStyle/>
          <a:p>
            <a:r>
              <a:rPr lang="en-AU" dirty="0" smtClean="0"/>
              <a:t>Microsoft Excel (CSV)</a:t>
            </a:r>
          </a:p>
          <a:p>
            <a:r>
              <a:rPr lang="en-AU" dirty="0" smtClean="0"/>
              <a:t>RDF123 (RDF editor)</a:t>
            </a:r>
          </a:p>
          <a:p>
            <a:r>
              <a:rPr lang="en-AU" dirty="0" smtClean="0"/>
              <a:t>notepad++ (Text editor)</a:t>
            </a:r>
          </a:p>
          <a:p>
            <a:r>
              <a:rPr lang="en-AU" dirty="0" err="1" smtClean="0"/>
              <a:t>TopBraid</a:t>
            </a:r>
            <a:r>
              <a:rPr lang="en-AU" dirty="0" smtClean="0"/>
              <a:t> (Semantic web modelling)</a:t>
            </a:r>
          </a:p>
          <a:p>
            <a:r>
              <a:rPr lang="en-AU" dirty="0" smtClean="0"/>
              <a:t>notepad++ (Post processing)</a:t>
            </a:r>
          </a:p>
          <a:p>
            <a:r>
              <a:rPr lang="en-AU" dirty="0" smtClean="0"/>
              <a:t>Publishing (LDR)</a:t>
            </a:r>
            <a:endParaRPr lang="en-AU"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87340" y="1268413"/>
            <a:ext cx="4332810" cy="4238177"/>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8</a:t>
            </a:fld>
            <a:r>
              <a:rPr lang="en-AU" smtClean="0"/>
              <a:t>  |</a:t>
            </a:r>
            <a:endParaRPr lang="en-AU" dirty="0"/>
          </a:p>
        </p:txBody>
      </p:sp>
    </p:spTree>
    <p:extLst>
      <p:ext uri="{BB962C8B-B14F-4D97-AF65-F5344CB8AC3E}">
        <p14:creationId xmlns:p14="http://schemas.microsoft.com/office/powerpoint/2010/main" val="3586969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60" y="263"/>
            <a:ext cx="8461374" cy="548417"/>
          </a:xfrm>
        </p:spPr>
        <p:txBody>
          <a:bodyPr>
            <a:normAutofit fontScale="90000"/>
          </a:bodyPr>
          <a:lstStyle/>
          <a:p>
            <a:r>
              <a:rPr lang="en-AU" dirty="0" smtClean="0"/>
              <a:t>Results</a:t>
            </a:r>
            <a:endParaRPr lang="en-AU" dirty="0"/>
          </a:p>
        </p:txBody>
      </p:sp>
      <p:pic>
        <p:nvPicPr>
          <p:cNvPr id="7" name="Content Placeholder 6"/>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b="64203"/>
          <a:stretch/>
        </p:blipFill>
        <p:spPr>
          <a:xfrm>
            <a:off x="0" y="553941"/>
            <a:ext cx="9144000" cy="2827545"/>
          </a:xfrm>
          <a:ln>
            <a:solidFill>
              <a:schemeClr val="tx1"/>
            </a:solidFill>
          </a:ln>
        </p:spPr>
      </p:pic>
      <p:pic>
        <p:nvPicPr>
          <p:cNvPr id="6" name="Content Placeholder 5"/>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0" y="3381485"/>
            <a:ext cx="9144000" cy="2711811"/>
          </a:xfrm>
          <a:ln>
            <a:solidFill>
              <a:schemeClr val="tx1"/>
            </a:solidFill>
          </a:ln>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9</a:t>
            </a:fld>
            <a:r>
              <a:rPr lang="en-AU" smtClean="0"/>
              <a:t>  |</a:t>
            </a:r>
            <a:endParaRPr lang="en-AU" dirty="0"/>
          </a:p>
        </p:txBody>
      </p:sp>
    </p:spTree>
    <p:extLst>
      <p:ext uri="{BB962C8B-B14F-4D97-AF65-F5344CB8AC3E}">
        <p14:creationId xmlns:p14="http://schemas.microsoft.com/office/powerpoint/2010/main" val="2189816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SIRO Theme">
  <a:themeElements>
    <a:clrScheme name="CSIRO Midday">
      <a:dk1>
        <a:sysClr val="windowText" lastClr="000000"/>
      </a:dk1>
      <a:lt1>
        <a:srgbClr val="FFFFFF"/>
      </a:lt1>
      <a:dk2>
        <a:srgbClr val="000000"/>
      </a:dk2>
      <a:lt2>
        <a:srgbClr val="FFFFFF"/>
      </a:lt2>
      <a:accent1>
        <a:srgbClr val="00A9CE"/>
      </a:accent1>
      <a:accent2>
        <a:srgbClr val="00313C"/>
      </a:accent2>
      <a:accent3>
        <a:srgbClr val="78BE20"/>
      </a:accent3>
      <a:accent4>
        <a:srgbClr val="4A7729"/>
      </a:accent4>
      <a:accent5>
        <a:srgbClr val="9FAEE5"/>
      </a:accent5>
      <a:accent6>
        <a:srgbClr val="1E22AA"/>
      </a:accent6>
      <a:hlink>
        <a:srgbClr val="41B6E6"/>
      </a:hlink>
      <a:folHlink>
        <a:srgbClr val="004B87"/>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
  <TotalTime>1759</TotalTime>
  <Words>2735</Words>
  <Application>Microsoft Office PowerPoint</Application>
  <PresentationFormat>On-screen Show (4:3)</PresentationFormat>
  <Paragraphs>194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CSIRO Theme</vt:lpstr>
      <vt:lpstr>Developing Environmental Vocabularies</vt:lpstr>
      <vt:lpstr>Contents Page</vt:lpstr>
      <vt:lpstr>Biography</vt:lpstr>
      <vt:lpstr>Introduction</vt:lpstr>
      <vt:lpstr>Basic Example</vt:lpstr>
      <vt:lpstr>Materials</vt:lpstr>
      <vt:lpstr>Method</vt:lpstr>
      <vt:lpstr>Method</vt:lpstr>
      <vt:lpstr>Results</vt:lpstr>
      <vt:lpstr>Key Issues</vt:lpstr>
      <vt:lpstr>Key Issues</vt:lpstr>
      <vt:lpstr>Specific Issues – Lab Methods</vt:lpstr>
      <vt:lpstr>Future Developments</vt:lpstr>
      <vt:lpstr>Conclusion &amp; Acknowledgements</vt:lpstr>
      <vt:lpstr>Thank you – Questions?</vt:lpstr>
    </vt:vector>
  </TitlesOfParts>
  <Company>CSIRO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Environmental Vocabs</dc:title>
  <dc:creator>Butcher, Xavier (L&amp;W, Clayton)</dc:creator>
  <cp:lastModifiedBy>Butcher, Xavier (L&amp;W, Clayton)</cp:lastModifiedBy>
  <cp:revision>82</cp:revision>
  <cp:lastPrinted>2016-01-11T03:43:58Z</cp:lastPrinted>
  <dcterms:created xsi:type="dcterms:W3CDTF">2015-12-20T21:13:24Z</dcterms:created>
  <dcterms:modified xsi:type="dcterms:W3CDTF">2016-01-11T04:40:01Z</dcterms:modified>
</cp:coreProperties>
</file>