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Average"/>
      <p:regular r:id="rId11"/>
    </p:embeddedFont>
    <p:embeddedFont>
      <p:font typeface="Oswald"/>
      <p:regular r:id="rId12"/>
      <p:bold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Average-regular.fntdata"/><Relationship Id="rId10" Type="http://schemas.openxmlformats.org/officeDocument/2006/relationships/slide" Target="slides/slide5.xml"/><Relationship Id="rId13" Type="http://schemas.openxmlformats.org/officeDocument/2006/relationships/font" Target="fonts/Oswald-bold.fntdata"/><Relationship Id="rId12"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long position will utilize growth and momentum strategies. Given the consistent growth of the stock market, a growth strategy will find companies with improving financial performance. The strategy will invest in stocks whose earnings are consistently and robustly increasing over the past 1 year. This will avoid stocks where growth potential is ultimately unrealized but was initially fully factored in their stock price. The long position will also invest in stocks whose change of closing price over the last 1 year is at the top 10th percentile to pursue high returns. This ranking is based on the industry of the stocks to avoid a selection bias where we only heavily invest in technology and consumer discretionary industries. In this screener, we only take large cap stocks into account. This mainly serves to reduce excessive risks and avoid comparing against nonpersistent price growth from small and micro cap stocks.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2e6b55797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2e6b5579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c6f980f91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c6f980f9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Quant Strategy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Alex Ng, Asher Choi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 Strategy &amp; Rationale (Long)</a:t>
            </a:r>
            <a:endParaRPr/>
          </a:p>
        </p:txBody>
      </p:sp>
      <p:pic>
        <p:nvPicPr>
          <p:cNvPr id="66" name="Google Shape;66;p14"/>
          <p:cNvPicPr preferRelativeResize="0"/>
          <p:nvPr/>
        </p:nvPicPr>
        <p:blipFill>
          <a:blip r:embed="rId3">
            <a:alphaModFix/>
          </a:blip>
          <a:stretch>
            <a:fillRect/>
          </a:stretch>
        </p:blipFill>
        <p:spPr>
          <a:xfrm>
            <a:off x="1131838" y="1167625"/>
            <a:ext cx="6880324" cy="1860150"/>
          </a:xfrm>
          <a:prstGeom prst="rect">
            <a:avLst/>
          </a:prstGeom>
          <a:noFill/>
          <a:ln>
            <a:noFill/>
          </a:ln>
        </p:spPr>
      </p:pic>
      <p:sp>
        <p:nvSpPr>
          <p:cNvPr id="67" name="Google Shape;67;p14"/>
          <p:cNvSpPr txBox="1"/>
          <p:nvPr>
            <p:ph idx="1" type="body"/>
          </p:nvPr>
        </p:nvSpPr>
        <p:spPr>
          <a:xfrm>
            <a:off x="311700" y="3291850"/>
            <a:ext cx="8520600" cy="143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Top 10th percentile of </a:t>
            </a:r>
            <a:r>
              <a:rPr lang="en"/>
              <a:t>growth of earnings in the past 1 year as of the rebalancing period (momentum)</a:t>
            </a:r>
            <a:endParaRPr/>
          </a:p>
          <a:p>
            <a:pPr indent="-342900" lvl="0" marL="457200" rtl="0" algn="l">
              <a:spcBef>
                <a:spcPts val="0"/>
              </a:spcBef>
              <a:spcAft>
                <a:spcPts val="0"/>
              </a:spcAft>
              <a:buSzPts val="1800"/>
              <a:buChar char="●"/>
            </a:pPr>
            <a:r>
              <a:rPr lang="en"/>
              <a:t>Top 10th percentile of change in closing price across sectors over the past 1 year among large cap stocks.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Quant Strategy &amp; Rationale (Short)</a:t>
            </a:r>
            <a:endParaRPr/>
          </a:p>
        </p:txBody>
      </p:sp>
      <p:sp>
        <p:nvSpPr>
          <p:cNvPr id="73" name="Google Shape;73;p15"/>
          <p:cNvSpPr txBox="1"/>
          <p:nvPr>
            <p:ph idx="1" type="body"/>
          </p:nvPr>
        </p:nvSpPr>
        <p:spPr>
          <a:xfrm>
            <a:off x="311700" y="1152475"/>
            <a:ext cx="44841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Top 20th percentile of P/E</a:t>
            </a:r>
            <a:endParaRPr/>
          </a:p>
          <a:p>
            <a:pPr indent="-342900" lvl="0" marL="457200" rtl="0" algn="l">
              <a:spcBef>
                <a:spcPts val="0"/>
              </a:spcBef>
              <a:spcAft>
                <a:spcPts val="0"/>
              </a:spcAft>
              <a:buSzPts val="1800"/>
              <a:buChar char="●"/>
            </a:pPr>
            <a:r>
              <a:rPr lang="en"/>
              <a:t>Closed below their 1-year moving average</a:t>
            </a:r>
            <a:endParaRPr/>
          </a:p>
          <a:p>
            <a:pPr indent="-342900" lvl="0" marL="457200" rtl="0" algn="l">
              <a:spcBef>
                <a:spcPts val="0"/>
              </a:spcBef>
              <a:spcAft>
                <a:spcPts val="0"/>
              </a:spcAft>
              <a:buSzPts val="1800"/>
              <a:buChar char="●"/>
            </a:pPr>
            <a:r>
              <a:rPr lang="en"/>
              <a:t>Filter overbought stocks showing an RSI greater than 60</a:t>
            </a:r>
            <a:endParaRPr/>
          </a:p>
          <a:p>
            <a:pPr indent="-342900" lvl="0" marL="457200" rtl="0" algn="l">
              <a:spcBef>
                <a:spcPts val="0"/>
              </a:spcBef>
              <a:spcAft>
                <a:spcPts val="0"/>
              </a:spcAft>
              <a:buSzPts val="1800"/>
              <a:buChar char="●"/>
            </a:pPr>
            <a:r>
              <a:rPr lang="en"/>
              <a:t>Rationale: Find stocks that performed well in the past, but were potentially overextended in price. Short the ones with weakness and confirmation.</a:t>
            </a:r>
            <a:endParaRPr/>
          </a:p>
        </p:txBody>
      </p:sp>
      <p:pic>
        <p:nvPicPr>
          <p:cNvPr id="74" name="Google Shape;74;p15"/>
          <p:cNvPicPr preferRelativeResize="0"/>
          <p:nvPr/>
        </p:nvPicPr>
        <p:blipFill>
          <a:blip r:embed="rId3">
            <a:alphaModFix/>
          </a:blip>
          <a:stretch>
            <a:fillRect/>
          </a:stretch>
        </p:blipFill>
        <p:spPr>
          <a:xfrm>
            <a:off x="4759975" y="1152475"/>
            <a:ext cx="4038600" cy="23526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Test Statistics</a:t>
            </a:r>
            <a:endParaRPr/>
          </a:p>
        </p:txBody>
      </p:sp>
      <p:pic>
        <p:nvPicPr>
          <p:cNvPr id="80" name="Google Shape;80;p16"/>
          <p:cNvPicPr preferRelativeResize="0"/>
          <p:nvPr/>
        </p:nvPicPr>
        <p:blipFill>
          <a:blip r:embed="rId3">
            <a:alphaModFix/>
          </a:blip>
          <a:stretch>
            <a:fillRect/>
          </a:stretch>
        </p:blipFill>
        <p:spPr>
          <a:xfrm>
            <a:off x="2888700" y="1207975"/>
            <a:ext cx="5943600" cy="3609975"/>
          </a:xfrm>
          <a:prstGeom prst="rect">
            <a:avLst/>
          </a:prstGeom>
          <a:noFill/>
          <a:ln>
            <a:noFill/>
          </a:ln>
        </p:spPr>
      </p:pic>
      <p:sp>
        <p:nvSpPr>
          <p:cNvPr id="81" name="Google Shape;81;p16"/>
          <p:cNvSpPr txBox="1"/>
          <p:nvPr/>
        </p:nvSpPr>
        <p:spPr>
          <a:xfrm>
            <a:off x="340775" y="1476675"/>
            <a:ext cx="2366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verage"/>
                <a:ea typeface="Average"/>
                <a:cs typeface="Average"/>
                <a:sym typeface="Average"/>
              </a:rPr>
              <a:t>Annual Return: 15.43%</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Annual SD: 28.93%</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Sharpe Ratio: 0.65</a:t>
            </a:r>
            <a:endParaRPr>
              <a:solidFill>
                <a:schemeClr val="dk1"/>
              </a:solidFill>
              <a:latin typeface="Average"/>
              <a:ea typeface="Average"/>
              <a:cs typeface="Average"/>
              <a:sym typeface="Average"/>
            </a:endParaRPr>
          </a:p>
          <a:p>
            <a:pPr indent="0" lvl="0" marL="0" rtl="0" algn="l">
              <a:spcBef>
                <a:spcPts val="0"/>
              </a:spcBef>
              <a:spcAft>
                <a:spcPts val="0"/>
              </a:spcAft>
              <a:buNone/>
            </a:pPr>
            <a:r>
              <a:t/>
            </a:r>
            <a:endParaRPr>
              <a:solidFill>
                <a:schemeClr val="dk1"/>
              </a:solidFill>
              <a:latin typeface="Average"/>
              <a:ea typeface="Average"/>
              <a:cs typeface="Average"/>
              <a:sym typeface="Average"/>
            </a:endParaRPr>
          </a:p>
          <a:p>
            <a:pPr indent="0" lvl="0" marL="0" rtl="0" algn="l">
              <a:spcBef>
                <a:spcPts val="0"/>
              </a:spcBef>
              <a:spcAft>
                <a:spcPts val="0"/>
              </a:spcAft>
              <a:buNone/>
            </a:pPr>
            <a:r>
              <a:rPr lang="en">
                <a:solidFill>
                  <a:schemeClr val="dk1"/>
                </a:solidFill>
                <a:latin typeface="Average"/>
                <a:ea typeface="Average"/>
                <a:cs typeface="Average"/>
                <a:sym typeface="Average"/>
              </a:rPr>
              <a:t>Beta: -0.07</a:t>
            </a:r>
            <a:endParaRPr>
              <a:solidFill>
                <a:schemeClr val="dk1"/>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Discussions</a:t>
            </a:r>
            <a:endParaRPr/>
          </a:p>
        </p:txBody>
      </p:sp>
      <p:sp>
        <p:nvSpPr>
          <p:cNvPr id="87" name="Google Shape;87;p17"/>
          <p:cNvSpPr txBox="1"/>
          <p:nvPr/>
        </p:nvSpPr>
        <p:spPr>
          <a:xfrm>
            <a:off x="428525" y="1087525"/>
            <a:ext cx="8403900" cy="3126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Near zero beta with an alpha of 19.87%</a:t>
            </a:r>
            <a:endParaRPr>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Achieves market neutrality </a:t>
            </a:r>
            <a:endParaRPr>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Is generating excess returns while reducing systematic risk exposure</a:t>
            </a:r>
            <a:endParaRPr>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Portfolio spike in post COVID bull market</a:t>
            </a:r>
            <a:endParaRPr>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Momentum and reversal strategies were highly profitable during this time</a:t>
            </a:r>
            <a:endParaRPr>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2021 bull run was largely caused by new entrants into the markets in the form of retail investors</a:t>
            </a:r>
            <a:endParaRPr>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High volatility environment</a:t>
            </a:r>
            <a:endParaRPr>
              <a:solidFill>
                <a:schemeClr val="dk1"/>
              </a:solidFill>
              <a:latin typeface="Average"/>
              <a:ea typeface="Average"/>
              <a:cs typeface="Average"/>
              <a:sym typeface="Average"/>
            </a:endParaRPr>
          </a:p>
          <a:p>
            <a:pPr indent="-317500" lvl="0" marL="457200" rtl="0" algn="l">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Relatively low Calmar ratio</a:t>
            </a:r>
            <a:endParaRPr>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Maximum drawdown of 46.17%</a:t>
            </a:r>
            <a:endParaRPr>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Annualized growth of 15.43%</a:t>
            </a:r>
            <a:endParaRPr>
              <a:solidFill>
                <a:schemeClr val="dk1"/>
              </a:solidFill>
              <a:latin typeface="Average"/>
              <a:ea typeface="Average"/>
              <a:cs typeface="Average"/>
              <a:sym typeface="Average"/>
            </a:endParaRPr>
          </a:p>
          <a:p>
            <a:pPr indent="-317500" lvl="1" marL="914400" rtl="0" algn="l">
              <a:lnSpc>
                <a:spcPct val="115000"/>
              </a:lnSpc>
              <a:spcBef>
                <a:spcPts val="0"/>
              </a:spcBef>
              <a:spcAft>
                <a:spcPts val="0"/>
              </a:spcAft>
              <a:buClr>
                <a:schemeClr val="dk1"/>
              </a:buClr>
              <a:buSzPts val="1400"/>
              <a:buFont typeface="Average"/>
              <a:buChar char="○"/>
            </a:pPr>
            <a:r>
              <a:rPr lang="en">
                <a:solidFill>
                  <a:schemeClr val="dk1"/>
                </a:solidFill>
                <a:latin typeface="Average"/>
                <a:ea typeface="Average"/>
                <a:cs typeface="Average"/>
                <a:sym typeface="Average"/>
              </a:rPr>
              <a:t>Although portfolio made a full recovery, this can imply maximum drawdown risk was larger than annualized growth at times when the portfolio underperformed</a:t>
            </a:r>
            <a:endParaRPr>
              <a:solidFill>
                <a:schemeClr val="dk1"/>
              </a:solidFill>
              <a:latin typeface="Average"/>
              <a:ea typeface="Average"/>
              <a:cs typeface="Average"/>
              <a:sym typeface="Average"/>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