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17" r:id="rId4"/>
    <p:sldId id="318" r:id="rId5"/>
    <p:sldId id="319" r:id="rId6"/>
    <p:sldId id="320" r:id="rId7"/>
    <p:sldId id="258" r:id="rId8"/>
    <p:sldId id="291" r:id="rId9"/>
    <p:sldId id="293" r:id="rId10"/>
    <p:sldId id="294" r:id="rId11"/>
    <p:sldId id="304" r:id="rId12"/>
    <p:sldId id="305" r:id="rId13"/>
    <p:sldId id="306" r:id="rId14"/>
    <p:sldId id="295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299" r:id="rId26"/>
    <p:sldId id="296" r:id="rId27"/>
    <p:sldId id="261" r:id="rId28"/>
    <p:sldId id="298" r:id="rId29"/>
    <p:sldId id="321" r:id="rId30"/>
    <p:sldId id="322" r:id="rId31"/>
    <p:sldId id="323" r:id="rId32"/>
    <p:sldId id="324" r:id="rId33"/>
    <p:sldId id="325" r:id="rId34"/>
    <p:sldId id="326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8B3A-D23C-48E9-8E55-7B0FC6039704}" type="datetimeFigureOut">
              <a:rPr lang="pt-BR" smtClean="0"/>
              <a:pPr/>
              <a:t>01/10/2013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523F9-56D9-4173-9037-2FE2810180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23F9-56D9-4173-9037-2FE28101807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5340-B43B-4D6E-A368-75FBF7E4E53C}" type="datetime1">
              <a:rPr lang="pt-BR" smtClean="0"/>
              <a:pPr/>
              <a:t>01/10/2013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8A1F-9842-4DAE-A563-98781DEF28AB}" type="datetime1">
              <a:rPr lang="pt-BR" smtClean="0"/>
              <a:pPr/>
              <a:t>01/10/2013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4B98-A1B6-4375-A7FD-9A56FBB4F8BF}" type="datetime1">
              <a:rPr lang="pt-BR" smtClean="0"/>
              <a:pPr/>
              <a:t>01/10/2013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14CB-CCF0-4ECE-B4F1-2F7F9E89DAF0}" type="datetime1">
              <a:rPr lang="pt-BR" smtClean="0"/>
              <a:pPr/>
              <a:t>01/10/2013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24C0-82AA-4215-923D-3B2F4620BDE4}" type="datetime1">
              <a:rPr lang="pt-BR" smtClean="0"/>
              <a:pPr/>
              <a:t>01/10/2013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CF20-738E-4513-8CBB-9FED07995231}" type="datetime1">
              <a:rPr lang="pt-BR" smtClean="0"/>
              <a:pPr/>
              <a:t>01/10/2013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16C4-B759-45D6-B81F-D8C7D8B09DD9}" type="datetime1">
              <a:rPr lang="pt-BR" smtClean="0"/>
              <a:pPr/>
              <a:t>01/10/2013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4DE8-48F1-4C7B-BEB4-CC487832D6E1}" type="datetime1">
              <a:rPr lang="pt-BR" smtClean="0"/>
              <a:pPr/>
              <a:t>01/10/2013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C263-D93D-4883-AE6A-31BE554B8C29}" type="datetime1">
              <a:rPr lang="pt-BR" smtClean="0"/>
              <a:pPr/>
              <a:t>01/10/2013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A7A0-B908-44EA-9F53-38632A2D1A67}" type="datetime1">
              <a:rPr lang="pt-BR" smtClean="0"/>
              <a:pPr/>
              <a:t>01/10/2013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982F-6030-4BC5-A048-5E7455E2171E}" type="datetime1">
              <a:rPr lang="pt-BR" smtClean="0"/>
              <a:pPr/>
              <a:t>01/10/2013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96A2-28E0-447A-9737-DEA1D9464EA8}" type="datetime1">
              <a:rPr lang="pt-BR" smtClean="0"/>
              <a:pPr/>
              <a:t>01/10/2013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17526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sz="2600" b="1" dirty="0" smtClean="0">
                <a:solidFill>
                  <a:schemeClr val="tx1"/>
                </a:solidFill>
              </a:rPr>
              <a:t>DESENVOLVIMENTO DE UM </a:t>
            </a:r>
            <a:r>
              <a:rPr lang="pt-BR" sz="2600" b="1" i="1" dirty="0" smtClean="0">
                <a:solidFill>
                  <a:schemeClr val="tx1"/>
                </a:solidFill>
              </a:rPr>
              <a:t>SOFTWARE</a:t>
            </a:r>
            <a:r>
              <a:rPr lang="pt-BR" sz="2600" b="1" dirty="0" smtClean="0">
                <a:solidFill>
                  <a:schemeClr val="tx1"/>
                </a:solidFill>
              </a:rPr>
              <a:t> OTIMIZADOR DE CORTES PARA CHAPAS DE MADEIRA: OTIMIZACUT </a:t>
            </a:r>
          </a:p>
          <a:p>
            <a:pPr>
              <a:spcBef>
                <a:spcPts val="0"/>
              </a:spcBef>
            </a:pPr>
            <a:endParaRPr lang="pt-BR" sz="26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BR" sz="2200" b="1" dirty="0" smtClean="0">
                <a:solidFill>
                  <a:schemeClr val="tx1"/>
                </a:solidFill>
              </a:rPr>
              <a:t>Pós-graduando: </a:t>
            </a:r>
            <a:r>
              <a:rPr lang="pt-BR" sz="2200" b="1" dirty="0" err="1" smtClean="0">
                <a:solidFill>
                  <a:schemeClr val="tx1"/>
                </a:solidFill>
              </a:rPr>
              <a:t>Aislan</a:t>
            </a:r>
            <a:r>
              <a:rPr lang="pt-BR" sz="2200" b="1" dirty="0" smtClean="0">
                <a:solidFill>
                  <a:schemeClr val="tx1"/>
                </a:solidFill>
              </a:rPr>
              <a:t> </a:t>
            </a:r>
            <a:r>
              <a:rPr lang="pt-BR" sz="2200" b="1" dirty="0" err="1" smtClean="0">
                <a:solidFill>
                  <a:schemeClr val="tx1"/>
                </a:solidFill>
              </a:rPr>
              <a:t>Nadrowski</a:t>
            </a:r>
            <a:endParaRPr lang="pt-BR" sz="22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BR" sz="2200" b="1" dirty="0" smtClean="0">
                <a:solidFill>
                  <a:schemeClr val="tx1"/>
                </a:solidFill>
              </a:rPr>
              <a:t>Orientador: </a:t>
            </a:r>
            <a:r>
              <a:rPr lang="pt-BR" sz="2200" b="1" dirty="0" err="1" smtClean="0">
                <a:solidFill>
                  <a:schemeClr val="tx1"/>
                </a:solidFill>
              </a:rPr>
              <a:t>MSc</a:t>
            </a:r>
            <a:r>
              <a:rPr lang="pt-BR" sz="2200" b="1" dirty="0" smtClean="0">
                <a:solidFill>
                  <a:schemeClr val="tx1"/>
                </a:solidFill>
              </a:rPr>
              <a:t>. Fabio </a:t>
            </a:r>
            <a:r>
              <a:rPr lang="pt-BR" sz="2200" b="1" dirty="0" smtClean="0">
                <a:solidFill>
                  <a:schemeClr val="tx1"/>
                </a:solidFill>
              </a:rPr>
              <a:t>Fernando </a:t>
            </a:r>
            <a:r>
              <a:rPr lang="pt-BR" sz="2200" b="1" dirty="0" err="1" smtClean="0">
                <a:solidFill>
                  <a:schemeClr val="tx1"/>
                </a:solidFill>
              </a:rPr>
              <a:t>Kobs</a:t>
            </a:r>
            <a:endParaRPr lang="pt-BR" sz="3000" b="1" dirty="0">
              <a:solidFill>
                <a:schemeClr val="tx1"/>
              </a:solidFill>
            </a:endParaRPr>
          </a:p>
        </p:txBody>
      </p:sp>
      <p:pic>
        <p:nvPicPr>
          <p:cNvPr id="4" name="Imagem 3" descr="udesc_1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2255815" cy="980728"/>
          </a:xfrm>
          <a:prstGeom prst="rect">
            <a:avLst/>
          </a:prstGeom>
        </p:spPr>
      </p:pic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548680"/>
            <a:ext cx="4248472" cy="3667689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316416" y="6309320"/>
            <a:ext cx="50405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Conceitos: Plano de corte</a:t>
            </a:r>
            <a:endParaRPr lang="pt-BR" i="1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Fonte: OtimizaCut.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 descr="Plano de cor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196752"/>
            <a:ext cx="8136904" cy="5271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Conceitos: Plano de corte</a:t>
            </a:r>
            <a:endParaRPr lang="pt-BR" i="1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Fonte: OtimizaCut.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 descr="Plano de cor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196752"/>
            <a:ext cx="8136904" cy="5271583"/>
          </a:xfrm>
          <a:prstGeom prst="rect">
            <a:avLst/>
          </a:prstGeom>
        </p:spPr>
      </p:pic>
      <p:pic>
        <p:nvPicPr>
          <p:cNvPr id="8" name="Imagem 7" descr="Plano de corte - texto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196752"/>
            <a:ext cx="8136904" cy="5256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Conceitos: Veio do material</a:t>
            </a:r>
            <a:endParaRPr lang="pt-BR" i="1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Fonte: </a:t>
            </a:r>
            <a:r>
              <a:rPr lang="pt-BR" dirty="0" err="1" smtClean="0">
                <a:solidFill>
                  <a:schemeClr val="tx1"/>
                </a:solidFill>
              </a:rPr>
              <a:t>DomusCad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" name="Imagem 9" descr="vei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052736"/>
            <a:ext cx="6984776" cy="5248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Conceitos: Seccionadora</a:t>
            </a:r>
            <a:endParaRPr lang="pt-BR" i="1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Fonte: SCM </a:t>
            </a:r>
            <a:r>
              <a:rPr lang="pt-BR" dirty="0" err="1" smtClean="0">
                <a:solidFill>
                  <a:schemeClr val="tx1"/>
                </a:solidFill>
              </a:rPr>
              <a:t>Tecmatic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 descr="f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052736"/>
            <a:ext cx="7488832" cy="4657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Funções do </a:t>
            </a:r>
            <a:r>
              <a:rPr lang="pt-BR" i="1" dirty="0" smtClean="0"/>
              <a:t>software </a:t>
            </a:r>
            <a:r>
              <a:rPr lang="pt-BR" dirty="0" smtClean="0"/>
              <a:t>(módulos)</a:t>
            </a:r>
            <a:endParaRPr lang="pt-BR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1772816"/>
            <a:ext cx="9144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endParaRPr lang="pt-BR" sz="2800" b="1" dirty="0" smtClean="0"/>
          </a:p>
          <a:p>
            <a:pPr lvl="1">
              <a:buFont typeface="Arial" pitchFamily="34" charset="0"/>
              <a:buChar char="•"/>
            </a:pPr>
            <a:endParaRPr lang="pt-BR" sz="2800" b="1" dirty="0" smtClean="0"/>
          </a:p>
          <a:p>
            <a:pPr marL="971550" lvl="1" indent="-514350">
              <a:buAutoNum type="arabicParenR"/>
            </a:pPr>
            <a:r>
              <a:rPr lang="pt-BR" sz="2800" dirty="0" smtClean="0"/>
              <a:t>Cadastro de materiais (chapas) e lotes;</a:t>
            </a:r>
          </a:p>
          <a:p>
            <a:pPr marL="971550" lvl="1" indent="-514350">
              <a:buAutoNum type="arabicParenR"/>
            </a:pPr>
            <a:r>
              <a:rPr lang="pt-BR" sz="2800" dirty="0" smtClean="0"/>
              <a:t>Otimização de lotes;</a:t>
            </a:r>
          </a:p>
          <a:p>
            <a:pPr marL="971550" lvl="1" indent="-514350">
              <a:buAutoNum type="arabicParenR"/>
            </a:pPr>
            <a:r>
              <a:rPr lang="pt-BR" sz="2800" dirty="0" smtClean="0"/>
              <a:t>Visualização dos planos de corte gerados;</a:t>
            </a:r>
          </a:p>
          <a:p>
            <a:pPr marL="971550" lvl="1" indent="-514350">
              <a:buAutoNum type="arabicParenR"/>
            </a:pPr>
            <a:r>
              <a:rPr lang="pt-BR" sz="2800" dirty="0" smtClean="0"/>
              <a:t>Emissão de relatórios estatísticos e de cortes;</a:t>
            </a:r>
          </a:p>
          <a:p>
            <a:pPr marL="971550" lvl="1" indent="-514350">
              <a:buAutoNum type="arabicParenR"/>
            </a:pPr>
            <a:r>
              <a:rPr lang="pt-BR" sz="2800" dirty="0" smtClean="0"/>
              <a:t>Configuração dos parâmetros.</a:t>
            </a:r>
          </a:p>
          <a:p>
            <a:pPr lvl="1"/>
            <a:endParaRPr lang="en-US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 descr="personage-com-engrenagens-160394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4293096"/>
            <a:ext cx="2438400" cy="2090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57808"/>
            <a:ext cx="9144000" cy="1143000"/>
          </a:xfrm>
        </p:spPr>
        <p:txBody>
          <a:bodyPr>
            <a:normAutofit/>
          </a:bodyPr>
          <a:lstStyle/>
          <a:p>
            <a:pPr marL="971550" lvl="1" indent="-514350"/>
            <a:r>
              <a:rPr lang="pt-BR" sz="2800" dirty="0" smtClean="0"/>
              <a:t>1) Cadastro de materiais (chapas) e lotes</a:t>
            </a:r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 descr="Tela_Materiai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28800"/>
            <a:ext cx="9144000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57808"/>
            <a:ext cx="9144000" cy="1143000"/>
          </a:xfrm>
        </p:spPr>
        <p:txBody>
          <a:bodyPr>
            <a:normAutofit/>
          </a:bodyPr>
          <a:lstStyle/>
          <a:p>
            <a:pPr marL="971550" lvl="1" indent="-514350"/>
            <a:r>
              <a:rPr lang="pt-BR" sz="2800" dirty="0" smtClean="0"/>
              <a:t>1) Cadastro de materiais (chapas) e lotes</a:t>
            </a:r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 descr="Tela_Lot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84784"/>
            <a:ext cx="9144000" cy="4709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57808"/>
            <a:ext cx="9144000" cy="1143000"/>
          </a:xfrm>
        </p:spPr>
        <p:txBody>
          <a:bodyPr>
            <a:normAutofit/>
          </a:bodyPr>
          <a:lstStyle/>
          <a:p>
            <a:pPr marL="971550" lvl="1" indent="-514350"/>
            <a:r>
              <a:rPr lang="pt-BR" sz="2800" dirty="0" smtClean="0"/>
              <a:t>1) Cadastro de materiais (chapas) e lotes</a:t>
            </a:r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 descr="Tela_edicao_lot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1484784"/>
            <a:ext cx="6892026" cy="5135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57808"/>
            <a:ext cx="9144000" cy="1143000"/>
          </a:xfrm>
        </p:spPr>
        <p:txBody>
          <a:bodyPr>
            <a:normAutofit/>
          </a:bodyPr>
          <a:lstStyle/>
          <a:p>
            <a:pPr marL="971550" lvl="1" indent="-514350"/>
            <a:r>
              <a:rPr lang="pt-BR" sz="2800" dirty="0"/>
              <a:t>2</a:t>
            </a:r>
            <a:r>
              <a:rPr lang="pt-BR" sz="2800" dirty="0" smtClean="0"/>
              <a:t>) Otimização de lotes</a:t>
            </a:r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47864" y="2564904"/>
            <a:ext cx="288032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 “CALCULO”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95536" y="1988840"/>
            <a:ext cx="2160240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Arquivo XML do lote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732240" y="4725144"/>
            <a:ext cx="2160240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Arquivo XML do plano de corte</a:t>
            </a:r>
            <a:endParaRPr lang="pt-BR" dirty="0"/>
          </a:p>
        </p:txBody>
      </p:sp>
      <p:sp>
        <p:nvSpPr>
          <p:cNvPr id="40" name="Seta dobrada 39"/>
          <p:cNvSpPr/>
          <p:nvPr/>
        </p:nvSpPr>
        <p:spPr>
          <a:xfrm rot="5400000">
            <a:off x="6660232" y="3140968"/>
            <a:ext cx="1152128" cy="1584176"/>
          </a:xfrm>
          <a:prstGeom prst="ben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Seta dobrada 41"/>
          <p:cNvSpPr/>
          <p:nvPr/>
        </p:nvSpPr>
        <p:spPr>
          <a:xfrm flipV="1">
            <a:off x="1403648" y="3068960"/>
            <a:ext cx="1584176" cy="1008112"/>
          </a:xfrm>
          <a:prstGeom prst="ben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57808"/>
            <a:ext cx="9144000" cy="1143000"/>
          </a:xfrm>
        </p:spPr>
        <p:txBody>
          <a:bodyPr>
            <a:normAutofit/>
          </a:bodyPr>
          <a:lstStyle/>
          <a:p>
            <a:pPr marL="971550" lvl="1" indent="-514350"/>
            <a:r>
              <a:rPr lang="pt-BR" sz="2800" dirty="0" smtClean="0"/>
              <a:t>3) Visualização dos planos de corte gerados</a:t>
            </a:r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 descr="Visualizaçã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517178"/>
            <a:ext cx="7380312" cy="5340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pt-BR" dirty="0" smtClean="0"/>
              <a:t>Roteiro da apresentação</a:t>
            </a:r>
            <a:endParaRPr lang="pt-BR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1772816"/>
            <a:ext cx="914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pt-BR" sz="2800" dirty="0" smtClean="0"/>
              <a:t> Introdução;</a:t>
            </a:r>
          </a:p>
          <a:p>
            <a:pPr lvl="1">
              <a:buFont typeface="Arial" pitchFamily="34" charset="0"/>
              <a:buChar char="•"/>
            </a:pPr>
            <a:r>
              <a:rPr lang="pt-BR" sz="2800" dirty="0" smtClean="0"/>
              <a:t> Metodologia científica;</a:t>
            </a:r>
          </a:p>
          <a:p>
            <a:pPr lvl="1">
              <a:buFont typeface="Arial" pitchFamily="34" charset="0"/>
              <a:buChar char="•"/>
            </a:pPr>
            <a:r>
              <a:rPr lang="pt-BR" sz="2800" dirty="0" smtClean="0"/>
              <a:t> Empregabilidade do </a:t>
            </a:r>
            <a:r>
              <a:rPr lang="pt-BR" sz="2800" i="1" dirty="0" smtClean="0"/>
              <a:t>software</a:t>
            </a:r>
            <a:r>
              <a:rPr lang="pt-BR" sz="2800" dirty="0" smtClean="0"/>
              <a:t>;</a:t>
            </a:r>
          </a:p>
          <a:p>
            <a:pPr lvl="1">
              <a:buFont typeface="Arial" pitchFamily="34" charset="0"/>
              <a:buChar char="•"/>
            </a:pPr>
            <a:r>
              <a:rPr lang="pt-BR" sz="2800" dirty="0" smtClean="0"/>
              <a:t> Conceitos úteis;</a:t>
            </a:r>
          </a:p>
          <a:p>
            <a:pPr lvl="1">
              <a:buFont typeface="Arial" pitchFamily="34" charset="0"/>
              <a:buChar char="•"/>
            </a:pPr>
            <a:r>
              <a:rPr lang="pt-BR" sz="2800" dirty="0" smtClean="0"/>
              <a:t> Funções do </a:t>
            </a:r>
            <a:r>
              <a:rPr lang="pt-BR" sz="2800" i="1" dirty="0" smtClean="0"/>
              <a:t>software</a:t>
            </a:r>
            <a:r>
              <a:rPr lang="pt-BR" sz="2800" dirty="0" smtClean="0"/>
              <a:t>; </a:t>
            </a:r>
          </a:p>
          <a:p>
            <a:pPr lvl="1">
              <a:buFont typeface="Arial" pitchFamily="34" charset="0"/>
              <a:buChar char="•"/>
            </a:pPr>
            <a:r>
              <a:rPr lang="pt-BR" sz="2800" dirty="0" smtClean="0"/>
              <a:t> Bateria</a:t>
            </a:r>
            <a:r>
              <a:rPr lang="en-US" sz="2800" dirty="0" smtClean="0"/>
              <a:t> de testes do </a:t>
            </a:r>
            <a:r>
              <a:rPr lang="en-US" sz="2800" i="1" dirty="0" smtClean="0"/>
              <a:t>software</a:t>
            </a:r>
            <a:r>
              <a:rPr lang="en-US" sz="2800" dirty="0" smtClean="0"/>
              <a:t>;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pt-BR" sz="2800" dirty="0" smtClean="0"/>
              <a:t>Sinapse da Inovação</a:t>
            </a:r>
            <a:r>
              <a:rPr lang="en-US" sz="2800" dirty="0" smtClean="0"/>
              <a:t>;</a:t>
            </a:r>
            <a:endParaRPr lang="pt-BR" sz="2800" dirty="0" smtClean="0"/>
          </a:p>
          <a:p>
            <a:pPr lvl="1">
              <a:buFont typeface="Arial" pitchFamily="34" charset="0"/>
              <a:buChar char="•"/>
            </a:pPr>
            <a:r>
              <a:rPr lang="pt-BR" sz="2800" dirty="0" smtClean="0"/>
              <a:t> Demonstração prática do </a:t>
            </a:r>
            <a:r>
              <a:rPr lang="pt-BR" sz="2800" i="1" dirty="0" smtClean="0"/>
              <a:t>software;</a:t>
            </a:r>
          </a:p>
          <a:p>
            <a:pPr lvl="1">
              <a:buFont typeface="Arial" pitchFamily="34" charset="0"/>
              <a:buChar char="•"/>
            </a:pPr>
            <a:r>
              <a:rPr lang="pt-BR" sz="2800" i="1" dirty="0" smtClean="0"/>
              <a:t> </a:t>
            </a:r>
            <a:r>
              <a:rPr lang="pt-BR" sz="2800" dirty="0" smtClean="0"/>
              <a:t>Conclusão</a:t>
            </a:r>
            <a:r>
              <a:rPr lang="pt-BR" sz="2800" i="1" dirty="0" smtClean="0"/>
              <a:t>;</a:t>
            </a:r>
          </a:p>
          <a:p>
            <a:pPr lvl="1">
              <a:buFont typeface="Arial" pitchFamily="34" charset="0"/>
              <a:buChar char="•"/>
            </a:pPr>
            <a:r>
              <a:rPr lang="pt-BR" sz="2800" i="1" dirty="0" smtClean="0"/>
              <a:t> </a:t>
            </a:r>
            <a:r>
              <a:rPr lang="pt-BR" sz="2800" dirty="0" smtClean="0"/>
              <a:t>Dúvidas.</a:t>
            </a:r>
            <a:endParaRPr lang="pt-BR" sz="2800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57808"/>
            <a:ext cx="9144000" cy="1143000"/>
          </a:xfrm>
        </p:spPr>
        <p:txBody>
          <a:bodyPr>
            <a:normAutofit/>
          </a:bodyPr>
          <a:lstStyle/>
          <a:p>
            <a:pPr marL="971550" lvl="1" indent="-514350"/>
            <a:r>
              <a:rPr lang="pt-BR" sz="2800" dirty="0" smtClean="0"/>
              <a:t>4) Emissão de relatórios estatísticos e de cortes</a:t>
            </a:r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 descr="Visualizaçã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517178"/>
            <a:ext cx="7380312" cy="5340822"/>
          </a:xfrm>
          <a:prstGeom prst="rect">
            <a:avLst/>
          </a:prstGeom>
        </p:spPr>
      </p:pic>
      <p:pic>
        <p:nvPicPr>
          <p:cNvPr id="11" name="Imagem 10" descr="menu_view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4293096"/>
            <a:ext cx="2686050" cy="136207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2483768" y="3789040"/>
            <a:ext cx="4104456" cy="237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esquerda e para cima 12"/>
          <p:cNvSpPr/>
          <p:nvPr/>
        </p:nvSpPr>
        <p:spPr>
          <a:xfrm flipH="1">
            <a:off x="1187624" y="1916832"/>
            <a:ext cx="1080120" cy="3168352"/>
          </a:xfrm>
          <a:prstGeom prst="lef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57808"/>
            <a:ext cx="9144000" cy="1143000"/>
          </a:xfrm>
        </p:spPr>
        <p:txBody>
          <a:bodyPr>
            <a:normAutofit/>
          </a:bodyPr>
          <a:lstStyle/>
          <a:p>
            <a:pPr marL="971550" lvl="1" indent="-514350" algn="ctr"/>
            <a:r>
              <a:rPr lang="pt-BR" sz="2800" dirty="0" smtClean="0"/>
              <a:t>Relatório (Capa)</a:t>
            </a:r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60848"/>
            <a:ext cx="9105047" cy="305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57808"/>
            <a:ext cx="9144000" cy="1143000"/>
          </a:xfrm>
        </p:spPr>
        <p:txBody>
          <a:bodyPr>
            <a:normAutofit/>
          </a:bodyPr>
          <a:lstStyle/>
          <a:p>
            <a:pPr marL="971550" lvl="1" indent="-514350" algn="ctr"/>
            <a:r>
              <a:rPr lang="pt-BR" sz="2800" dirty="0" smtClean="0"/>
              <a:t>Relatório (Plano de corte)</a:t>
            </a:r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340768"/>
            <a:ext cx="7272808" cy="511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57808"/>
            <a:ext cx="9144000" cy="1143000"/>
          </a:xfrm>
        </p:spPr>
        <p:txBody>
          <a:bodyPr>
            <a:normAutofit/>
          </a:bodyPr>
          <a:lstStyle/>
          <a:p>
            <a:pPr marL="971550" lvl="1" indent="-514350" algn="ctr"/>
            <a:r>
              <a:rPr lang="pt-BR" sz="2800" dirty="0" smtClean="0"/>
              <a:t>Relatório (Estatísticas)</a:t>
            </a:r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340768"/>
            <a:ext cx="7374063" cy="5127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57808"/>
            <a:ext cx="9144000" cy="1143000"/>
          </a:xfrm>
        </p:spPr>
        <p:txBody>
          <a:bodyPr>
            <a:normAutofit/>
          </a:bodyPr>
          <a:lstStyle/>
          <a:p>
            <a:pPr marL="971550" lvl="1" indent="-514350"/>
            <a:r>
              <a:rPr lang="pt-BR" sz="2800" dirty="0" smtClean="0"/>
              <a:t>5) Configuração dos parâmetros</a:t>
            </a:r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 descr="Tela_Configuraçõ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1474054"/>
            <a:ext cx="5832648" cy="5195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52320" y="4924651"/>
            <a:ext cx="1691680" cy="193334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Bateria de testes no </a:t>
            </a:r>
            <a:r>
              <a:rPr lang="pt-BR" i="1" dirty="0" smtClean="0"/>
              <a:t>software</a:t>
            </a:r>
            <a:endParaRPr lang="pt-BR" i="1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1772816"/>
            <a:ext cx="9144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endParaRPr lang="pt-BR" sz="2800" b="1" dirty="0" smtClean="0"/>
          </a:p>
          <a:p>
            <a:pPr lvl="1">
              <a:buFont typeface="Wingdings" pitchFamily="2" charset="2"/>
              <a:buChar char="ü"/>
            </a:pPr>
            <a:r>
              <a:rPr lang="pt-BR" sz="2800" dirty="0" smtClean="0"/>
              <a:t> Testes individuais de cada módulo;</a:t>
            </a:r>
          </a:p>
          <a:p>
            <a:pPr lvl="1">
              <a:buFont typeface="Wingdings" pitchFamily="2" charset="2"/>
              <a:buChar char="ü"/>
            </a:pPr>
            <a:r>
              <a:rPr lang="pt-BR" sz="2800" dirty="0" smtClean="0"/>
              <a:t> Testes de integração entre módulos;</a:t>
            </a:r>
          </a:p>
          <a:p>
            <a:pPr lvl="1">
              <a:buFont typeface="Wingdings" pitchFamily="2" charset="2"/>
              <a:buChar char="ü"/>
            </a:pPr>
            <a:r>
              <a:rPr lang="pt-BR" sz="2800" dirty="0" smtClean="0"/>
              <a:t> Testes realizados em laboratório. Não foi testado em nenhum cliente.</a:t>
            </a:r>
          </a:p>
          <a:p>
            <a:pPr lvl="1">
              <a:buFont typeface="Arial" pitchFamily="34" charset="0"/>
              <a:buChar char="•"/>
            </a:pPr>
            <a:endParaRPr lang="pt-BR" sz="2800" dirty="0" smtClean="0"/>
          </a:p>
          <a:p>
            <a:pPr lvl="1"/>
            <a:r>
              <a:rPr lang="pt-BR" sz="2800" b="1" dirty="0" smtClean="0"/>
              <a:t>Dificuldade encontrada: </a:t>
            </a:r>
            <a:r>
              <a:rPr lang="pt-BR" sz="2800" dirty="0" smtClean="0"/>
              <a:t>testar diversas combinações diferentes de peças dentro de um plano de corte! </a:t>
            </a:r>
          </a:p>
          <a:p>
            <a:pPr lvl="1"/>
            <a:endParaRPr lang="en-US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824"/>
            <a:ext cx="87058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40576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980728"/>
            <a:ext cx="9144000" cy="8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620688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DEMONSTRAÇÃO PRÁTICA DO </a:t>
            </a:r>
            <a:r>
              <a:rPr lang="en-US" sz="4800" i="1" dirty="0" smtClean="0"/>
              <a:t>SOFTWARE </a:t>
            </a:r>
            <a:r>
              <a:rPr lang="en-US" sz="4800" dirty="0" smtClean="0"/>
              <a:t>OTIMIZACUT*</a:t>
            </a:r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Fonte: software </a:t>
            </a:r>
            <a:r>
              <a:rPr lang="pt-BR" dirty="0" err="1" smtClean="0">
                <a:solidFill>
                  <a:schemeClr val="tx1"/>
                </a:solidFill>
              </a:rPr>
              <a:t>Promob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4904"/>
            <a:ext cx="2307257" cy="337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564904"/>
            <a:ext cx="2520280" cy="358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6588224" y="479715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*Exemplo utilizado na monografia: produção de um criado mudo.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i="1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1772816"/>
            <a:ext cx="8676456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endParaRPr lang="pt-BR" sz="2800" b="1" dirty="0" smtClean="0"/>
          </a:p>
          <a:p>
            <a:pPr lvl="1" algn="just">
              <a:buFont typeface="Arial" pitchFamily="34" charset="0"/>
              <a:buChar char="•"/>
            </a:pPr>
            <a:r>
              <a:rPr lang="pt-BR" sz="2800" dirty="0" smtClean="0"/>
              <a:t> A elaboração da pesquisa resultou na implementação do </a:t>
            </a:r>
            <a:r>
              <a:rPr lang="pt-BR" sz="2800" i="1" dirty="0" smtClean="0"/>
              <a:t>software</a:t>
            </a:r>
            <a:r>
              <a:rPr lang="pt-BR" sz="2800" dirty="0" smtClean="0"/>
              <a:t> otimizador de cortes OtimizaCut, atingindo assim o objetivo geral da pesquisa. </a:t>
            </a:r>
          </a:p>
          <a:p>
            <a:pPr lvl="1" algn="just">
              <a:buFont typeface="Arial" pitchFamily="34" charset="0"/>
              <a:buChar char="•"/>
            </a:pPr>
            <a:endParaRPr lang="pt-BR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pt-BR" sz="2800" dirty="0" smtClean="0"/>
              <a:t> Dificuldades encontradas pelo autor: </a:t>
            </a:r>
          </a:p>
          <a:p>
            <a:pPr lvl="2" algn="just">
              <a:buFont typeface="Wingdings" pitchFamily="2" charset="2"/>
              <a:buChar char="§"/>
            </a:pPr>
            <a:r>
              <a:rPr lang="pt-BR" sz="2800" dirty="0" smtClean="0"/>
              <a:t> Aprendizagem da linguagem </a:t>
            </a:r>
            <a:r>
              <a:rPr lang="pt-BR" sz="2800" i="1" dirty="0" smtClean="0"/>
              <a:t>C#</a:t>
            </a:r>
            <a:r>
              <a:rPr lang="pt-BR" sz="2800" dirty="0" smtClean="0"/>
              <a:t>;</a:t>
            </a:r>
          </a:p>
          <a:p>
            <a:pPr lvl="2" algn="just">
              <a:buFont typeface="Wingdings" pitchFamily="2" charset="2"/>
              <a:buChar char="§"/>
            </a:pPr>
            <a:r>
              <a:rPr lang="pt-BR" sz="2800" dirty="0" smtClean="0"/>
              <a:t> Implementação da classe “CALCULO” – regras de posicionamento;</a:t>
            </a:r>
          </a:p>
          <a:p>
            <a:pPr lvl="2" algn="just">
              <a:buFont typeface="Wingdings" pitchFamily="2" charset="2"/>
              <a:buChar char="§"/>
            </a:pPr>
            <a:r>
              <a:rPr lang="pt-BR" sz="2800" dirty="0" smtClean="0"/>
              <a:t> Realização de testes.</a:t>
            </a:r>
          </a:p>
          <a:p>
            <a:pPr lvl="2" algn="just">
              <a:buFont typeface="Wingdings" pitchFamily="2" charset="2"/>
              <a:buChar char="Ø"/>
            </a:pPr>
            <a:endParaRPr lang="pt-BR" sz="2800" dirty="0" smtClean="0"/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endParaRPr lang="pt-BR" sz="2800" dirty="0" smtClean="0"/>
          </a:p>
          <a:p>
            <a:pPr lvl="1"/>
            <a:endParaRPr lang="en-US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i="1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1772816"/>
            <a:ext cx="8676456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pt-BR" sz="2800" dirty="0" smtClean="0"/>
              <a:t> Sugestões de implementações futuras:</a:t>
            </a:r>
          </a:p>
          <a:p>
            <a:pPr lvl="1" algn="just"/>
            <a:endParaRPr lang="pt-BR" sz="2800" dirty="0" smtClean="0"/>
          </a:p>
          <a:p>
            <a:pPr lvl="2" algn="just">
              <a:buFont typeface="Wingdings" pitchFamily="2" charset="2"/>
              <a:buChar char="§"/>
            </a:pPr>
            <a:r>
              <a:rPr lang="pt-BR" sz="2800" dirty="0" smtClean="0"/>
              <a:t> Possibilidade de editar o plano de corte manualmente;</a:t>
            </a:r>
          </a:p>
          <a:p>
            <a:pPr lvl="2" algn="just">
              <a:buFont typeface="Wingdings" pitchFamily="2" charset="2"/>
              <a:buChar char="§"/>
            </a:pPr>
            <a:r>
              <a:rPr lang="pt-BR" sz="2800" dirty="0" smtClean="0"/>
              <a:t> Criar módulo de cálculo de orçamentos;</a:t>
            </a:r>
          </a:p>
          <a:p>
            <a:pPr lvl="2" algn="just">
              <a:buFont typeface="Wingdings" pitchFamily="2" charset="2"/>
              <a:buChar char="§"/>
            </a:pPr>
            <a:r>
              <a:rPr lang="pt-BR" sz="2800" dirty="0" smtClean="0"/>
              <a:t> Fazer integração com máquinas seccionadoras de diversos fabricantes (para otimizar o processo de corte).</a:t>
            </a:r>
          </a:p>
          <a:p>
            <a:pPr lvl="1" algn="just"/>
            <a:r>
              <a:rPr lang="pt-BR" sz="2800" dirty="0" smtClean="0"/>
              <a:t>	 </a:t>
            </a:r>
          </a:p>
          <a:p>
            <a:pPr lvl="1" algn="just">
              <a:buFont typeface="Arial" pitchFamily="34" charset="0"/>
              <a:buChar char="•"/>
            </a:pPr>
            <a:endParaRPr lang="pt-BR" sz="2800" dirty="0" smtClean="0"/>
          </a:p>
          <a:p>
            <a:pPr lvl="2" algn="just">
              <a:buFont typeface="Wingdings" pitchFamily="2" charset="2"/>
              <a:buChar char="Ø"/>
            </a:pPr>
            <a:endParaRPr lang="pt-BR" sz="2800" dirty="0" smtClean="0"/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endParaRPr lang="pt-BR" sz="2800" dirty="0" smtClean="0"/>
          </a:p>
          <a:p>
            <a:pPr lvl="1"/>
            <a:endParaRPr lang="en-US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 descr="sugestõ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5225232"/>
            <a:ext cx="1467424" cy="1632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1772816"/>
            <a:ext cx="853244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b="1" dirty="0" smtClean="0"/>
          </a:p>
          <a:p>
            <a:pPr lvl="1" algn="just"/>
            <a:r>
              <a:rPr lang="en-US" sz="2800" b="1" dirty="0" smtClean="0"/>
              <a:t> </a:t>
            </a:r>
            <a:r>
              <a:rPr lang="pt-BR" sz="2800" dirty="0" smtClean="0"/>
              <a:t>A monografia trata do desenvolvimento de um </a:t>
            </a:r>
            <a:r>
              <a:rPr lang="pt-BR" sz="2800" i="1" dirty="0" smtClean="0"/>
              <a:t>software</a:t>
            </a:r>
            <a:r>
              <a:rPr lang="pt-BR" sz="2800" dirty="0" smtClean="0"/>
              <a:t> otimizador de cortes chamado OtimizaCut.</a:t>
            </a:r>
          </a:p>
          <a:p>
            <a:pPr lvl="1" algn="just"/>
            <a:endParaRPr lang="pt-BR" sz="2800" dirty="0" smtClean="0"/>
          </a:p>
          <a:p>
            <a:pPr lvl="1" algn="just"/>
            <a:r>
              <a:rPr lang="pt-BR" sz="2800" dirty="0" smtClean="0"/>
              <a:t>Problema da pesquisa:</a:t>
            </a:r>
            <a:r>
              <a:rPr lang="pt-BR" sz="2800" b="1" dirty="0" smtClean="0"/>
              <a:t> É possível elaborar um </a:t>
            </a:r>
            <a:r>
              <a:rPr lang="pt-BR" sz="2800" b="1" i="1" dirty="0" smtClean="0"/>
              <a:t>software</a:t>
            </a:r>
            <a:r>
              <a:rPr lang="pt-BR" sz="2800" b="1" dirty="0" smtClean="0"/>
              <a:t> para auxílio na gestão de matéria-prima e redução de tempo de produção de um móvel? </a:t>
            </a:r>
            <a:endParaRPr lang="pt-BR" sz="2800" dirty="0" smtClean="0"/>
          </a:p>
          <a:p>
            <a:pPr lvl="1">
              <a:buFont typeface="Arial" pitchFamily="34" charset="0"/>
              <a:buChar char="•"/>
            </a:pPr>
            <a:endParaRPr lang="pt-BR" sz="2800" dirty="0" smtClean="0"/>
          </a:p>
          <a:p>
            <a:pPr lvl="1"/>
            <a:endParaRPr lang="en-US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i="1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1772816"/>
            <a:ext cx="8676456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pt-BR" sz="2800" dirty="0" smtClean="0"/>
              <a:t> Pontos positivos da pesquisa:</a:t>
            </a:r>
          </a:p>
          <a:p>
            <a:pPr lvl="1" algn="just"/>
            <a:endParaRPr lang="pt-BR" sz="2800" dirty="0" smtClean="0"/>
          </a:p>
          <a:p>
            <a:pPr lvl="2" algn="just">
              <a:buFont typeface="Wingdings" pitchFamily="2" charset="2"/>
              <a:buChar char="§"/>
            </a:pPr>
            <a:r>
              <a:rPr lang="pt-BR" sz="2800" dirty="0" smtClean="0"/>
              <a:t> Aprendizagem da linguagem de programação </a:t>
            </a:r>
            <a:r>
              <a:rPr lang="pt-BR" sz="2800" i="1" dirty="0" smtClean="0"/>
              <a:t>C#</a:t>
            </a:r>
            <a:r>
              <a:rPr lang="pt-BR" sz="2800" dirty="0" smtClean="0"/>
              <a:t>;</a:t>
            </a:r>
          </a:p>
          <a:p>
            <a:pPr lvl="2" algn="just"/>
            <a:endParaRPr lang="pt-BR" sz="2800" dirty="0" smtClean="0"/>
          </a:p>
          <a:p>
            <a:pPr lvl="2" algn="just">
              <a:buFont typeface="Wingdings" pitchFamily="2" charset="2"/>
              <a:buChar char="§"/>
            </a:pPr>
            <a:r>
              <a:rPr lang="pt-BR" sz="2800" dirty="0" smtClean="0"/>
              <a:t> Aprendizagem da manipulação de arquivos </a:t>
            </a:r>
            <a:r>
              <a:rPr lang="pt-BR" sz="2800" i="1" dirty="0" smtClean="0"/>
              <a:t>XML</a:t>
            </a:r>
            <a:r>
              <a:rPr lang="pt-BR" sz="2800" dirty="0" smtClean="0"/>
              <a:t>;</a:t>
            </a:r>
          </a:p>
          <a:p>
            <a:pPr lvl="2" algn="just"/>
            <a:endParaRPr lang="pt-BR" sz="2800" dirty="0" smtClean="0"/>
          </a:p>
          <a:p>
            <a:pPr lvl="2" algn="just">
              <a:buFont typeface="Wingdings" pitchFamily="2" charset="2"/>
              <a:buChar char="§"/>
            </a:pPr>
            <a:r>
              <a:rPr lang="pt-BR" sz="2800" dirty="0" smtClean="0"/>
              <a:t> Aprimoramento do conhecimento no campo de desenvolvimento de </a:t>
            </a:r>
            <a:r>
              <a:rPr lang="pt-BR" sz="2800" i="1" dirty="0" smtClean="0"/>
              <a:t>software</a:t>
            </a:r>
            <a:r>
              <a:rPr lang="pt-BR" sz="2800" dirty="0" smtClean="0"/>
              <a:t> e planos de corte.</a:t>
            </a:r>
          </a:p>
          <a:p>
            <a:pPr lvl="2" algn="just"/>
            <a:endParaRPr lang="pt-BR" sz="2800" dirty="0" smtClean="0"/>
          </a:p>
          <a:p>
            <a:pPr lvl="1" algn="just"/>
            <a:r>
              <a:rPr lang="pt-BR" sz="2800" dirty="0" smtClean="0"/>
              <a:t>	 </a:t>
            </a:r>
          </a:p>
          <a:p>
            <a:pPr lvl="1" algn="just">
              <a:buFont typeface="Arial" pitchFamily="34" charset="0"/>
              <a:buChar char="•"/>
            </a:pPr>
            <a:endParaRPr lang="pt-BR" sz="2800" dirty="0" smtClean="0"/>
          </a:p>
          <a:p>
            <a:pPr lvl="2" algn="just">
              <a:buFont typeface="Wingdings" pitchFamily="2" charset="2"/>
              <a:buChar char="Ø"/>
            </a:pPr>
            <a:endParaRPr lang="pt-BR" sz="2800" dirty="0" smtClean="0"/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endParaRPr lang="pt-BR" sz="2800" dirty="0" smtClean="0"/>
          </a:p>
          <a:p>
            <a:pPr lvl="1"/>
            <a:endParaRPr lang="en-US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 descr="po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836712"/>
            <a:ext cx="1021236" cy="16139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i="1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1772816"/>
            <a:ext cx="8676456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pt-BR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pt-BR" sz="2800" dirty="0" smtClean="0"/>
              <a:t> Com relação ao problema da pesquisa que foi proposto no início deste trabalho, conclui-se que sim, é possível desenvolver um </a:t>
            </a:r>
            <a:r>
              <a:rPr lang="pt-BR" sz="2800" i="1" dirty="0" smtClean="0"/>
              <a:t>software</a:t>
            </a:r>
            <a:r>
              <a:rPr lang="pt-BR" sz="2800" dirty="0" smtClean="0"/>
              <a:t> para gestão de matéria-prima e que seja um agente redutor de tempo no processo de produção de determinado móvel. </a:t>
            </a:r>
          </a:p>
          <a:p>
            <a:pPr lvl="1" algn="just">
              <a:buFont typeface="Arial" pitchFamily="34" charset="0"/>
              <a:buChar char="•"/>
            </a:pPr>
            <a:endParaRPr lang="pt-BR" sz="2800" dirty="0" smtClean="0"/>
          </a:p>
          <a:p>
            <a:pPr lvl="1" algn="just"/>
            <a:endParaRPr lang="pt-BR" sz="2800" dirty="0" smtClean="0"/>
          </a:p>
          <a:p>
            <a:pPr lvl="2" algn="just"/>
            <a:endParaRPr lang="pt-BR" sz="2800" dirty="0" smtClean="0"/>
          </a:p>
          <a:p>
            <a:pPr lvl="1" algn="just"/>
            <a:r>
              <a:rPr lang="pt-BR" sz="2800" dirty="0" smtClean="0"/>
              <a:t>	 </a:t>
            </a:r>
          </a:p>
          <a:p>
            <a:pPr lvl="1" algn="just">
              <a:buFont typeface="Arial" pitchFamily="34" charset="0"/>
              <a:buChar char="•"/>
            </a:pPr>
            <a:endParaRPr lang="pt-BR" sz="2800" dirty="0" smtClean="0"/>
          </a:p>
          <a:p>
            <a:pPr lvl="2" algn="just">
              <a:buFont typeface="Wingdings" pitchFamily="2" charset="2"/>
              <a:buChar char="Ø"/>
            </a:pPr>
            <a:endParaRPr lang="pt-BR" sz="2800" dirty="0" smtClean="0"/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endParaRPr lang="pt-BR" sz="2800" dirty="0" smtClean="0"/>
          </a:p>
          <a:p>
            <a:pPr lvl="1"/>
            <a:endParaRPr lang="en-US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i="1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1772816"/>
            <a:ext cx="8676456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pt-BR" sz="2800" dirty="0" smtClean="0"/>
              <a:t> No entanto, são inúmeras as variáveis que podem influenciar neste resultado e principalmente com relação ao cálculo de posicionamento de peças, conclui-se, que não é possível afirmar que determinado plano de corte ficou ruim, bom ou ótimo para todos os clientes usuários de um </a:t>
            </a:r>
            <a:r>
              <a:rPr lang="pt-BR" sz="2800" i="1" dirty="0" smtClean="0"/>
              <a:t>software</a:t>
            </a:r>
            <a:r>
              <a:rPr lang="pt-BR" sz="2800" dirty="0" smtClean="0"/>
              <a:t> otimizador de cortes. Pode-se buscar o bom ou ótimo na grande maioria dos clientes que utilizam o sistema, mas as variáveis externas ao </a:t>
            </a:r>
            <a:r>
              <a:rPr lang="pt-BR" sz="2800" i="1" dirty="0" smtClean="0"/>
              <a:t>software</a:t>
            </a:r>
            <a:r>
              <a:rPr lang="pt-BR" sz="2800" dirty="0" smtClean="0"/>
              <a:t> e inerentes ao processo de fabricação de cada cliente também ajudam a definir o nível de satisfação deste cliente. </a:t>
            </a:r>
          </a:p>
          <a:p>
            <a:pPr lvl="1" algn="just">
              <a:buFont typeface="Arial" pitchFamily="34" charset="0"/>
              <a:buChar char="•"/>
            </a:pPr>
            <a:endParaRPr lang="pt-BR" sz="2800" dirty="0" smtClean="0"/>
          </a:p>
          <a:p>
            <a:pPr lvl="1" algn="just"/>
            <a:endParaRPr lang="pt-BR" sz="2800" dirty="0" smtClean="0"/>
          </a:p>
          <a:p>
            <a:pPr lvl="2" algn="just"/>
            <a:endParaRPr lang="pt-BR" sz="2800" dirty="0" smtClean="0"/>
          </a:p>
          <a:p>
            <a:pPr lvl="1" algn="just"/>
            <a:r>
              <a:rPr lang="pt-BR" sz="2800" dirty="0" smtClean="0"/>
              <a:t>	 </a:t>
            </a:r>
          </a:p>
          <a:p>
            <a:pPr lvl="1" algn="just">
              <a:buFont typeface="Arial" pitchFamily="34" charset="0"/>
              <a:buChar char="•"/>
            </a:pPr>
            <a:endParaRPr lang="pt-BR" sz="2800" dirty="0" smtClean="0"/>
          </a:p>
          <a:p>
            <a:pPr lvl="2" algn="just">
              <a:buFont typeface="Wingdings" pitchFamily="2" charset="2"/>
              <a:buChar char="Ø"/>
            </a:pPr>
            <a:endParaRPr lang="pt-BR" sz="2800" dirty="0" smtClean="0"/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endParaRPr lang="pt-BR" sz="2800" dirty="0" smtClean="0"/>
          </a:p>
          <a:p>
            <a:pPr lvl="1"/>
            <a:endParaRPr lang="en-US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764704"/>
            <a:ext cx="867645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pt-BR" sz="5400" b="1" dirty="0" smtClean="0"/>
          </a:p>
          <a:p>
            <a:pPr lvl="1" algn="ctr"/>
            <a:r>
              <a:rPr lang="pt-BR" sz="5400" b="1" dirty="0" smtClean="0"/>
              <a:t>Dúvidas?</a:t>
            </a:r>
          </a:p>
          <a:p>
            <a:pPr lvl="1" algn="just">
              <a:buFont typeface="Arial" pitchFamily="34" charset="0"/>
              <a:buChar char="•"/>
            </a:pPr>
            <a:endParaRPr lang="pt-BR" sz="2800" dirty="0" smtClean="0"/>
          </a:p>
          <a:p>
            <a:pPr lvl="1" algn="just"/>
            <a:endParaRPr lang="pt-BR" sz="2800" dirty="0" smtClean="0"/>
          </a:p>
          <a:p>
            <a:pPr lvl="2" algn="just"/>
            <a:endParaRPr lang="pt-BR" sz="2800" dirty="0" smtClean="0"/>
          </a:p>
          <a:p>
            <a:pPr lvl="1" algn="just"/>
            <a:r>
              <a:rPr lang="pt-BR" sz="2800" dirty="0" smtClean="0"/>
              <a:t>	 </a:t>
            </a:r>
          </a:p>
          <a:p>
            <a:pPr lvl="1" algn="just">
              <a:buFont typeface="Arial" pitchFamily="34" charset="0"/>
              <a:buChar char="•"/>
            </a:pPr>
            <a:endParaRPr lang="pt-BR" sz="2800" dirty="0" smtClean="0"/>
          </a:p>
          <a:p>
            <a:pPr lvl="2" algn="just">
              <a:buFont typeface="Wingdings" pitchFamily="2" charset="2"/>
              <a:buChar char="Ø"/>
            </a:pPr>
            <a:endParaRPr lang="pt-BR" sz="2800" dirty="0" smtClean="0"/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endParaRPr lang="pt-BR" sz="2800" dirty="0" smtClean="0"/>
          </a:p>
          <a:p>
            <a:pPr lvl="1"/>
            <a:endParaRPr lang="en-US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Imagem 9" descr="pergun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2492896"/>
            <a:ext cx="4800533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764704"/>
            <a:ext cx="8676456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pt-BR" sz="5400" b="1" dirty="0" smtClean="0"/>
          </a:p>
          <a:p>
            <a:pPr lvl="1" algn="ctr"/>
            <a:endParaRPr lang="pt-BR" sz="5400" b="1" dirty="0" smtClean="0"/>
          </a:p>
          <a:p>
            <a:pPr lvl="1" algn="ctr"/>
            <a:r>
              <a:rPr lang="pt-BR" sz="5400" b="1" dirty="0" smtClean="0"/>
              <a:t>Obrigado pela sua atenção!</a:t>
            </a:r>
          </a:p>
          <a:p>
            <a:pPr lvl="1" algn="just">
              <a:buFont typeface="Arial" pitchFamily="34" charset="0"/>
              <a:buChar char="•"/>
            </a:pPr>
            <a:endParaRPr lang="pt-BR" sz="2800" dirty="0" smtClean="0"/>
          </a:p>
          <a:p>
            <a:pPr lvl="1" algn="just"/>
            <a:endParaRPr lang="pt-BR" sz="2800" dirty="0" smtClean="0"/>
          </a:p>
          <a:p>
            <a:pPr lvl="2" algn="just"/>
            <a:endParaRPr lang="pt-BR" sz="2800" dirty="0" smtClean="0"/>
          </a:p>
          <a:p>
            <a:pPr lvl="1" algn="just"/>
            <a:r>
              <a:rPr lang="pt-BR" sz="2800" dirty="0" smtClean="0"/>
              <a:t>	 </a:t>
            </a:r>
          </a:p>
          <a:p>
            <a:pPr lvl="1" algn="just">
              <a:buFont typeface="Arial" pitchFamily="34" charset="0"/>
              <a:buChar char="•"/>
            </a:pPr>
            <a:endParaRPr lang="pt-BR" sz="2800" dirty="0" smtClean="0"/>
          </a:p>
          <a:p>
            <a:pPr lvl="2" algn="just">
              <a:buFont typeface="Wingdings" pitchFamily="2" charset="2"/>
              <a:buChar char="Ø"/>
            </a:pPr>
            <a:endParaRPr lang="pt-BR" sz="2800" dirty="0" smtClean="0"/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endParaRPr lang="pt-BR" sz="2800" dirty="0" smtClean="0"/>
          </a:p>
          <a:p>
            <a:pPr lvl="1"/>
            <a:endParaRPr lang="en-US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1772816"/>
            <a:ext cx="860444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 smtClean="0"/>
          </a:p>
          <a:p>
            <a:pPr lvl="1"/>
            <a:r>
              <a:rPr lang="pt-BR" sz="2800" dirty="0" smtClean="0"/>
              <a:t>Logo, o objetivo geral da pesquisa é:</a:t>
            </a:r>
          </a:p>
          <a:p>
            <a:pPr lvl="1"/>
            <a:endParaRPr lang="pt-BR" sz="2800" dirty="0" smtClean="0"/>
          </a:p>
          <a:p>
            <a:pPr lvl="1"/>
            <a:endParaRPr lang="pt-BR" sz="2800" dirty="0" smtClean="0"/>
          </a:p>
          <a:p>
            <a:pPr lvl="1" algn="ctr"/>
            <a:r>
              <a:rPr lang="pt-BR" sz="2800" b="1" dirty="0" smtClean="0"/>
              <a:t>Desenvolver um </a:t>
            </a:r>
            <a:r>
              <a:rPr lang="pt-BR" sz="2800" b="1" i="1" dirty="0" smtClean="0"/>
              <a:t>software</a:t>
            </a:r>
            <a:r>
              <a:rPr lang="pt-BR" sz="2800" b="1" dirty="0" smtClean="0"/>
              <a:t> otimizador de cortes a fim de reduzir desperdício de matéria-prima e diminuir o tempo do processo de fabricação de um móvel. </a:t>
            </a:r>
          </a:p>
          <a:p>
            <a:pPr lvl="1">
              <a:buFont typeface="Arial" pitchFamily="34" charset="0"/>
              <a:buChar char="•"/>
            </a:pPr>
            <a:endParaRPr lang="pt-BR" sz="2800" dirty="0" smtClean="0"/>
          </a:p>
          <a:p>
            <a:pPr lvl="1"/>
            <a:endParaRPr lang="en-US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1772816"/>
            <a:ext cx="853244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b="1" dirty="0" smtClean="0"/>
          </a:p>
          <a:p>
            <a:pPr lvl="1" algn="just"/>
            <a:r>
              <a:rPr lang="en-US" sz="2800" b="1" dirty="0" smtClean="0"/>
              <a:t> </a:t>
            </a:r>
            <a:r>
              <a:rPr lang="pt-BR" sz="2800" dirty="0" smtClean="0"/>
              <a:t>Objetivos específicos:</a:t>
            </a:r>
          </a:p>
          <a:p>
            <a:pPr lvl="1" algn="just"/>
            <a:endParaRPr lang="pt-BR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pt-BR" sz="2800" dirty="0" smtClean="0"/>
              <a:t> Estudo da linguagem de programação </a:t>
            </a:r>
            <a:r>
              <a:rPr lang="pt-BR" sz="2800" i="1" dirty="0" smtClean="0"/>
              <a:t>C#</a:t>
            </a:r>
            <a:r>
              <a:rPr lang="pt-BR" sz="2800" dirty="0" smtClean="0"/>
              <a:t>;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800" dirty="0" smtClean="0"/>
              <a:t> Estudo da linguagem de marcação </a:t>
            </a:r>
            <a:r>
              <a:rPr lang="pt-BR" sz="2800" i="1" dirty="0" smtClean="0"/>
              <a:t>XML</a:t>
            </a:r>
            <a:r>
              <a:rPr lang="pt-BR" sz="2800" dirty="0" smtClean="0"/>
              <a:t>;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800" dirty="0" smtClean="0"/>
              <a:t> Levantamento de requisitos;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800" dirty="0" smtClean="0"/>
              <a:t> Implementação e testes do </a:t>
            </a:r>
            <a:r>
              <a:rPr lang="pt-BR" sz="2800" i="1" dirty="0" smtClean="0"/>
              <a:t>software</a:t>
            </a:r>
            <a:r>
              <a:rPr lang="pt-BR" sz="28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pt-BR" sz="2800" dirty="0" smtClean="0"/>
          </a:p>
          <a:p>
            <a:pPr lvl="1"/>
            <a:endParaRPr lang="en-US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BOCA COM ZIP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157192"/>
            <a:ext cx="2016224" cy="14587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1772816"/>
            <a:ext cx="853244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800" b="1" dirty="0" smtClean="0"/>
              <a:t> </a:t>
            </a:r>
            <a:r>
              <a:rPr lang="pt-BR" sz="2800" dirty="0" smtClean="0"/>
              <a:t>Será mostrado como foi implementado:</a:t>
            </a:r>
          </a:p>
          <a:p>
            <a:pPr lvl="1" algn="just"/>
            <a:endParaRPr lang="pt-BR" sz="2800" dirty="0" smtClean="0"/>
          </a:p>
          <a:p>
            <a:pPr lvl="1">
              <a:buFont typeface="Wingdings" pitchFamily="2" charset="2"/>
              <a:buChar char="ü"/>
            </a:pPr>
            <a:r>
              <a:rPr lang="pt-BR" sz="2800" dirty="0" smtClean="0"/>
              <a:t> Cadastro de materiais e lotes;</a:t>
            </a:r>
          </a:p>
          <a:p>
            <a:pPr lvl="1">
              <a:buFont typeface="Wingdings" pitchFamily="2" charset="2"/>
              <a:buChar char="ü"/>
            </a:pPr>
            <a:r>
              <a:rPr lang="pt-BR" sz="2800" dirty="0" smtClean="0"/>
              <a:t> Visualizador de planos de corte;</a:t>
            </a:r>
          </a:p>
          <a:p>
            <a:pPr lvl="1">
              <a:buFont typeface="Wingdings" pitchFamily="2" charset="2"/>
              <a:buChar char="ü"/>
            </a:pPr>
            <a:r>
              <a:rPr lang="pt-BR" sz="2800" dirty="0" smtClean="0"/>
              <a:t> Geração de relatórios.</a:t>
            </a:r>
          </a:p>
          <a:p>
            <a:pPr lvl="1">
              <a:buFont typeface="Wingdings" pitchFamily="2" charset="2"/>
              <a:buChar char="ü"/>
            </a:pPr>
            <a:endParaRPr lang="pt-BR" sz="2800" dirty="0" smtClean="0"/>
          </a:p>
          <a:p>
            <a:pPr lvl="1"/>
            <a:r>
              <a:rPr lang="pt-BR" sz="2800" dirty="0" smtClean="0"/>
              <a:t>MAS... não será mostrado a implementação da classe “Calculo”. Pois, trata-se de um segredo de negócio!</a:t>
            </a:r>
          </a:p>
          <a:p>
            <a:pPr lvl="1"/>
            <a:endParaRPr lang="en-US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 descr="4115670_thumbnai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2348880"/>
            <a:ext cx="1916832" cy="1916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pt-BR" dirty="0" smtClean="0"/>
              <a:t>Metodologia científica</a:t>
            </a:r>
            <a:endParaRPr lang="pt-BR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1772816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endParaRPr lang="pt-BR" sz="2800" b="1" dirty="0" smtClean="0"/>
          </a:p>
          <a:p>
            <a:pPr lvl="1">
              <a:buFont typeface="Arial" pitchFamily="34" charset="0"/>
              <a:buChar char="•"/>
            </a:pPr>
            <a:r>
              <a:rPr lang="pt-BR" sz="2800" b="1" dirty="0" smtClean="0"/>
              <a:t>Natureza da pesquisa: </a:t>
            </a:r>
            <a:r>
              <a:rPr lang="pt-BR" sz="2800" dirty="0" smtClean="0"/>
              <a:t>pesquisa aplicada;</a:t>
            </a:r>
          </a:p>
          <a:p>
            <a:pPr lvl="1">
              <a:buFont typeface="Arial" pitchFamily="34" charset="0"/>
              <a:buChar char="•"/>
            </a:pPr>
            <a:endParaRPr lang="pt-BR" sz="2800" dirty="0" smtClean="0"/>
          </a:p>
          <a:p>
            <a:pPr lvl="1">
              <a:buFont typeface="Arial" pitchFamily="34" charset="0"/>
              <a:buChar char="•"/>
            </a:pPr>
            <a:r>
              <a:rPr lang="pt-BR" sz="2800" b="1" dirty="0" smtClean="0"/>
              <a:t>Abordagem do problema: </a:t>
            </a:r>
            <a:r>
              <a:rPr lang="pt-BR" sz="2800" dirty="0" smtClean="0"/>
              <a:t>pesquisa qualitativa;</a:t>
            </a:r>
          </a:p>
          <a:p>
            <a:pPr lvl="1">
              <a:buFont typeface="Arial" pitchFamily="34" charset="0"/>
              <a:buChar char="•"/>
            </a:pPr>
            <a:endParaRPr lang="pt-BR" sz="2800" dirty="0" smtClean="0"/>
          </a:p>
          <a:p>
            <a:pPr lvl="1">
              <a:buFont typeface="Arial" pitchFamily="34" charset="0"/>
              <a:buChar char="•"/>
            </a:pPr>
            <a:r>
              <a:rPr lang="pt-BR" sz="2800" b="1" dirty="0" smtClean="0"/>
              <a:t>Fins da pesquisa: </a:t>
            </a:r>
            <a:r>
              <a:rPr lang="pt-BR" sz="2800" dirty="0" smtClean="0"/>
              <a:t>pesquisa exploratória;</a:t>
            </a:r>
          </a:p>
          <a:p>
            <a:pPr lvl="1">
              <a:buFont typeface="Arial" pitchFamily="34" charset="0"/>
              <a:buChar char="•"/>
            </a:pPr>
            <a:endParaRPr lang="pt-BR" sz="2800" dirty="0" smtClean="0"/>
          </a:p>
          <a:p>
            <a:pPr lvl="1">
              <a:buFont typeface="Arial" pitchFamily="34" charset="0"/>
              <a:buChar char="•"/>
            </a:pPr>
            <a:r>
              <a:rPr lang="pt-BR" sz="2800" b="1" dirty="0" smtClean="0"/>
              <a:t>Meios de investigação: </a:t>
            </a:r>
            <a:r>
              <a:rPr lang="pt-BR" sz="2800" dirty="0" smtClean="0"/>
              <a:t>pesquisa de campo e pesquisa bibliográfica;</a:t>
            </a:r>
          </a:p>
          <a:p>
            <a:endParaRPr lang="en-US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pt-BR" dirty="0" smtClean="0"/>
              <a:t>Metodologia científica</a:t>
            </a:r>
            <a:endParaRPr lang="pt-BR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1772816"/>
            <a:ext cx="9144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endParaRPr lang="pt-BR" sz="2800" b="1" dirty="0" smtClean="0"/>
          </a:p>
          <a:p>
            <a:pPr lvl="1">
              <a:buFont typeface="Arial" pitchFamily="34" charset="0"/>
              <a:buChar char="•"/>
            </a:pPr>
            <a:r>
              <a:rPr lang="pt-BR" sz="2800" b="1" dirty="0" smtClean="0"/>
              <a:t>Procedimentos metodológicos (ordem cronológica):</a:t>
            </a:r>
          </a:p>
          <a:p>
            <a:pPr lvl="1"/>
            <a:r>
              <a:rPr lang="pt-BR" sz="2800" b="1" dirty="0" smtClean="0"/>
              <a:t> </a:t>
            </a:r>
            <a:r>
              <a:rPr lang="pt-BR" sz="2800" dirty="0" smtClean="0"/>
              <a:t>	- Observação direta para levantamento de requisitos;</a:t>
            </a:r>
          </a:p>
          <a:p>
            <a:pPr lvl="1"/>
            <a:r>
              <a:rPr lang="pt-BR" sz="2800" dirty="0" smtClean="0"/>
              <a:t>	- Estudo da linguagem de programação </a:t>
            </a:r>
            <a:r>
              <a:rPr lang="pt-BR" sz="2800" i="1" dirty="0" smtClean="0"/>
              <a:t>C#</a:t>
            </a:r>
            <a:r>
              <a:rPr lang="pt-BR" sz="2800" dirty="0" smtClean="0"/>
              <a:t> e </a:t>
            </a:r>
            <a:r>
              <a:rPr lang="pt-BR" sz="2800" i="1" dirty="0" smtClean="0"/>
              <a:t>XML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	- Etapas da implementação:</a:t>
            </a:r>
          </a:p>
          <a:p>
            <a:pPr lvl="1"/>
            <a:r>
              <a:rPr lang="pt-BR" sz="2800" dirty="0" smtClean="0"/>
              <a:t>		1ª) Módulo de cadastro de materiais e lotes;</a:t>
            </a:r>
          </a:p>
          <a:p>
            <a:pPr lvl="1"/>
            <a:r>
              <a:rPr lang="pt-BR" sz="2800" dirty="0" smtClean="0"/>
              <a:t>		2ª) Módulo de visualização de planos de corte;</a:t>
            </a:r>
          </a:p>
          <a:p>
            <a:pPr lvl="1"/>
            <a:r>
              <a:rPr lang="pt-BR" sz="2800" dirty="0" smtClean="0"/>
              <a:t>		3ª) Módulo de cálculo (otimizador).</a:t>
            </a:r>
          </a:p>
          <a:p>
            <a:pPr lvl="1"/>
            <a:endParaRPr lang="en-US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pt-BR" dirty="0" smtClean="0"/>
              <a:t>Empregabilidade do </a:t>
            </a:r>
            <a:r>
              <a:rPr lang="pt-BR" i="1" dirty="0" smtClean="0"/>
              <a:t>software</a:t>
            </a:r>
            <a:endParaRPr lang="pt-BR" i="1" dirty="0"/>
          </a:p>
        </p:txBody>
      </p:sp>
      <p:pic>
        <p:nvPicPr>
          <p:cNvPr id="5" name="Espaço Reservado para Conteúdo 4" descr="logo_escr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1177" cy="408434"/>
          </a:xfrm>
        </p:spPr>
      </p:pic>
      <p:sp>
        <p:nvSpPr>
          <p:cNvPr id="8" name="CaixaDeTexto 7"/>
          <p:cNvSpPr txBox="1"/>
          <p:nvPr/>
        </p:nvSpPr>
        <p:spPr>
          <a:xfrm>
            <a:off x="0" y="1556792"/>
            <a:ext cx="9144000" cy="5142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2800" dirty="0" smtClean="0"/>
              <a:t>Quem usa?</a:t>
            </a:r>
          </a:p>
          <a:p>
            <a:pPr lvl="2">
              <a:buFont typeface="Arial" pitchFamily="34" charset="0"/>
              <a:buChar char="•"/>
            </a:pPr>
            <a:r>
              <a:rPr lang="pt-BR" sz="2800" dirty="0" smtClean="0"/>
              <a:t> Grandes fábricas de móveis;</a:t>
            </a:r>
          </a:p>
          <a:p>
            <a:pPr lvl="2">
              <a:buFont typeface="Arial" pitchFamily="34" charset="0"/>
              <a:buChar char="•"/>
            </a:pPr>
            <a:r>
              <a:rPr lang="pt-BR" sz="2800" dirty="0" smtClean="0"/>
              <a:t> Médias e pequenas marcenarias;</a:t>
            </a:r>
          </a:p>
          <a:p>
            <a:pPr lvl="2">
              <a:buFont typeface="Arial" pitchFamily="34" charset="0"/>
              <a:buChar char="•"/>
            </a:pPr>
            <a:r>
              <a:rPr lang="pt-BR" sz="2800" dirty="0" smtClean="0"/>
              <a:t> Revendas de chapas de MDF e afins.</a:t>
            </a:r>
          </a:p>
          <a:p>
            <a:pPr lvl="1">
              <a:spcBef>
                <a:spcPts val="500"/>
              </a:spcBef>
              <a:buFont typeface="Arial" pitchFamily="34" charset="0"/>
              <a:buChar char="•"/>
            </a:pPr>
            <a:r>
              <a:rPr lang="pt-BR" sz="2800" dirty="0" smtClean="0"/>
              <a:t>Como usa?</a:t>
            </a:r>
          </a:p>
          <a:p>
            <a:pPr lvl="1"/>
            <a:endParaRPr lang="pt-BR" sz="2800" dirty="0" smtClean="0"/>
          </a:p>
          <a:p>
            <a:pPr lvl="1"/>
            <a:endParaRPr lang="pt-BR" sz="2800" dirty="0" smtClean="0"/>
          </a:p>
          <a:p>
            <a:pPr lvl="1"/>
            <a:endParaRPr lang="pt-BR" sz="2800" dirty="0" smtClean="0"/>
          </a:p>
          <a:p>
            <a:pPr lvl="1">
              <a:buFont typeface="Arial" pitchFamily="34" charset="0"/>
              <a:buChar char="•"/>
            </a:pPr>
            <a:endParaRPr lang="pt-BR" sz="2800" dirty="0" smtClean="0"/>
          </a:p>
          <a:p>
            <a:pPr lvl="1"/>
            <a:endParaRPr lang="en-US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23528" y="4077072"/>
            <a:ext cx="1584176" cy="10801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/>
              <a:t>Software</a:t>
            </a:r>
            <a:r>
              <a:rPr lang="pt-BR" dirty="0" smtClean="0"/>
              <a:t> de desenho do móvel.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555776" y="4077072"/>
            <a:ext cx="1584176" cy="10081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Lista de peças para produção do móvel.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004048" y="3861048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OtimizaCut recebe a lista de peças e transforma em planos de corte.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7380312" y="4005064"/>
            <a:ext cx="1584176" cy="10081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Máquina de cortes (seccionadora).</a:t>
            </a:r>
            <a:endParaRPr lang="pt-BR" dirty="0"/>
          </a:p>
        </p:txBody>
      </p:sp>
      <p:pic>
        <p:nvPicPr>
          <p:cNvPr id="13" name="Imagem 12" descr="logo_escri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5589240"/>
            <a:ext cx="1855465" cy="342729"/>
          </a:xfrm>
          <a:prstGeom prst="rect">
            <a:avLst/>
          </a:prstGeom>
        </p:spPr>
      </p:pic>
      <p:sp>
        <p:nvSpPr>
          <p:cNvPr id="14" name="Seta para a direita 13"/>
          <p:cNvSpPr/>
          <p:nvPr/>
        </p:nvSpPr>
        <p:spPr>
          <a:xfrm>
            <a:off x="2123728" y="4437112"/>
            <a:ext cx="28803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4355976" y="4437112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>
            <a:off x="6732240" y="436510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serr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2360" y="5085184"/>
            <a:ext cx="792088" cy="792088"/>
          </a:xfrm>
          <a:prstGeom prst="rect">
            <a:avLst/>
          </a:prstGeom>
        </p:spPr>
      </p:pic>
      <p:pic>
        <p:nvPicPr>
          <p:cNvPr id="18" name="Imagem 17" descr="lsit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5229200"/>
            <a:ext cx="1276536" cy="1152128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5229199"/>
            <a:ext cx="1008112" cy="14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876</Words>
  <Application>Microsoft Office PowerPoint</Application>
  <PresentationFormat>Apresentação na tela (4:3)</PresentationFormat>
  <Paragraphs>262</Paragraphs>
  <Slides>34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Slide 1</vt:lpstr>
      <vt:lpstr>Roteiro da apresentação</vt:lpstr>
      <vt:lpstr>Introdução</vt:lpstr>
      <vt:lpstr>Introdução</vt:lpstr>
      <vt:lpstr>Introdução</vt:lpstr>
      <vt:lpstr>Introdução</vt:lpstr>
      <vt:lpstr>Metodologia científica</vt:lpstr>
      <vt:lpstr>Metodologia científica</vt:lpstr>
      <vt:lpstr>Empregabilidade do software</vt:lpstr>
      <vt:lpstr>Conceitos: Plano de corte</vt:lpstr>
      <vt:lpstr>Conceitos: Plano de corte</vt:lpstr>
      <vt:lpstr>Conceitos: Veio do material</vt:lpstr>
      <vt:lpstr>Conceitos: Seccionadora</vt:lpstr>
      <vt:lpstr> Funções do software (módulos)</vt:lpstr>
      <vt:lpstr>1) Cadastro de materiais (chapas) e lotes</vt:lpstr>
      <vt:lpstr>1) Cadastro de materiais (chapas) e lotes</vt:lpstr>
      <vt:lpstr>1) Cadastro de materiais (chapas) e lotes</vt:lpstr>
      <vt:lpstr>2) Otimização de lotes</vt:lpstr>
      <vt:lpstr>3) Visualização dos planos de corte gerados</vt:lpstr>
      <vt:lpstr>4) Emissão de relatórios estatísticos e de cortes</vt:lpstr>
      <vt:lpstr>Relatório (Capa)</vt:lpstr>
      <vt:lpstr>Relatório (Plano de corte)</vt:lpstr>
      <vt:lpstr>Relatório (Estatísticas)</vt:lpstr>
      <vt:lpstr>5) Configuração dos parâmetros</vt:lpstr>
      <vt:lpstr>Bateria de testes no software</vt:lpstr>
      <vt:lpstr>Slide 26</vt:lpstr>
      <vt:lpstr>Slide 27</vt:lpstr>
      <vt:lpstr>Conclusão</vt:lpstr>
      <vt:lpstr>Conclusão</vt:lpstr>
      <vt:lpstr>Conclusão</vt:lpstr>
      <vt:lpstr>Conclusão</vt:lpstr>
      <vt:lpstr>Conclusão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Aislan</dc:creator>
  <cp:lastModifiedBy>Sony</cp:lastModifiedBy>
  <cp:revision>66</cp:revision>
  <dcterms:created xsi:type="dcterms:W3CDTF">2013-09-29T14:35:32Z</dcterms:created>
  <dcterms:modified xsi:type="dcterms:W3CDTF">2013-10-01T21:45:14Z</dcterms:modified>
</cp:coreProperties>
</file>